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3"/>
  </p:notesMasterIdLst>
  <p:handoutMasterIdLst>
    <p:handoutMasterId r:id="rId24"/>
  </p:handoutMasterIdLst>
  <p:sldIdLst>
    <p:sldId id="256" r:id="rId2"/>
    <p:sldId id="288" r:id="rId3"/>
    <p:sldId id="257" r:id="rId4"/>
    <p:sldId id="259" r:id="rId5"/>
    <p:sldId id="262" r:id="rId6"/>
    <p:sldId id="261" r:id="rId7"/>
    <p:sldId id="263" r:id="rId8"/>
    <p:sldId id="268" r:id="rId9"/>
    <p:sldId id="265" r:id="rId10"/>
    <p:sldId id="269" r:id="rId11"/>
    <p:sldId id="291" r:id="rId12"/>
    <p:sldId id="292" r:id="rId13"/>
    <p:sldId id="295" r:id="rId14"/>
    <p:sldId id="297" r:id="rId15"/>
    <p:sldId id="304" r:id="rId16"/>
    <p:sldId id="298" r:id="rId17"/>
    <p:sldId id="299" r:id="rId18"/>
    <p:sldId id="300" r:id="rId19"/>
    <p:sldId id="301" r:id="rId20"/>
    <p:sldId id="302" r:id="rId21"/>
    <p:sldId id="303" r:id="rId22"/>
  </p:sldIdLst>
  <p:sldSz cx="9144000" cy="6858000" type="screen4x3"/>
  <p:notesSz cx="6858000" cy="9144000"/>
  <p:embeddedFontLst>
    <p:embeddedFont>
      <p:font typeface="Segoe UI" panose="020B0502040204020203" pitchFamily="34" charset="0"/>
      <p:regular r:id="rId25"/>
      <p:bold r:id="rId26"/>
      <p:italic r:id="rId27"/>
      <p:boldItalic r:id="rId28"/>
    </p:embeddedFont>
    <p:embeddedFont>
      <p:font typeface="Times" panose="02020603050405020304" pitchFamily="18" charset="0"/>
      <p:regular r:id="rId29"/>
      <p:bold r:id="rId30"/>
      <p:italic r:id="rId31"/>
      <p:boldItalic r:id="rId32"/>
    </p:embeddedFont>
    <p:embeddedFont>
      <p:font typeface="Impact" panose="020B0806030902050204" pitchFamily="34" charset="0"/>
      <p:regular r:id="rId33"/>
    </p:embeddedFont>
    <p:embeddedFont>
      <p:font typeface="Segoe UI Light" panose="020B0502040204020203" pitchFamily="34" charset="0"/>
      <p:regular r:id="rId34"/>
      <p:italic r:id="rId35"/>
    </p:embeddedFont>
    <p:embeddedFont>
      <p:font typeface="ＭＳ Ｐゴシック" panose="020B0600070205080204" pitchFamily="34" charset="-128"/>
      <p:regular r:id="rId36"/>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0000"/>
    <a:srgbClr val="FF993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5024" autoAdjust="0"/>
  </p:normalViewPr>
  <p:slideViewPr>
    <p:cSldViewPr>
      <p:cViewPr varScale="1">
        <p:scale>
          <a:sx n="58" d="100"/>
          <a:sy n="58" d="100"/>
        </p:scale>
        <p:origin x="154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fld id="{0DF171C9-0CE9-0F47-8D20-F389E6D86B2C}" type="datetimeFigureOut">
              <a:rPr lang="en-US"/>
              <a:pPr>
                <a:defRPr/>
              </a:pPr>
              <a:t>4/4/2017</a:t>
            </a:fld>
            <a:endParaRPr lang="en-US"/>
          </a:p>
        </p:txBody>
      </p:sp>
      <p:sp>
        <p:nvSpPr>
          <p:cNvPr id="378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7F3C436D-1D42-4E4A-8410-69EE148BD52F}" type="slidenum">
              <a:rPr lang="en-US"/>
              <a:pPr>
                <a:defRPr/>
              </a:pPr>
              <a:t>‹#›</a:t>
            </a:fld>
            <a:endParaRPr lang="en-US"/>
          </a:p>
        </p:txBody>
      </p:sp>
    </p:spTree>
    <p:extLst>
      <p:ext uri="{BB962C8B-B14F-4D97-AF65-F5344CB8AC3E}">
        <p14:creationId xmlns:p14="http://schemas.microsoft.com/office/powerpoint/2010/main" val="3306706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96"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96" charset="-128"/>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96"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D6E05D8-277B-7D45-BC29-AAF6596B7B3B}" type="slidenum">
              <a:rPr lang="en-US"/>
              <a:pPr>
                <a:defRPr/>
              </a:pPr>
              <a:t>‹#›</a:t>
            </a:fld>
            <a:endParaRPr lang="en-US"/>
          </a:p>
        </p:txBody>
      </p:sp>
    </p:spTree>
    <p:extLst>
      <p:ext uri="{BB962C8B-B14F-4D97-AF65-F5344CB8AC3E}">
        <p14:creationId xmlns:p14="http://schemas.microsoft.com/office/powerpoint/2010/main" val="9319517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number of </a:t>
            </a:r>
            <a:r>
              <a:rPr lang="en-US" dirty="0" err="1"/>
              <a:t>inodes</a:t>
            </a:r>
            <a:r>
              <a:rPr lang="en-US" dirty="0"/>
              <a:t> and the size of the data section is fixed.</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a:t>
            </a:fld>
            <a:endParaRPr lang="en-US"/>
          </a:p>
        </p:txBody>
      </p:sp>
    </p:spTree>
    <p:extLst>
      <p:ext uri="{BB962C8B-B14F-4D97-AF65-F5344CB8AC3E}">
        <p14:creationId xmlns:p14="http://schemas.microsoft.com/office/powerpoint/2010/main" val="193999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writes (1) and (3) complete, but (2) doesn’t. There’s an inconsistency in the file system metadata: the direct pointer in the </a:t>
            </a:r>
            <a:r>
              <a:rPr lang="en-US" dirty="0" err="1"/>
              <a:t>inode</a:t>
            </a:r>
            <a:r>
              <a:rPr lang="en-US" dirty="0"/>
              <a:t> will point to a valid data block, but the block bitmap was not updated---remember that write (2) didn’t complete. So, the </a:t>
            </a:r>
            <a:r>
              <a:rPr lang="en-US" dirty="0" err="1"/>
              <a:t>inode</a:t>
            </a:r>
            <a:r>
              <a:rPr lang="en-US" dirty="0"/>
              <a:t> points to a data block which is listed as unallocated in the block bitmap! This is bad, because the file system could then allocate that block to another file, leading to junk data in the original file.</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15</a:t>
            </a:fld>
            <a:endParaRPr lang="en-US"/>
          </a:p>
        </p:txBody>
      </p:sp>
    </p:spTree>
    <p:extLst>
      <p:ext uri="{BB962C8B-B14F-4D97-AF65-F5344CB8AC3E}">
        <p14:creationId xmlns:p14="http://schemas.microsoft.com/office/powerpoint/2010/main" val="141451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
            </a:r>
            <a:r>
              <a:rPr lang="en-US" dirty="0" err="1"/>
              <a:t>inode’s</a:t>
            </a:r>
            <a:r>
              <a:rPr lang="en-US" dirty="0"/>
              <a:t> link count might get out-of-sync if, for example, a directory is updated to include a hard link, but the </a:t>
            </a:r>
            <a:r>
              <a:rPr lang="en-US" dirty="0" err="1"/>
              <a:t>inode</a:t>
            </a:r>
            <a:r>
              <a:rPr lang="en-US" dirty="0"/>
              <a:t> pointed to by that hard link is not written to disk to include the new link count.</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16</a:t>
            </a:fld>
            <a:endParaRPr lang="en-US"/>
          </a:p>
        </p:txBody>
      </p:sp>
    </p:spTree>
    <p:extLst>
      <p:ext uri="{BB962C8B-B14F-4D97-AF65-F5344CB8AC3E}">
        <p14:creationId xmlns:p14="http://schemas.microsoft.com/office/powerpoint/2010/main" val="345433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48236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2225617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111788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4113309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244267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a:t>
            </a:fld>
            <a:endParaRPr lang="en-US"/>
          </a:p>
        </p:txBody>
      </p:sp>
    </p:spTree>
    <p:extLst>
      <p:ext uri="{BB962C8B-B14F-4D97-AF65-F5344CB8AC3E}">
        <p14:creationId xmlns:p14="http://schemas.microsoft.com/office/powerpoint/2010/main" val="193999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4</a:t>
            </a:fld>
            <a:endParaRPr lang="en-US"/>
          </a:p>
        </p:txBody>
      </p:sp>
    </p:spTree>
    <p:extLst>
      <p:ext uri="{BB962C8B-B14F-4D97-AF65-F5344CB8AC3E}">
        <p14:creationId xmlns:p14="http://schemas.microsoft.com/office/powerpoint/2010/main" val="220322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6</a:t>
            </a:fld>
            <a:endParaRPr lang="en-US"/>
          </a:p>
        </p:txBody>
      </p:sp>
    </p:spTree>
    <p:extLst>
      <p:ext uri="{BB962C8B-B14F-4D97-AF65-F5344CB8AC3E}">
        <p14:creationId xmlns:p14="http://schemas.microsoft.com/office/powerpoint/2010/main" val="291991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number of </a:t>
            </a:r>
            <a:r>
              <a:rPr lang="en-US" dirty="0" err="1"/>
              <a:t>inodes</a:t>
            </a:r>
            <a:r>
              <a:rPr lang="en-US" dirty="0"/>
              <a:t> and data blocks is fixed.</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7</a:t>
            </a:fld>
            <a:endParaRPr lang="en-US"/>
          </a:p>
        </p:txBody>
      </p:sp>
    </p:spTree>
    <p:extLst>
      <p:ext uri="{BB962C8B-B14F-4D97-AF65-F5344CB8AC3E}">
        <p14:creationId xmlns:p14="http://schemas.microsoft.com/office/powerpoint/2010/main" val="308724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8</a:t>
            </a:fld>
            <a:endParaRPr lang="en-US"/>
          </a:p>
        </p:txBody>
      </p:sp>
    </p:spTree>
    <p:extLst>
      <p:ext uri="{BB962C8B-B14F-4D97-AF65-F5344CB8AC3E}">
        <p14:creationId xmlns:p14="http://schemas.microsoft.com/office/powerpoint/2010/main" val="257107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10</a:t>
            </a:fld>
            <a:endParaRPr lang="en-US"/>
          </a:p>
        </p:txBody>
      </p:sp>
    </p:spTree>
    <p:extLst>
      <p:ext uri="{BB962C8B-B14F-4D97-AF65-F5344CB8AC3E}">
        <p14:creationId xmlns:p14="http://schemas.microsoft.com/office/powerpoint/2010/main" val="184674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12</a:t>
            </a:fld>
            <a:endParaRPr lang="en-US"/>
          </a:p>
        </p:txBody>
      </p:sp>
    </p:spTree>
    <p:extLst>
      <p:ext uri="{BB962C8B-B14F-4D97-AF65-F5344CB8AC3E}">
        <p14:creationId xmlns:p14="http://schemas.microsoft.com/office/powerpoint/2010/main" val="59861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14</a:t>
            </a:fld>
            <a:endParaRPr lang="en-US"/>
          </a:p>
        </p:txBody>
      </p:sp>
    </p:spTree>
    <p:extLst>
      <p:ext uri="{BB962C8B-B14F-4D97-AF65-F5344CB8AC3E}">
        <p14:creationId xmlns:p14="http://schemas.microsoft.com/office/powerpoint/2010/main" val="379319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Light" panose="020B0502040204020203" pitchFamily="34" charset="0"/>
              </a:defRPr>
            </a:lvl1pPr>
            <a:lvl2pPr>
              <a:defRPr sz="2400">
                <a:latin typeface="Segoe UI Light" panose="020B0502040204020203" pitchFamily="34" charset="0"/>
              </a:defRPr>
            </a:lvl2pPr>
            <a:lvl3pPr>
              <a:defRPr sz="1800">
                <a:latin typeface="Segoe UI Light" panose="020B0502040204020203" pitchFamily="34" charset="0"/>
              </a:defRPr>
            </a:lvl3pPr>
            <a:lvl4pPr>
              <a:defRPr sz="1400">
                <a:latin typeface="Segoe UI Light" panose="020B0502040204020203" pitchFamily="34" charset="0"/>
              </a:defRPr>
            </a:lvl4pPr>
            <a:lvl5pPr>
              <a:defRPr sz="1000">
                <a:latin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4314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Lst>
  <p:hf hdr="0"/>
  <p:txStyles>
    <p:titleStyle>
      <a:lvl1pPr algn="ctr" rtl="0" eaLnBrk="0" fontAlgn="base" hangingPunct="0">
        <a:spcBef>
          <a:spcPct val="0"/>
        </a:spcBef>
        <a:spcAft>
          <a:spcPct val="0"/>
        </a:spcAft>
        <a:defRPr sz="3600">
          <a:solidFill>
            <a:schemeClr val="tx2"/>
          </a:solidFill>
          <a:latin typeface="+mj-lt"/>
          <a:ea typeface="+mj-ea"/>
          <a:cs typeface="ＭＳ Ｐゴシック"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050">
          <a:solidFill>
            <a:schemeClr val="tx1"/>
          </a:solidFill>
          <a:latin typeface="+mn-lt"/>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5047"/>
          <a:stretch/>
        </p:blipFill>
        <p:spPr>
          <a:xfrm>
            <a:off x="0" y="0"/>
            <a:ext cx="9144000" cy="4984522"/>
          </a:xfrm>
          <a:prstGeom prst="rect">
            <a:avLst/>
          </a:prstGeom>
        </p:spPr>
      </p:pic>
      <p:sp>
        <p:nvSpPr>
          <p:cNvPr id="2" name="Title 1"/>
          <p:cNvSpPr>
            <a:spLocks noGrp="1"/>
          </p:cNvSpPr>
          <p:nvPr>
            <p:ph type="title"/>
          </p:nvPr>
        </p:nvSpPr>
        <p:spPr>
          <a:xfrm>
            <a:off x="685800" y="4953000"/>
            <a:ext cx="7772400" cy="838200"/>
          </a:xfrm>
        </p:spPr>
        <p:txBody>
          <a:bodyPr/>
          <a:lstStyle/>
          <a:p>
            <a:r>
              <a:rPr lang="en-US" sz="4800" dirty="0"/>
              <a:t>FFS: The Fast File System</a:t>
            </a:r>
          </a:p>
        </p:txBody>
      </p:sp>
      <p:sp>
        <p:nvSpPr>
          <p:cNvPr id="5" name="Subtitle 2"/>
          <p:cNvSpPr txBox="1">
            <a:spLocks/>
          </p:cNvSpPr>
          <p:nvPr/>
        </p:nvSpPr>
        <p:spPr bwMode="auto">
          <a:xfrm>
            <a:off x="1600200" y="5715000"/>
            <a:ext cx="565975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marL="0" indent="0" algn="ctr">
              <a:lnSpc>
                <a:spcPct val="110000"/>
              </a:lnSpc>
              <a:spcBef>
                <a:spcPts val="0"/>
              </a:spcBef>
              <a:buNone/>
            </a:pPr>
            <a:r>
              <a:rPr lang="en-US" sz="4000" kern="0" dirty="0"/>
              <a:t>CS 161: Lecture 13</a:t>
            </a:r>
          </a:p>
          <a:p>
            <a:pPr marL="0" indent="0" algn="ctr">
              <a:lnSpc>
                <a:spcPct val="110000"/>
              </a:lnSpc>
              <a:spcBef>
                <a:spcPts val="0"/>
              </a:spcBef>
              <a:buNone/>
            </a:pPr>
            <a:r>
              <a:rPr lang="en-US" sz="4000" kern="0" dirty="0"/>
              <a:t>3/30/17</a:t>
            </a:r>
          </a:p>
        </p:txBody>
      </p:sp>
    </p:spTree>
    <p:extLst>
      <p:ext uri="{BB962C8B-B14F-4D97-AF65-F5344CB8AC3E}">
        <p14:creationId xmlns:p14="http://schemas.microsoft.com/office/powerpoint/2010/main" val="3232230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t>Block Placement Tricks: Still A Good Idea?</a:t>
            </a:r>
          </a:p>
        </p:txBody>
      </p:sp>
      <p:sp>
        <p:nvSpPr>
          <p:cNvPr id="3" name="Content Placeholder 2"/>
          <p:cNvSpPr>
            <a:spLocks noGrp="1"/>
          </p:cNvSpPr>
          <p:nvPr>
            <p:ph idx="1"/>
          </p:nvPr>
        </p:nvSpPr>
        <p:spPr>
          <a:xfrm>
            <a:off x="0" y="573592"/>
            <a:ext cx="9144000" cy="5334000"/>
          </a:xfrm>
        </p:spPr>
        <p:txBody>
          <a:bodyPr/>
          <a:lstStyle/>
          <a:p>
            <a:r>
              <a:rPr lang="en-US" dirty="0"/>
              <a:t>Modern disks are more powerful than FFS-era disks</a:t>
            </a:r>
          </a:p>
          <a:p>
            <a:pPr lvl="1"/>
            <a:r>
              <a:rPr lang="en-US" dirty="0"/>
              <a:t>Use hardware-based track buffer to cache entire track during the read of a single sector</a:t>
            </a:r>
          </a:p>
          <a:p>
            <a:pPr lvl="1"/>
            <a:r>
              <a:rPr lang="en-US" sz="2300" dirty="0"/>
              <a:t>Buffer writes, and batch multiple sequential writes into single one</a:t>
            </a:r>
          </a:p>
          <a:p>
            <a:pPr lvl="1"/>
            <a:r>
              <a:rPr lang="en-US" dirty="0"/>
              <a:t>Keep a small reserve of “extra” physical sectors so that bad sectors can be avoided (disk implements a virtual-to-physical mapping!)</a:t>
            </a:r>
          </a:p>
          <a:p>
            <a:r>
              <a:rPr lang="en-US" dirty="0"/>
              <a:t>Modern disks don’t expose many details about geometry</a:t>
            </a:r>
          </a:p>
          <a:p>
            <a:pPr lvl="1"/>
            <a:r>
              <a:rPr lang="en-US" dirty="0"/>
              <a:t>Only guarantee that sectors with similar sector numbers are probably “close” to each other w.r.t. access time</a:t>
            </a:r>
          </a:p>
          <a:p>
            <a:pPr lvl="1"/>
            <a:r>
              <a:rPr lang="en-US" dirty="0"/>
              <a:t>So, modern file systems use “block groups” instead of “cylinder groups”</a:t>
            </a:r>
          </a:p>
        </p:txBody>
      </p:sp>
      <p:grpSp>
        <p:nvGrpSpPr>
          <p:cNvPr id="54" name="Group 53"/>
          <p:cNvGrpSpPr/>
          <p:nvPr/>
        </p:nvGrpSpPr>
        <p:grpSpPr>
          <a:xfrm>
            <a:off x="152400" y="5515847"/>
            <a:ext cx="9781238" cy="1150883"/>
            <a:chOff x="152400" y="5777100"/>
            <a:chExt cx="9781238" cy="1150883"/>
          </a:xfrm>
        </p:grpSpPr>
        <p:grpSp>
          <p:nvGrpSpPr>
            <p:cNvPr id="16" name="Group 15"/>
            <p:cNvGrpSpPr/>
            <p:nvPr/>
          </p:nvGrpSpPr>
          <p:grpSpPr>
            <a:xfrm>
              <a:off x="152400" y="5777100"/>
              <a:ext cx="3276600" cy="523220"/>
              <a:chOff x="1371600" y="6052459"/>
              <a:chExt cx="3276600" cy="523220"/>
            </a:xfrm>
          </p:grpSpPr>
          <p:grpSp>
            <p:nvGrpSpPr>
              <p:cNvPr id="10" name="Group 9"/>
              <p:cNvGrpSpPr/>
              <p:nvPr/>
            </p:nvGrpSpPr>
            <p:grpSpPr>
              <a:xfrm>
                <a:off x="1371600" y="6096000"/>
                <a:ext cx="1371600" cy="457200"/>
                <a:chOff x="1371600" y="6096000"/>
                <a:chExt cx="1371600" cy="457200"/>
              </a:xfrm>
            </p:grpSpPr>
            <p:sp>
              <p:nvSpPr>
                <p:cNvPr id="7" name="Rectangle 6"/>
                <p:cNvSpPr>
                  <a:spLocks noChangeAspect="1"/>
                </p:cNvSpPr>
                <p:nvPr/>
              </p:nvSpPr>
              <p:spPr bwMode="auto">
                <a:xfrm>
                  <a:off x="13716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 name="Rectangle 7"/>
                <p:cNvSpPr>
                  <a:spLocks noChangeAspect="1"/>
                </p:cNvSpPr>
                <p:nvPr/>
              </p:nvSpPr>
              <p:spPr bwMode="auto">
                <a:xfrm>
                  <a:off x="18288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Rectangle 8"/>
                <p:cNvSpPr>
                  <a:spLocks noChangeAspect="1"/>
                </p:cNvSpPr>
                <p:nvPr/>
              </p:nvSpPr>
              <p:spPr bwMode="auto">
                <a:xfrm>
                  <a:off x="22860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1" name="Group 10"/>
              <p:cNvGrpSpPr/>
              <p:nvPr/>
            </p:nvGrpSpPr>
            <p:grpSpPr>
              <a:xfrm>
                <a:off x="3276600" y="6096000"/>
                <a:ext cx="1371600" cy="457200"/>
                <a:chOff x="1371600" y="6096000"/>
                <a:chExt cx="1371600" cy="457200"/>
              </a:xfrm>
            </p:grpSpPr>
            <p:sp>
              <p:nvSpPr>
                <p:cNvPr id="12" name="Rectangle 11"/>
                <p:cNvSpPr>
                  <a:spLocks noChangeAspect="1"/>
                </p:cNvSpPr>
                <p:nvPr/>
              </p:nvSpPr>
              <p:spPr bwMode="auto">
                <a:xfrm>
                  <a:off x="13716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Rectangle 12"/>
                <p:cNvSpPr>
                  <a:spLocks noChangeAspect="1"/>
                </p:cNvSpPr>
                <p:nvPr/>
              </p:nvSpPr>
              <p:spPr bwMode="auto">
                <a:xfrm>
                  <a:off x="18288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Rectangle 13"/>
                <p:cNvSpPr>
                  <a:spLocks noChangeAspect="1"/>
                </p:cNvSpPr>
                <p:nvPr/>
              </p:nvSpPr>
              <p:spPr bwMode="auto">
                <a:xfrm>
                  <a:off x="22860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15" name="TextBox 14"/>
              <p:cNvSpPr txBox="1"/>
              <p:nvPr/>
            </p:nvSpPr>
            <p:spPr>
              <a:xfrm>
                <a:off x="2628900" y="6052459"/>
                <a:ext cx="762000" cy="523220"/>
              </a:xfrm>
              <a:prstGeom prst="rect">
                <a:avLst/>
              </a:prstGeom>
              <a:noFill/>
            </p:spPr>
            <p:txBody>
              <a:bodyPr wrap="square" rtlCol="0">
                <a:spAutoFit/>
              </a:bodyPr>
              <a:lstStyle/>
              <a:p>
                <a:pPr algn="ctr"/>
                <a:r>
                  <a:rPr lang="en-US" sz="2800" b="1" dirty="0">
                    <a:latin typeface="+mn-lt"/>
                  </a:rPr>
                  <a:t>. . .</a:t>
                </a:r>
              </a:p>
            </p:txBody>
          </p:sp>
        </p:grpSp>
        <p:grpSp>
          <p:nvGrpSpPr>
            <p:cNvPr id="17" name="Group 16"/>
            <p:cNvGrpSpPr/>
            <p:nvPr/>
          </p:nvGrpSpPr>
          <p:grpSpPr>
            <a:xfrm>
              <a:off x="3429000" y="5777100"/>
              <a:ext cx="3276600" cy="523220"/>
              <a:chOff x="1371600" y="6052459"/>
              <a:chExt cx="3276600" cy="523220"/>
            </a:xfrm>
          </p:grpSpPr>
          <p:grpSp>
            <p:nvGrpSpPr>
              <p:cNvPr id="18" name="Group 17"/>
              <p:cNvGrpSpPr/>
              <p:nvPr/>
            </p:nvGrpSpPr>
            <p:grpSpPr>
              <a:xfrm>
                <a:off x="1371600" y="6096000"/>
                <a:ext cx="1371600" cy="457200"/>
                <a:chOff x="1371600" y="6096000"/>
                <a:chExt cx="1371600" cy="457200"/>
              </a:xfrm>
            </p:grpSpPr>
            <p:sp>
              <p:nvSpPr>
                <p:cNvPr id="24" name="Rectangle 23"/>
                <p:cNvSpPr>
                  <a:spLocks noChangeAspect="1"/>
                </p:cNvSpPr>
                <p:nvPr/>
              </p:nvSpPr>
              <p:spPr bwMode="auto">
                <a:xfrm>
                  <a:off x="13716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5" name="Rectangle 24"/>
                <p:cNvSpPr>
                  <a:spLocks noChangeAspect="1"/>
                </p:cNvSpPr>
                <p:nvPr/>
              </p:nvSpPr>
              <p:spPr bwMode="auto">
                <a:xfrm>
                  <a:off x="18288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Rectangle 25"/>
                <p:cNvSpPr>
                  <a:spLocks noChangeAspect="1"/>
                </p:cNvSpPr>
                <p:nvPr/>
              </p:nvSpPr>
              <p:spPr bwMode="auto">
                <a:xfrm>
                  <a:off x="22860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9" name="Group 18"/>
              <p:cNvGrpSpPr/>
              <p:nvPr/>
            </p:nvGrpSpPr>
            <p:grpSpPr>
              <a:xfrm>
                <a:off x="3276600" y="6096000"/>
                <a:ext cx="1371600" cy="457200"/>
                <a:chOff x="1371600" y="6096000"/>
                <a:chExt cx="1371600" cy="457200"/>
              </a:xfrm>
            </p:grpSpPr>
            <p:sp>
              <p:nvSpPr>
                <p:cNvPr id="21" name="Rectangle 20"/>
                <p:cNvSpPr>
                  <a:spLocks noChangeAspect="1"/>
                </p:cNvSpPr>
                <p:nvPr/>
              </p:nvSpPr>
              <p:spPr bwMode="auto">
                <a:xfrm>
                  <a:off x="13716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 name="Rectangle 21"/>
                <p:cNvSpPr>
                  <a:spLocks noChangeAspect="1"/>
                </p:cNvSpPr>
                <p:nvPr/>
              </p:nvSpPr>
              <p:spPr bwMode="auto">
                <a:xfrm>
                  <a:off x="18288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 name="Rectangle 22"/>
                <p:cNvSpPr>
                  <a:spLocks noChangeAspect="1"/>
                </p:cNvSpPr>
                <p:nvPr/>
              </p:nvSpPr>
              <p:spPr bwMode="auto">
                <a:xfrm>
                  <a:off x="22860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20" name="TextBox 19"/>
              <p:cNvSpPr txBox="1"/>
              <p:nvPr/>
            </p:nvSpPr>
            <p:spPr>
              <a:xfrm>
                <a:off x="2628900" y="6052459"/>
                <a:ext cx="762000" cy="523220"/>
              </a:xfrm>
              <a:prstGeom prst="rect">
                <a:avLst/>
              </a:prstGeom>
              <a:noFill/>
            </p:spPr>
            <p:txBody>
              <a:bodyPr wrap="square" rtlCol="0">
                <a:spAutoFit/>
              </a:bodyPr>
              <a:lstStyle/>
              <a:p>
                <a:pPr algn="ctr"/>
                <a:r>
                  <a:rPr lang="en-US" sz="2800" b="1" dirty="0">
                    <a:latin typeface="+mn-lt"/>
                  </a:rPr>
                  <a:t>. . .</a:t>
                </a:r>
              </a:p>
            </p:txBody>
          </p:sp>
        </p:grpSp>
        <p:sp>
          <p:nvSpPr>
            <p:cNvPr id="27" name="Left Brace 26"/>
            <p:cNvSpPr/>
            <p:nvPr/>
          </p:nvSpPr>
          <p:spPr bwMode="auto">
            <a:xfrm rot="16200000">
              <a:off x="1670470" y="4862634"/>
              <a:ext cx="284836" cy="32004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9" name="Left Brace 28"/>
            <p:cNvSpPr/>
            <p:nvPr/>
          </p:nvSpPr>
          <p:spPr bwMode="auto">
            <a:xfrm rot="16200000">
              <a:off x="4930745" y="4862635"/>
              <a:ext cx="284836" cy="32004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295400" y="6462834"/>
              <a:ext cx="1028700" cy="461665"/>
            </a:xfrm>
            <a:prstGeom prst="rect">
              <a:avLst/>
            </a:prstGeom>
            <a:noFill/>
          </p:spPr>
          <p:txBody>
            <a:bodyPr wrap="square" rtlCol="0">
              <a:spAutoFit/>
            </a:bodyPr>
            <a:lstStyle/>
            <a:p>
              <a:pPr algn="ctr"/>
              <a:r>
                <a:rPr lang="en-US" dirty="0">
                  <a:latin typeface="+mn-lt"/>
                </a:rPr>
                <a:t>CG #0</a:t>
              </a:r>
            </a:p>
          </p:txBody>
        </p:sp>
        <p:sp>
          <p:nvSpPr>
            <p:cNvPr id="31" name="TextBox 30"/>
            <p:cNvSpPr txBox="1"/>
            <p:nvPr/>
          </p:nvSpPr>
          <p:spPr>
            <a:xfrm>
              <a:off x="4495800" y="6462833"/>
              <a:ext cx="1104900" cy="461665"/>
            </a:xfrm>
            <a:prstGeom prst="rect">
              <a:avLst/>
            </a:prstGeom>
            <a:noFill/>
          </p:spPr>
          <p:txBody>
            <a:bodyPr wrap="square" rtlCol="0">
              <a:spAutoFit/>
            </a:bodyPr>
            <a:lstStyle/>
            <a:p>
              <a:pPr algn="ctr"/>
              <a:r>
                <a:rPr lang="en-US" dirty="0">
                  <a:latin typeface="+mn-lt"/>
                </a:rPr>
                <a:t>CG #1</a:t>
              </a:r>
            </a:p>
          </p:txBody>
        </p:sp>
        <p:grpSp>
          <p:nvGrpSpPr>
            <p:cNvPr id="42" name="Group 41"/>
            <p:cNvGrpSpPr/>
            <p:nvPr/>
          </p:nvGrpSpPr>
          <p:grpSpPr>
            <a:xfrm>
              <a:off x="6704345" y="5777100"/>
              <a:ext cx="2819400" cy="523220"/>
              <a:chOff x="1371600" y="6052459"/>
              <a:chExt cx="2819400" cy="523220"/>
            </a:xfrm>
          </p:grpSpPr>
          <p:grpSp>
            <p:nvGrpSpPr>
              <p:cNvPr id="43" name="Group 42"/>
              <p:cNvGrpSpPr/>
              <p:nvPr/>
            </p:nvGrpSpPr>
            <p:grpSpPr>
              <a:xfrm>
                <a:off x="1371600" y="6096000"/>
                <a:ext cx="1371600" cy="457200"/>
                <a:chOff x="1371600" y="6096000"/>
                <a:chExt cx="1371600" cy="457200"/>
              </a:xfrm>
            </p:grpSpPr>
            <p:sp>
              <p:nvSpPr>
                <p:cNvPr id="49" name="Rectangle 48"/>
                <p:cNvSpPr>
                  <a:spLocks noChangeAspect="1"/>
                </p:cNvSpPr>
                <p:nvPr/>
              </p:nvSpPr>
              <p:spPr bwMode="auto">
                <a:xfrm>
                  <a:off x="13716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0" name="Rectangle 49"/>
                <p:cNvSpPr>
                  <a:spLocks noChangeAspect="1"/>
                </p:cNvSpPr>
                <p:nvPr/>
              </p:nvSpPr>
              <p:spPr bwMode="auto">
                <a:xfrm>
                  <a:off x="18288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1" name="Rectangle 50"/>
                <p:cNvSpPr>
                  <a:spLocks noChangeAspect="1"/>
                </p:cNvSpPr>
                <p:nvPr/>
              </p:nvSpPr>
              <p:spPr bwMode="auto">
                <a:xfrm>
                  <a:off x="22860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44" name="Group 43"/>
              <p:cNvGrpSpPr/>
              <p:nvPr/>
            </p:nvGrpSpPr>
            <p:grpSpPr>
              <a:xfrm>
                <a:off x="3276600" y="6096000"/>
                <a:ext cx="914400" cy="457200"/>
                <a:chOff x="1371600" y="6096000"/>
                <a:chExt cx="914400" cy="457200"/>
              </a:xfrm>
            </p:grpSpPr>
            <p:sp>
              <p:nvSpPr>
                <p:cNvPr id="46" name="Rectangle 45"/>
                <p:cNvSpPr>
                  <a:spLocks noChangeAspect="1"/>
                </p:cNvSpPr>
                <p:nvPr/>
              </p:nvSpPr>
              <p:spPr bwMode="auto">
                <a:xfrm>
                  <a:off x="13716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7" name="Rectangle 46"/>
                <p:cNvSpPr>
                  <a:spLocks noChangeAspect="1"/>
                </p:cNvSpPr>
                <p:nvPr/>
              </p:nvSpPr>
              <p:spPr bwMode="auto">
                <a:xfrm>
                  <a:off x="1828800" y="6096000"/>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45" name="TextBox 44"/>
              <p:cNvSpPr txBox="1"/>
              <p:nvPr/>
            </p:nvSpPr>
            <p:spPr>
              <a:xfrm>
                <a:off x="2628900" y="6052459"/>
                <a:ext cx="762000" cy="523220"/>
              </a:xfrm>
              <a:prstGeom prst="rect">
                <a:avLst/>
              </a:prstGeom>
              <a:noFill/>
            </p:spPr>
            <p:txBody>
              <a:bodyPr wrap="square" rtlCol="0">
                <a:spAutoFit/>
              </a:bodyPr>
              <a:lstStyle/>
              <a:p>
                <a:pPr algn="ctr"/>
                <a:r>
                  <a:rPr lang="en-US" sz="2800" b="1" dirty="0">
                    <a:latin typeface="+mn-lt"/>
                  </a:rPr>
                  <a:t>. . .</a:t>
                </a:r>
              </a:p>
            </p:txBody>
          </p:sp>
        </p:grpSp>
        <p:sp>
          <p:nvSpPr>
            <p:cNvPr id="52" name="Left Brace 51"/>
            <p:cNvSpPr/>
            <p:nvPr/>
          </p:nvSpPr>
          <p:spPr bwMode="auto">
            <a:xfrm rot="16200000">
              <a:off x="8191020" y="4862634"/>
              <a:ext cx="284836" cy="32004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3" name="TextBox 52"/>
            <p:cNvSpPr txBox="1"/>
            <p:nvPr/>
          </p:nvSpPr>
          <p:spPr>
            <a:xfrm>
              <a:off x="7783295" y="6466318"/>
              <a:ext cx="1104900" cy="461665"/>
            </a:xfrm>
            <a:prstGeom prst="rect">
              <a:avLst/>
            </a:prstGeom>
            <a:noFill/>
          </p:spPr>
          <p:txBody>
            <a:bodyPr wrap="square" rtlCol="0">
              <a:spAutoFit/>
            </a:bodyPr>
            <a:lstStyle/>
            <a:p>
              <a:pPr algn="ctr"/>
              <a:r>
                <a:rPr lang="en-US" dirty="0">
                  <a:latin typeface="+mn-lt"/>
                </a:rPr>
                <a:t>CG #2</a:t>
              </a:r>
            </a:p>
          </p:txBody>
        </p:sp>
      </p:grpSp>
    </p:spTree>
    <p:extLst>
      <p:ext uri="{BB962C8B-B14F-4D97-AF65-F5344CB8AC3E}">
        <p14:creationId xmlns:p14="http://schemas.microsoft.com/office/powerpoint/2010/main" val="41049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dirty="0"/>
              <a:t>Ensuring Consistency After Crashes</a:t>
            </a:r>
          </a:p>
        </p:txBody>
      </p:sp>
      <p:sp>
        <p:nvSpPr>
          <p:cNvPr id="3" name="Content Placeholder 2"/>
          <p:cNvSpPr>
            <a:spLocks noGrp="1"/>
          </p:cNvSpPr>
          <p:nvPr>
            <p:ph idx="1"/>
          </p:nvPr>
        </p:nvSpPr>
        <p:spPr>
          <a:xfrm>
            <a:off x="685800" y="1066800"/>
            <a:ext cx="8077200" cy="5181600"/>
          </a:xfrm>
        </p:spPr>
        <p:txBody>
          <a:bodyPr/>
          <a:lstStyle/>
          <a:p>
            <a:r>
              <a:rPr lang="en-US" sz="2800" dirty="0"/>
              <a:t>Q: What happens to on-disk structures after an OS crash or a power outage?</a:t>
            </a:r>
          </a:p>
          <a:p>
            <a:r>
              <a:rPr lang="en-US" sz="2800" dirty="0"/>
              <a:t>A: The file system must recover to a “reasonable” state</a:t>
            </a:r>
          </a:p>
          <a:p>
            <a:pPr lvl="1"/>
            <a:r>
              <a:rPr lang="en-US" sz="2800" dirty="0"/>
              <a:t>Some data loss is ok . . .</a:t>
            </a:r>
          </a:p>
          <a:p>
            <a:pPr lvl="1"/>
            <a:r>
              <a:rPr lang="en-US" sz="2800" dirty="0"/>
              <a:t>. . . but it’s NOT ok to have an </a:t>
            </a:r>
            <a:r>
              <a:rPr lang="en-US" sz="2800" dirty="0" err="1"/>
              <a:t>unmountable</a:t>
            </a:r>
            <a:r>
              <a:rPr lang="en-US" sz="2800" dirty="0"/>
              <a:t> file system!</a:t>
            </a:r>
          </a:p>
          <a:p>
            <a:pPr lvl="1"/>
            <a:r>
              <a:rPr lang="en-US" sz="2800" dirty="0"/>
              <a:t>So, file system *metadata* must be consistent post-crash</a:t>
            </a:r>
          </a:p>
          <a:p>
            <a:pPr lvl="1"/>
            <a:r>
              <a:rPr lang="en-US" sz="2800" dirty="0"/>
              <a:t>There’s a trade-off between performance and data loss</a:t>
            </a:r>
          </a:p>
        </p:txBody>
      </p:sp>
    </p:spTree>
    <p:extLst>
      <p:ext uri="{BB962C8B-B14F-4D97-AF65-F5344CB8AC3E}">
        <p14:creationId xmlns:p14="http://schemas.microsoft.com/office/powerpoint/2010/main" val="313964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60"/>
            <a:ext cx="9144000" cy="429961"/>
          </a:xfrm>
        </p:spPr>
        <p:txBody>
          <a:bodyPr/>
          <a:lstStyle/>
          <a:p>
            <a:r>
              <a:rPr lang="en-US" dirty="0"/>
              <a:t>Crash Consistency: Creating a New File</a:t>
            </a:r>
          </a:p>
        </p:txBody>
      </p:sp>
      <p:sp>
        <p:nvSpPr>
          <p:cNvPr id="9" name="Content Placeholder 8"/>
          <p:cNvSpPr>
            <a:spLocks noGrp="1"/>
          </p:cNvSpPr>
          <p:nvPr>
            <p:ph idx="1"/>
          </p:nvPr>
        </p:nvSpPr>
        <p:spPr>
          <a:xfrm>
            <a:off x="26587" y="325105"/>
            <a:ext cx="9041213" cy="2570495"/>
          </a:xfrm>
        </p:spPr>
        <p:txBody>
          <a:bodyPr/>
          <a:lstStyle/>
          <a:p>
            <a:r>
              <a:rPr lang="en-US" sz="2100" dirty="0"/>
              <a:t>To create a new file “foo”, you need to write three things to disk:</a:t>
            </a:r>
          </a:p>
          <a:p>
            <a:pPr marL="914400" lvl="1" indent="-457200">
              <a:buFont typeface="+mj-lt"/>
              <a:buAutoNum type="arabicPeriod"/>
            </a:pPr>
            <a:r>
              <a:rPr lang="en-US" sz="2100" dirty="0"/>
              <a:t>Update on-disk </a:t>
            </a:r>
            <a:r>
              <a:rPr lang="en-US" sz="2100" dirty="0" err="1"/>
              <a:t>inode</a:t>
            </a:r>
            <a:r>
              <a:rPr lang="en-US" sz="2100" dirty="0"/>
              <a:t> bitmap to allocate a new </a:t>
            </a:r>
            <a:r>
              <a:rPr lang="en-US" sz="2100" dirty="0" err="1"/>
              <a:t>inode</a:t>
            </a:r>
            <a:endParaRPr lang="en-US" sz="2100" dirty="0"/>
          </a:p>
          <a:p>
            <a:pPr marL="914400" lvl="1" indent="-457200">
              <a:buFont typeface="+mj-lt"/>
              <a:buAutoNum type="arabicPeriod"/>
            </a:pPr>
            <a:r>
              <a:rPr lang="en-US" sz="2100" dirty="0"/>
              <a:t>Write the new </a:t>
            </a:r>
            <a:r>
              <a:rPr lang="en-US" sz="2100" dirty="0" err="1"/>
              <a:t>inode</a:t>
            </a:r>
            <a:r>
              <a:rPr lang="en-US" sz="2100" dirty="0"/>
              <a:t> for “foo” to disk</a:t>
            </a:r>
          </a:p>
          <a:p>
            <a:pPr marL="914400" lvl="1" indent="-457200">
              <a:buFont typeface="+mj-lt"/>
              <a:buAutoNum type="arabicPeriod"/>
            </a:pPr>
            <a:r>
              <a:rPr lang="en-US" sz="2100" dirty="0"/>
              <a:t>Write updated version of the directory that points to the new </a:t>
            </a:r>
            <a:r>
              <a:rPr lang="en-US" sz="2100" dirty="0" err="1"/>
              <a:t>inode</a:t>
            </a:r>
            <a:endParaRPr lang="en-US" sz="2100" dirty="0"/>
          </a:p>
          <a:p>
            <a:r>
              <a:rPr lang="en-US" sz="2100" dirty="0"/>
              <a:t>The order of the writes makes a difference! Suppose (1) has completed . . . how should we order (2) and (3)?</a:t>
            </a:r>
          </a:p>
          <a:p>
            <a:pPr lvl="1"/>
            <a:endParaRPr lang="en-US" dirty="0"/>
          </a:p>
        </p:txBody>
      </p:sp>
      <p:grpSp>
        <p:nvGrpSpPr>
          <p:cNvPr id="5" name="Group 4"/>
          <p:cNvGrpSpPr/>
          <p:nvPr/>
        </p:nvGrpSpPr>
        <p:grpSpPr>
          <a:xfrm>
            <a:off x="381000" y="2677320"/>
            <a:ext cx="1600200" cy="1090515"/>
            <a:chOff x="381000" y="2982120"/>
            <a:chExt cx="1600200" cy="1090515"/>
          </a:xfrm>
        </p:grpSpPr>
        <p:sp>
          <p:nvSpPr>
            <p:cNvPr id="10" name="Rectangle 9"/>
            <p:cNvSpPr/>
            <p:nvPr/>
          </p:nvSpPr>
          <p:spPr bwMode="auto">
            <a:xfrm>
              <a:off x="381000" y="3443785"/>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TextBox 10"/>
            <p:cNvSpPr txBox="1"/>
            <p:nvPr/>
          </p:nvSpPr>
          <p:spPr>
            <a:xfrm>
              <a:off x="419100" y="2982120"/>
              <a:ext cx="1524000" cy="461665"/>
            </a:xfrm>
            <a:prstGeom prst="rect">
              <a:avLst/>
            </a:prstGeom>
            <a:noFill/>
          </p:spPr>
          <p:txBody>
            <a:bodyPr wrap="square" rtlCol="0">
              <a:spAutoFit/>
            </a:bodyPr>
            <a:lstStyle/>
            <a:p>
              <a:pPr algn="ctr"/>
              <a:r>
                <a:rPr lang="en-US" dirty="0">
                  <a:latin typeface="+mn-lt"/>
                </a:rPr>
                <a:t>Directory</a:t>
              </a:r>
            </a:p>
          </p:txBody>
        </p:sp>
        <p:cxnSp>
          <p:nvCxnSpPr>
            <p:cNvPr id="15" name="Straight Connector 14"/>
            <p:cNvCxnSpPr/>
            <p:nvPr/>
          </p:nvCxnSpPr>
          <p:spPr bwMode="auto">
            <a:xfrm>
              <a:off x="381000" y="3716045"/>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16" name="TextBox 15"/>
            <p:cNvSpPr txBox="1"/>
            <p:nvPr/>
          </p:nvSpPr>
          <p:spPr>
            <a:xfrm>
              <a:off x="418699" y="3339405"/>
              <a:ext cx="1524000" cy="461665"/>
            </a:xfrm>
            <a:prstGeom prst="rect">
              <a:avLst/>
            </a:prstGeom>
            <a:noFill/>
          </p:spPr>
          <p:txBody>
            <a:bodyPr wrap="square" rtlCol="0">
              <a:spAutoFit/>
            </a:bodyPr>
            <a:lstStyle/>
            <a:p>
              <a:pPr algn="ctr"/>
              <a:r>
                <a:rPr lang="en-US" dirty="0">
                  <a:latin typeface="+mn-lt"/>
                </a:rPr>
                <a:t>“bar”</a:t>
              </a:r>
            </a:p>
          </p:txBody>
        </p:sp>
        <p:sp>
          <p:nvSpPr>
            <p:cNvPr id="17" name="TextBox 16"/>
            <p:cNvSpPr txBox="1"/>
            <p:nvPr/>
          </p:nvSpPr>
          <p:spPr>
            <a:xfrm>
              <a:off x="418699" y="3610970"/>
              <a:ext cx="1524000" cy="461665"/>
            </a:xfrm>
            <a:prstGeom prst="rect">
              <a:avLst/>
            </a:prstGeom>
            <a:noFill/>
          </p:spPr>
          <p:txBody>
            <a:bodyPr wrap="square" rtlCol="0">
              <a:spAutoFit/>
            </a:bodyPr>
            <a:lstStyle/>
            <a:p>
              <a:pPr algn="ctr"/>
              <a:r>
                <a:rPr lang="en-US" sz="2300" dirty="0" err="1">
                  <a:latin typeface="+mn-lt"/>
                </a:rPr>
                <a:t>Inode</a:t>
              </a:r>
              <a:r>
                <a:rPr lang="en-US" sz="2300" dirty="0">
                  <a:latin typeface="+mn-lt"/>
                </a:rPr>
                <a:t> #X</a:t>
              </a:r>
            </a:p>
          </p:txBody>
        </p:sp>
      </p:grpSp>
      <p:cxnSp>
        <p:nvCxnSpPr>
          <p:cNvPr id="19" name="Straight Connector 18"/>
          <p:cNvCxnSpPr/>
          <p:nvPr/>
        </p:nvCxnSpPr>
        <p:spPr bwMode="auto">
          <a:xfrm>
            <a:off x="2286000" y="2840861"/>
            <a:ext cx="0" cy="114076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4266400" y="2858506"/>
            <a:ext cx="0" cy="114076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6" name="Group 5"/>
          <p:cNvGrpSpPr/>
          <p:nvPr/>
        </p:nvGrpSpPr>
        <p:grpSpPr>
          <a:xfrm>
            <a:off x="2437600" y="2677319"/>
            <a:ext cx="1601000" cy="1628381"/>
            <a:chOff x="2437600" y="2982119"/>
            <a:chExt cx="1601000" cy="1628381"/>
          </a:xfrm>
        </p:grpSpPr>
        <p:sp>
          <p:nvSpPr>
            <p:cNvPr id="20" name="Rectangle 19"/>
            <p:cNvSpPr/>
            <p:nvPr/>
          </p:nvSpPr>
          <p:spPr bwMode="auto">
            <a:xfrm>
              <a:off x="2437600" y="3442180"/>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 name="TextBox 20"/>
            <p:cNvSpPr txBox="1"/>
            <p:nvPr/>
          </p:nvSpPr>
          <p:spPr>
            <a:xfrm>
              <a:off x="2475299" y="2982119"/>
              <a:ext cx="1524000" cy="461665"/>
            </a:xfrm>
            <a:prstGeom prst="rect">
              <a:avLst/>
            </a:prstGeom>
            <a:noFill/>
          </p:spPr>
          <p:txBody>
            <a:bodyPr wrap="square" rtlCol="0">
              <a:spAutoFit/>
            </a:bodyPr>
            <a:lstStyle/>
            <a:p>
              <a:pPr algn="ctr"/>
              <a:r>
                <a:rPr lang="en-US" dirty="0">
                  <a:latin typeface="+mn-lt"/>
                </a:rPr>
                <a:t>Directory</a:t>
              </a:r>
            </a:p>
          </p:txBody>
        </p:sp>
        <p:cxnSp>
          <p:nvCxnSpPr>
            <p:cNvPr id="22" name="Straight Connector 21"/>
            <p:cNvCxnSpPr/>
            <p:nvPr/>
          </p:nvCxnSpPr>
          <p:spPr bwMode="auto">
            <a:xfrm>
              <a:off x="2437600" y="3714440"/>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23" name="TextBox 22"/>
            <p:cNvSpPr txBox="1"/>
            <p:nvPr/>
          </p:nvSpPr>
          <p:spPr>
            <a:xfrm>
              <a:off x="2475299" y="3347425"/>
              <a:ext cx="1524000" cy="461665"/>
            </a:xfrm>
            <a:prstGeom prst="rect">
              <a:avLst/>
            </a:prstGeom>
            <a:noFill/>
          </p:spPr>
          <p:txBody>
            <a:bodyPr wrap="square" rtlCol="0">
              <a:spAutoFit/>
            </a:bodyPr>
            <a:lstStyle/>
            <a:p>
              <a:pPr algn="ctr"/>
              <a:r>
                <a:rPr lang="en-US" dirty="0">
                  <a:latin typeface="+mn-lt"/>
                </a:rPr>
                <a:t>“bar”</a:t>
              </a:r>
            </a:p>
          </p:txBody>
        </p:sp>
        <p:sp>
          <p:nvSpPr>
            <p:cNvPr id="24" name="TextBox 23"/>
            <p:cNvSpPr txBox="1"/>
            <p:nvPr/>
          </p:nvSpPr>
          <p:spPr>
            <a:xfrm>
              <a:off x="2475299" y="3609365"/>
              <a:ext cx="1524000" cy="461665"/>
            </a:xfrm>
            <a:prstGeom prst="rect">
              <a:avLst/>
            </a:prstGeom>
            <a:noFill/>
          </p:spPr>
          <p:txBody>
            <a:bodyPr wrap="square" rtlCol="0">
              <a:spAutoFit/>
            </a:bodyPr>
            <a:lstStyle/>
            <a:p>
              <a:pPr algn="ctr"/>
              <a:r>
                <a:rPr lang="en-US" sz="2300" dirty="0" err="1">
                  <a:latin typeface="+mn-lt"/>
                </a:rPr>
                <a:t>Inode</a:t>
              </a:r>
              <a:r>
                <a:rPr lang="en-US" sz="2300" dirty="0">
                  <a:latin typeface="+mn-lt"/>
                </a:rPr>
                <a:t> #X</a:t>
              </a:r>
            </a:p>
          </p:txBody>
        </p:sp>
        <p:sp>
          <p:nvSpPr>
            <p:cNvPr id="26" name="Rectangle 25"/>
            <p:cNvSpPr/>
            <p:nvPr/>
          </p:nvSpPr>
          <p:spPr bwMode="auto">
            <a:xfrm>
              <a:off x="2438400" y="3981650"/>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27" name="Straight Connector 26"/>
            <p:cNvCxnSpPr/>
            <p:nvPr/>
          </p:nvCxnSpPr>
          <p:spPr bwMode="auto">
            <a:xfrm>
              <a:off x="2438400" y="4253910"/>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28" name="TextBox 27"/>
            <p:cNvSpPr txBox="1"/>
            <p:nvPr/>
          </p:nvSpPr>
          <p:spPr>
            <a:xfrm>
              <a:off x="2476099" y="3886895"/>
              <a:ext cx="1524000" cy="461665"/>
            </a:xfrm>
            <a:prstGeom prst="rect">
              <a:avLst/>
            </a:prstGeom>
            <a:noFill/>
          </p:spPr>
          <p:txBody>
            <a:bodyPr wrap="square" rtlCol="0">
              <a:spAutoFit/>
            </a:bodyPr>
            <a:lstStyle/>
            <a:p>
              <a:pPr algn="ctr"/>
              <a:r>
                <a:rPr lang="en-US" dirty="0">
                  <a:latin typeface="+mn-lt"/>
                </a:rPr>
                <a:t>“foo”</a:t>
              </a:r>
            </a:p>
          </p:txBody>
        </p:sp>
        <p:sp>
          <p:nvSpPr>
            <p:cNvPr id="29" name="TextBox 28"/>
            <p:cNvSpPr txBox="1"/>
            <p:nvPr/>
          </p:nvSpPr>
          <p:spPr>
            <a:xfrm>
              <a:off x="2476099" y="4148835"/>
              <a:ext cx="1524000" cy="461665"/>
            </a:xfrm>
            <a:prstGeom prst="rect">
              <a:avLst/>
            </a:prstGeom>
            <a:noFill/>
          </p:spPr>
          <p:txBody>
            <a:bodyPr wrap="square" rtlCol="0">
              <a:spAutoFit/>
            </a:bodyPr>
            <a:lstStyle/>
            <a:p>
              <a:pPr algn="ctr"/>
              <a:r>
                <a:rPr lang="en-US" sz="2300" dirty="0" err="1">
                  <a:latin typeface="+mn-lt"/>
                </a:rPr>
                <a:t>Inode</a:t>
              </a:r>
              <a:r>
                <a:rPr lang="en-US" sz="2300" dirty="0">
                  <a:latin typeface="+mn-lt"/>
                </a:rPr>
                <a:t> #Y</a:t>
              </a:r>
            </a:p>
          </p:txBody>
        </p:sp>
      </p:grpSp>
      <p:grpSp>
        <p:nvGrpSpPr>
          <p:cNvPr id="7" name="Group 6"/>
          <p:cNvGrpSpPr/>
          <p:nvPr/>
        </p:nvGrpSpPr>
        <p:grpSpPr>
          <a:xfrm>
            <a:off x="4191000" y="2988883"/>
            <a:ext cx="1557093" cy="1221367"/>
            <a:chOff x="4191000" y="3293683"/>
            <a:chExt cx="1557093" cy="1221367"/>
          </a:xfrm>
        </p:grpSpPr>
        <p:sp>
          <p:nvSpPr>
            <p:cNvPr id="30" name="Lightning Bolt 29"/>
            <p:cNvSpPr/>
            <p:nvPr/>
          </p:nvSpPr>
          <p:spPr bwMode="auto">
            <a:xfrm rot="723551">
              <a:off x="4264351" y="3293683"/>
              <a:ext cx="1483742" cy="858908"/>
            </a:xfrm>
            <a:prstGeom prst="lightningBol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1" name="TextBox 30"/>
            <p:cNvSpPr txBox="1"/>
            <p:nvPr/>
          </p:nvSpPr>
          <p:spPr>
            <a:xfrm>
              <a:off x="4191000" y="4053385"/>
              <a:ext cx="1524000" cy="461665"/>
            </a:xfrm>
            <a:prstGeom prst="rect">
              <a:avLst/>
            </a:prstGeom>
            <a:noFill/>
          </p:spPr>
          <p:txBody>
            <a:bodyPr wrap="square" rtlCol="0">
              <a:spAutoFit/>
            </a:bodyPr>
            <a:lstStyle/>
            <a:p>
              <a:pPr algn="ctr"/>
              <a:r>
                <a:rPr lang="en-US" dirty="0">
                  <a:latin typeface="+mn-lt"/>
                </a:rPr>
                <a:t>Crash!</a:t>
              </a:r>
            </a:p>
          </p:txBody>
        </p:sp>
      </p:grpSp>
      <p:cxnSp>
        <p:nvCxnSpPr>
          <p:cNvPr id="32" name="Straight Connector 31"/>
          <p:cNvCxnSpPr/>
          <p:nvPr/>
        </p:nvCxnSpPr>
        <p:spPr bwMode="auto">
          <a:xfrm>
            <a:off x="5747898" y="2862410"/>
            <a:ext cx="0" cy="114076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8" name="Group 7"/>
          <p:cNvGrpSpPr/>
          <p:nvPr/>
        </p:nvGrpSpPr>
        <p:grpSpPr>
          <a:xfrm>
            <a:off x="5943600" y="2681223"/>
            <a:ext cx="1601000" cy="1628381"/>
            <a:chOff x="5943600" y="2986023"/>
            <a:chExt cx="1601000" cy="1628381"/>
          </a:xfrm>
        </p:grpSpPr>
        <p:sp>
          <p:nvSpPr>
            <p:cNvPr id="34" name="Rectangle 33"/>
            <p:cNvSpPr/>
            <p:nvPr/>
          </p:nvSpPr>
          <p:spPr bwMode="auto">
            <a:xfrm>
              <a:off x="5943600" y="3446084"/>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TextBox 34"/>
            <p:cNvSpPr txBox="1"/>
            <p:nvPr/>
          </p:nvSpPr>
          <p:spPr>
            <a:xfrm>
              <a:off x="5981299" y="2986023"/>
              <a:ext cx="1524000" cy="461665"/>
            </a:xfrm>
            <a:prstGeom prst="rect">
              <a:avLst/>
            </a:prstGeom>
            <a:noFill/>
          </p:spPr>
          <p:txBody>
            <a:bodyPr wrap="square" rtlCol="0">
              <a:spAutoFit/>
            </a:bodyPr>
            <a:lstStyle/>
            <a:p>
              <a:pPr algn="ctr"/>
              <a:r>
                <a:rPr lang="en-US" dirty="0">
                  <a:latin typeface="+mn-lt"/>
                </a:rPr>
                <a:t>Directory</a:t>
              </a:r>
            </a:p>
          </p:txBody>
        </p:sp>
        <p:cxnSp>
          <p:nvCxnSpPr>
            <p:cNvPr id="36" name="Straight Connector 35"/>
            <p:cNvCxnSpPr/>
            <p:nvPr/>
          </p:nvCxnSpPr>
          <p:spPr bwMode="auto">
            <a:xfrm>
              <a:off x="5943600" y="3718344"/>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37" name="TextBox 36"/>
            <p:cNvSpPr txBox="1"/>
            <p:nvPr/>
          </p:nvSpPr>
          <p:spPr>
            <a:xfrm>
              <a:off x="5981299" y="3351329"/>
              <a:ext cx="1524000" cy="461665"/>
            </a:xfrm>
            <a:prstGeom prst="rect">
              <a:avLst/>
            </a:prstGeom>
            <a:noFill/>
          </p:spPr>
          <p:txBody>
            <a:bodyPr wrap="square" rtlCol="0">
              <a:spAutoFit/>
            </a:bodyPr>
            <a:lstStyle/>
            <a:p>
              <a:pPr algn="ctr"/>
              <a:r>
                <a:rPr lang="en-US" dirty="0">
                  <a:latin typeface="+mn-lt"/>
                </a:rPr>
                <a:t>“bar”</a:t>
              </a:r>
            </a:p>
          </p:txBody>
        </p:sp>
        <p:sp>
          <p:nvSpPr>
            <p:cNvPr id="38" name="TextBox 37"/>
            <p:cNvSpPr txBox="1"/>
            <p:nvPr/>
          </p:nvSpPr>
          <p:spPr>
            <a:xfrm>
              <a:off x="5981299" y="3613269"/>
              <a:ext cx="1524000" cy="461665"/>
            </a:xfrm>
            <a:prstGeom prst="rect">
              <a:avLst/>
            </a:prstGeom>
            <a:noFill/>
          </p:spPr>
          <p:txBody>
            <a:bodyPr wrap="square" rtlCol="0">
              <a:spAutoFit/>
            </a:bodyPr>
            <a:lstStyle/>
            <a:p>
              <a:pPr algn="ctr"/>
              <a:r>
                <a:rPr lang="en-US" sz="2300" dirty="0" err="1">
                  <a:latin typeface="+mn-lt"/>
                </a:rPr>
                <a:t>Inode</a:t>
              </a:r>
              <a:r>
                <a:rPr lang="en-US" sz="2300" dirty="0">
                  <a:latin typeface="+mn-lt"/>
                </a:rPr>
                <a:t> #X</a:t>
              </a:r>
            </a:p>
          </p:txBody>
        </p:sp>
        <p:sp>
          <p:nvSpPr>
            <p:cNvPr id="40" name="Rectangle 39"/>
            <p:cNvSpPr/>
            <p:nvPr/>
          </p:nvSpPr>
          <p:spPr bwMode="auto">
            <a:xfrm>
              <a:off x="5944400" y="3985554"/>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41" name="Straight Connector 40"/>
            <p:cNvCxnSpPr/>
            <p:nvPr/>
          </p:nvCxnSpPr>
          <p:spPr bwMode="auto">
            <a:xfrm>
              <a:off x="5944400" y="4257814"/>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42" name="TextBox 41"/>
            <p:cNvSpPr txBox="1"/>
            <p:nvPr/>
          </p:nvSpPr>
          <p:spPr>
            <a:xfrm>
              <a:off x="5982099" y="3890799"/>
              <a:ext cx="1524000" cy="461665"/>
            </a:xfrm>
            <a:prstGeom prst="rect">
              <a:avLst/>
            </a:prstGeom>
            <a:noFill/>
          </p:spPr>
          <p:txBody>
            <a:bodyPr wrap="square" rtlCol="0">
              <a:spAutoFit/>
            </a:bodyPr>
            <a:lstStyle/>
            <a:p>
              <a:pPr algn="ctr"/>
              <a:r>
                <a:rPr lang="en-US" dirty="0">
                  <a:latin typeface="+mn-lt"/>
                </a:rPr>
                <a:t>“foo”</a:t>
              </a:r>
            </a:p>
          </p:txBody>
        </p:sp>
        <p:sp>
          <p:nvSpPr>
            <p:cNvPr id="43" name="TextBox 42"/>
            <p:cNvSpPr txBox="1"/>
            <p:nvPr/>
          </p:nvSpPr>
          <p:spPr>
            <a:xfrm>
              <a:off x="5982099" y="4152739"/>
              <a:ext cx="1524000" cy="461665"/>
            </a:xfrm>
            <a:prstGeom prst="rect">
              <a:avLst/>
            </a:prstGeom>
            <a:noFill/>
          </p:spPr>
          <p:txBody>
            <a:bodyPr wrap="square" rtlCol="0">
              <a:spAutoFit/>
            </a:bodyPr>
            <a:lstStyle/>
            <a:p>
              <a:pPr algn="ctr"/>
              <a:r>
                <a:rPr lang="en-US" sz="2300" dirty="0" err="1">
                  <a:latin typeface="+mn-lt"/>
                </a:rPr>
                <a:t>Inode</a:t>
              </a:r>
              <a:r>
                <a:rPr lang="en-US" sz="2300" dirty="0">
                  <a:latin typeface="+mn-lt"/>
                </a:rPr>
                <a:t> #Y</a:t>
              </a:r>
            </a:p>
          </p:txBody>
        </p:sp>
      </p:grpSp>
      <p:grpSp>
        <p:nvGrpSpPr>
          <p:cNvPr id="12" name="Group 11"/>
          <p:cNvGrpSpPr/>
          <p:nvPr/>
        </p:nvGrpSpPr>
        <p:grpSpPr>
          <a:xfrm>
            <a:off x="7388609" y="2218174"/>
            <a:ext cx="1755391" cy="2155200"/>
            <a:chOff x="7399034" y="2764315"/>
            <a:chExt cx="1755391" cy="2155200"/>
          </a:xfrm>
        </p:grpSpPr>
        <p:sp>
          <p:nvSpPr>
            <p:cNvPr id="33" name="TextBox 32"/>
            <p:cNvSpPr txBox="1"/>
            <p:nvPr/>
          </p:nvSpPr>
          <p:spPr>
            <a:xfrm>
              <a:off x="7927059" y="4150074"/>
              <a:ext cx="1227366" cy="769441"/>
            </a:xfrm>
            <a:prstGeom prst="rect">
              <a:avLst/>
            </a:prstGeom>
            <a:noFill/>
          </p:spPr>
          <p:txBody>
            <a:bodyPr wrap="square" rtlCol="0">
              <a:spAutoFit/>
            </a:bodyPr>
            <a:lstStyle/>
            <a:p>
              <a:pPr algn="ctr"/>
              <a:r>
                <a:rPr lang="en-US" sz="2200" dirty="0">
                  <a:latin typeface="+mn-lt"/>
                </a:rPr>
                <a:t>Points to sadness</a:t>
              </a:r>
            </a:p>
          </p:txBody>
        </p:sp>
        <p:grpSp>
          <p:nvGrpSpPr>
            <p:cNvPr id="4" name="Group 3"/>
            <p:cNvGrpSpPr/>
            <p:nvPr/>
          </p:nvGrpSpPr>
          <p:grpSpPr>
            <a:xfrm>
              <a:off x="7887758" y="2764315"/>
              <a:ext cx="1258357" cy="1436218"/>
              <a:chOff x="7887758" y="3106815"/>
              <a:chExt cx="1258357" cy="1436218"/>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887758" y="3124397"/>
                <a:ext cx="1258357" cy="1418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8294783" y="3106815"/>
                <a:ext cx="1524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sp>
          <p:nvSpPr>
            <p:cNvPr id="44" name="Down Arrow 43"/>
            <p:cNvSpPr/>
            <p:nvPr/>
          </p:nvSpPr>
          <p:spPr bwMode="auto">
            <a:xfrm rot="2366178">
              <a:off x="7399034" y="4083205"/>
              <a:ext cx="609600" cy="5999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45" name="Group 44"/>
          <p:cNvGrpSpPr/>
          <p:nvPr/>
        </p:nvGrpSpPr>
        <p:grpSpPr>
          <a:xfrm>
            <a:off x="152400" y="4724400"/>
            <a:ext cx="1600200" cy="1090515"/>
            <a:chOff x="381000" y="2982120"/>
            <a:chExt cx="1600200" cy="1090515"/>
          </a:xfrm>
        </p:grpSpPr>
        <p:sp>
          <p:nvSpPr>
            <p:cNvPr id="46" name="Rectangle 45"/>
            <p:cNvSpPr/>
            <p:nvPr/>
          </p:nvSpPr>
          <p:spPr bwMode="auto">
            <a:xfrm>
              <a:off x="381000" y="3443785"/>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7" name="TextBox 46"/>
            <p:cNvSpPr txBox="1"/>
            <p:nvPr/>
          </p:nvSpPr>
          <p:spPr>
            <a:xfrm>
              <a:off x="419100" y="2982120"/>
              <a:ext cx="1524000" cy="461665"/>
            </a:xfrm>
            <a:prstGeom prst="rect">
              <a:avLst/>
            </a:prstGeom>
            <a:noFill/>
          </p:spPr>
          <p:txBody>
            <a:bodyPr wrap="square" rtlCol="0">
              <a:spAutoFit/>
            </a:bodyPr>
            <a:lstStyle/>
            <a:p>
              <a:pPr algn="ctr"/>
              <a:r>
                <a:rPr lang="en-US" dirty="0">
                  <a:latin typeface="+mn-lt"/>
                </a:rPr>
                <a:t>Directory</a:t>
              </a:r>
            </a:p>
          </p:txBody>
        </p:sp>
        <p:cxnSp>
          <p:nvCxnSpPr>
            <p:cNvPr id="48" name="Straight Connector 47"/>
            <p:cNvCxnSpPr/>
            <p:nvPr/>
          </p:nvCxnSpPr>
          <p:spPr bwMode="auto">
            <a:xfrm>
              <a:off x="381000" y="3716045"/>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49" name="TextBox 48"/>
            <p:cNvSpPr txBox="1"/>
            <p:nvPr/>
          </p:nvSpPr>
          <p:spPr>
            <a:xfrm>
              <a:off x="418699" y="3339405"/>
              <a:ext cx="1524000" cy="461665"/>
            </a:xfrm>
            <a:prstGeom prst="rect">
              <a:avLst/>
            </a:prstGeom>
            <a:noFill/>
          </p:spPr>
          <p:txBody>
            <a:bodyPr wrap="square" rtlCol="0">
              <a:spAutoFit/>
            </a:bodyPr>
            <a:lstStyle/>
            <a:p>
              <a:pPr algn="ctr"/>
              <a:r>
                <a:rPr lang="en-US" dirty="0">
                  <a:latin typeface="+mn-lt"/>
                </a:rPr>
                <a:t>“bar”</a:t>
              </a:r>
            </a:p>
          </p:txBody>
        </p:sp>
        <p:sp>
          <p:nvSpPr>
            <p:cNvPr id="50" name="TextBox 49"/>
            <p:cNvSpPr txBox="1"/>
            <p:nvPr/>
          </p:nvSpPr>
          <p:spPr>
            <a:xfrm>
              <a:off x="418699" y="3610970"/>
              <a:ext cx="1524000" cy="461665"/>
            </a:xfrm>
            <a:prstGeom prst="rect">
              <a:avLst/>
            </a:prstGeom>
            <a:noFill/>
          </p:spPr>
          <p:txBody>
            <a:bodyPr wrap="square" rtlCol="0">
              <a:spAutoFit/>
            </a:bodyPr>
            <a:lstStyle/>
            <a:p>
              <a:pPr algn="ctr"/>
              <a:r>
                <a:rPr lang="en-US" sz="2300" dirty="0" err="1">
                  <a:latin typeface="+mn-lt"/>
                </a:rPr>
                <a:t>Inode</a:t>
              </a:r>
              <a:r>
                <a:rPr lang="en-US" sz="2300" dirty="0">
                  <a:latin typeface="+mn-lt"/>
                </a:rPr>
                <a:t> #X</a:t>
              </a:r>
            </a:p>
          </p:txBody>
        </p:sp>
      </p:grpSp>
      <p:grpSp>
        <p:nvGrpSpPr>
          <p:cNvPr id="13" name="Group 12"/>
          <p:cNvGrpSpPr/>
          <p:nvPr/>
        </p:nvGrpSpPr>
        <p:grpSpPr>
          <a:xfrm>
            <a:off x="3733800" y="4724400"/>
            <a:ext cx="1752600" cy="1242914"/>
            <a:chOff x="3886200" y="5181600"/>
            <a:chExt cx="1752600" cy="1242914"/>
          </a:xfrm>
        </p:grpSpPr>
        <p:sp>
          <p:nvSpPr>
            <p:cNvPr id="51" name="TextBox 50"/>
            <p:cNvSpPr txBox="1"/>
            <p:nvPr/>
          </p:nvSpPr>
          <p:spPr>
            <a:xfrm>
              <a:off x="3980851" y="5181600"/>
              <a:ext cx="1524000" cy="461665"/>
            </a:xfrm>
            <a:prstGeom prst="rect">
              <a:avLst/>
            </a:prstGeom>
            <a:noFill/>
          </p:spPr>
          <p:txBody>
            <a:bodyPr wrap="square" rtlCol="0">
              <a:spAutoFit/>
            </a:bodyPr>
            <a:lstStyle/>
            <a:p>
              <a:pPr algn="ctr"/>
              <a:r>
                <a:rPr lang="en-US" dirty="0" err="1">
                  <a:latin typeface="+mn-lt"/>
                </a:rPr>
                <a:t>Inode</a:t>
              </a:r>
              <a:r>
                <a:rPr lang="en-US" dirty="0">
                  <a:latin typeface="+mn-lt"/>
                </a:rPr>
                <a:t> #Y</a:t>
              </a:r>
            </a:p>
          </p:txBody>
        </p:sp>
        <p:sp>
          <p:nvSpPr>
            <p:cNvPr id="52" name="Rectangle 51"/>
            <p:cNvSpPr/>
            <p:nvPr/>
          </p:nvSpPr>
          <p:spPr bwMode="auto">
            <a:xfrm>
              <a:off x="3942751" y="5639881"/>
              <a:ext cx="1600200" cy="7846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3" name="TextBox 52"/>
            <p:cNvSpPr txBox="1"/>
            <p:nvPr/>
          </p:nvSpPr>
          <p:spPr>
            <a:xfrm>
              <a:off x="3980851" y="5572747"/>
              <a:ext cx="1524000" cy="461665"/>
            </a:xfrm>
            <a:prstGeom prst="rect">
              <a:avLst/>
            </a:prstGeom>
            <a:noFill/>
          </p:spPr>
          <p:txBody>
            <a:bodyPr wrap="square" rtlCol="0">
              <a:spAutoFit/>
            </a:bodyPr>
            <a:lstStyle/>
            <a:p>
              <a:pPr algn="ctr"/>
              <a:r>
                <a:rPr lang="en-US" dirty="0">
                  <a:latin typeface="+mn-lt"/>
                </a:rPr>
                <a:t>Metadata</a:t>
              </a:r>
            </a:p>
          </p:txBody>
        </p:sp>
        <p:sp>
          <p:nvSpPr>
            <p:cNvPr id="54" name="TextBox 53"/>
            <p:cNvSpPr txBox="1"/>
            <p:nvPr/>
          </p:nvSpPr>
          <p:spPr>
            <a:xfrm>
              <a:off x="3886200" y="6000550"/>
              <a:ext cx="1752600" cy="369332"/>
            </a:xfrm>
            <a:prstGeom prst="rect">
              <a:avLst/>
            </a:prstGeom>
            <a:noFill/>
          </p:spPr>
          <p:txBody>
            <a:bodyPr wrap="square" rtlCol="0">
              <a:spAutoFit/>
            </a:bodyPr>
            <a:lstStyle/>
            <a:p>
              <a:pPr algn="ctr"/>
              <a:r>
                <a:rPr lang="en-US" sz="1800" dirty="0" err="1">
                  <a:latin typeface="+mn-lt"/>
                </a:rPr>
                <a:t>DataPtrs</a:t>
              </a:r>
              <a:r>
                <a:rPr lang="en-US" sz="1800" dirty="0">
                  <a:latin typeface="+mn-lt"/>
                </a:rPr>
                <a:t>=NULL</a:t>
              </a:r>
            </a:p>
          </p:txBody>
        </p:sp>
        <p:cxnSp>
          <p:nvCxnSpPr>
            <p:cNvPr id="55" name="Straight Connector 54"/>
            <p:cNvCxnSpPr/>
            <p:nvPr/>
          </p:nvCxnSpPr>
          <p:spPr bwMode="auto">
            <a:xfrm>
              <a:off x="3942751" y="6001350"/>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cxnSp>
        <p:nvCxnSpPr>
          <p:cNvPr id="56" name="Straight Connector 55"/>
          <p:cNvCxnSpPr/>
          <p:nvPr/>
        </p:nvCxnSpPr>
        <p:spPr bwMode="auto">
          <a:xfrm>
            <a:off x="1905000" y="4782866"/>
            <a:ext cx="0" cy="114076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57" name="Group 56"/>
          <p:cNvGrpSpPr/>
          <p:nvPr/>
        </p:nvGrpSpPr>
        <p:grpSpPr>
          <a:xfrm>
            <a:off x="2019300" y="4724400"/>
            <a:ext cx="1600200" cy="1090515"/>
            <a:chOff x="381000" y="2982120"/>
            <a:chExt cx="1600200" cy="1090515"/>
          </a:xfrm>
        </p:grpSpPr>
        <p:sp>
          <p:nvSpPr>
            <p:cNvPr id="58" name="Rectangle 57"/>
            <p:cNvSpPr/>
            <p:nvPr/>
          </p:nvSpPr>
          <p:spPr bwMode="auto">
            <a:xfrm>
              <a:off x="381000" y="3443785"/>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9" name="TextBox 58"/>
            <p:cNvSpPr txBox="1"/>
            <p:nvPr/>
          </p:nvSpPr>
          <p:spPr>
            <a:xfrm>
              <a:off x="419100" y="2982120"/>
              <a:ext cx="1524000" cy="461665"/>
            </a:xfrm>
            <a:prstGeom prst="rect">
              <a:avLst/>
            </a:prstGeom>
            <a:noFill/>
          </p:spPr>
          <p:txBody>
            <a:bodyPr wrap="square" rtlCol="0">
              <a:spAutoFit/>
            </a:bodyPr>
            <a:lstStyle/>
            <a:p>
              <a:pPr algn="ctr"/>
              <a:r>
                <a:rPr lang="en-US" dirty="0">
                  <a:latin typeface="+mn-lt"/>
                </a:rPr>
                <a:t>Directory</a:t>
              </a:r>
            </a:p>
          </p:txBody>
        </p:sp>
        <p:cxnSp>
          <p:nvCxnSpPr>
            <p:cNvPr id="60" name="Straight Connector 59"/>
            <p:cNvCxnSpPr/>
            <p:nvPr/>
          </p:nvCxnSpPr>
          <p:spPr bwMode="auto">
            <a:xfrm>
              <a:off x="381000" y="3716045"/>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61" name="TextBox 60"/>
            <p:cNvSpPr txBox="1"/>
            <p:nvPr/>
          </p:nvSpPr>
          <p:spPr>
            <a:xfrm>
              <a:off x="418699" y="3339405"/>
              <a:ext cx="1524000" cy="461665"/>
            </a:xfrm>
            <a:prstGeom prst="rect">
              <a:avLst/>
            </a:prstGeom>
            <a:noFill/>
          </p:spPr>
          <p:txBody>
            <a:bodyPr wrap="square" rtlCol="0">
              <a:spAutoFit/>
            </a:bodyPr>
            <a:lstStyle/>
            <a:p>
              <a:pPr algn="ctr"/>
              <a:r>
                <a:rPr lang="en-US" dirty="0">
                  <a:latin typeface="+mn-lt"/>
                </a:rPr>
                <a:t>“bar”</a:t>
              </a:r>
            </a:p>
          </p:txBody>
        </p:sp>
        <p:sp>
          <p:nvSpPr>
            <p:cNvPr id="62" name="TextBox 61"/>
            <p:cNvSpPr txBox="1"/>
            <p:nvPr/>
          </p:nvSpPr>
          <p:spPr>
            <a:xfrm>
              <a:off x="418699" y="3610970"/>
              <a:ext cx="1524000" cy="461665"/>
            </a:xfrm>
            <a:prstGeom prst="rect">
              <a:avLst/>
            </a:prstGeom>
            <a:noFill/>
          </p:spPr>
          <p:txBody>
            <a:bodyPr wrap="square" rtlCol="0">
              <a:spAutoFit/>
            </a:bodyPr>
            <a:lstStyle/>
            <a:p>
              <a:pPr algn="ctr"/>
              <a:r>
                <a:rPr lang="en-US" sz="2300" dirty="0" err="1">
                  <a:latin typeface="+mn-lt"/>
                </a:rPr>
                <a:t>Inode</a:t>
              </a:r>
              <a:r>
                <a:rPr lang="en-US" sz="2300" dirty="0">
                  <a:latin typeface="+mn-lt"/>
                </a:rPr>
                <a:t> #X</a:t>
              </a:r>
            </a:p>
          </p:txBody>
        </p:sp>
      </p:grpSp>
      <p:cxnSp>
        <p:nvCxnSpPr>
          <p:cNvPr id="63" name="Straight Connector 62"/>
          <p:cNvCxnSpPr/>
          <p:nvPr/>
        </p:nvCxnSpPr>
        <p:spPr bwMode="auto">
          <a:xfrm>
            <a:off x="5519298" y="4782866"/>
            <a:ext cx="0" cy="114076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64" name="Group 63"/>
          <p:cNvGrpSpPr/>
          <p:nvPr/>
        </p:nvGrpSpPr>
        <p:grpSpPr>
          <a:xfrm>
            <a:off x="5486400" y="4932666"/>
            <a:ext cx="1557093" cy="1221367"/>
            <a:chOff x="4191000" y="3293683"/>
            <a:chExt cx="1557093" cy="1221367"/>
          </a:xfrm>
        </p:grpSpPr>
        <p:sp>
          <p:nvSpPr>
            <p:cNvPr id="65" name="Lightning Bolt 64"/>
            <p:cNvSpPr/>
            <p:nvPr/>
          </p:nvSpPr>
          <p:spPr bwMode="auto">
            <a:xfrm rot="723551">
              <a:off x="4264351" y="3293683"/>
              <a:ext cx="1483742" cy="858908"/>
            </a:xfrm>
            <a:prstGeom prst="lightningBol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6" name="TextBox 65"/>
            <p:cNvSpPr txBox="1"/>
            <p:nvPr/>
          </p:nvSpPr>
          <p:spPr>
            <a:xfrm>
              <a:off x="4191000" y="4053385"/>
              <a:ext cx="1524000" cy="461665"/>
            </a:xfrm>
            <a:prstGeom prst="rect">
              <a:avLst/>
            </a:prstGeom>
            <a:noFill/>
          </p:spPr>
          <p:txBody>
            <a:bodyPr wrap="square" rtlCol="0">
              <a:spAutoFit/>
            </a:bodyPr>
            <a:lstStyle/>
            <a:p>
              <a:pPr algn="ctr"/>
              <a:r>
                <a:rPr lang="en-US" dirty="0">
                  <a:latin typeface="+mn-lt"/>
                </a:rPr>
                <a:t>Crash!</a:t>
              </a:r>
            </a:p>
          </p:txBody>
        </p:sp>
      </p:grpSp>
      <p:cxnSp>
        <p:nvCxnSpPr>
          <p:cNvPr id="67" name="Straight Connector 66"/>
          <p:cNvCxnSpPr/>
          <p:nvPr/>
        </p:nvCxnSpPr>
        <p:spPr bwMode="auto">
          <a:xfrm>
            <a:off x="7000786" y="4796323"/>
            <a:ext cx="0" cy="114076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18" name="Group 17"/>
          <p:cNvGrpSpPr/>
          <p:nvPr/>
        </p:nvGrpSpPr>
        <p:grpSpPr>
          <a:xfrm>
            <a:off x="7027634" y="4495800"/>
            <a:ext cx="1752600" cy="2233514"/>
            <a:chOff x="7027634" y="4495800"/>
            <a:chExt cx="1752600" cy="2233514"/>
          </a:xfrm>
        </p:grpSpPr>
        <p:grpSp>
          <p:nvGrpSpPr>
            <p:cNvPr id="68" name="Group 67"/>
            <p:cNvGrpSpPr/>
            <p:nvPr/>
          </p:nvGrpSpPr>
          <p:grpSpPr>
            <a:xfrm>
              <a:off x="7027634" y="5486400"/>
              <a:ext cx="1752600" cy="1242914"/>
              <a:chOff x="3886200" y="5181600"/>
              <a:chExt cx="1752600" cy="1242914"/>
            </a:xfrm>
          </p:grpSpPr>
          <p:sp>
            <p:nvSpPr>
              <p:cNvPr id="69" name="TextBox 68"/>
              <p:cNvSpPr txBox="1"/>
              <p:nvPr/>
            </p:nvSpPr>
            <p:spPr>
              <a:xfrm>
                <a:off x="3980851" y="5181600"/>
                <a:ext cx="1524000" cy="461665"/>
              </a:xfrm>
              <a:prstGeom prst="rect">
                <a:avLst/>
              </a:prstGeom>
              <a:noFill/>
            </p:spPr>
            <p:txBody>
              <a:bodyPr wrap="square" rtlCol="0">
                <a:spAutoFit/>
              </a:bodyPr>
              <a:lstStyle/>
              <a:p>
                <a:pPr algn="ctr"/>
                <a:r>
                  <a:rPr lang="en-US" dirty="0" err="1">
                    <a:latin typeface="+mn-lt"/>
                  </a:rPr>
                  <a:t>Inode</a:t>
                </a:r>
                <a:r>
                  <a:rPr lang="en-US" dirty="0">
                    <a:latin typeface="+mn-lt"/>
                  </a:rPr>
                  <a:t> #Y</a:t>
                </a:r>
              </a:p>
            </p:txBody>
          </p:sp>
          <p:sp>
            <p:nvSpPr>
              <p:cNvPr id="70" name="Rectangle 69"/>
              <p:cNvSpPr/>
              <p:nvPr/>
            </p:nvSpPr>
            <p:spPr bwMode="auto">
              <a:xfrm>
                <a:off x="3942751" y="5639881"/>
                <a:ext cx="1600200" cy="7846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1" name="TextBox 70"/>
              <p:cNvSpPr txBox="1"/>
              <p:nvPr/>
            </p:nvSpPr>
            <p:spPr>
              <a:xfrm>
                <a:off x="3980851" y="5572747"/>
                <a:ext cx="1524000" cy="461665"/>
              </a:xfrm>
              <a:prstGeom prst="rect">
                <a:avLst/>
              </a:prstGeom>
              <a:noFill/>
            </p:spPr>
            <p:txBody>
              <a:bodyPr wrap="square" rtlCol="0">
                <a:spAutoFit/>
              </a:bodyPr>
              <a:lstStyle/>
              <a:p>
                <a:pPr algn="ctr"/>
                <a:r>
                  <a:rPr lang="en-US" dirty="0">
                    <a:latin typeface="+mn-lt"/>
                  </a:rPr>
                  <a:t>Metadata</a:t>
                </a:r>
              </a:p>
            </p:txBody>
          </p:sp>
          <p:sp>
            <p:nvSpPr>
              <p:cNvPr id="72" name="TextBox 71"/>
              <p:cNvSpPr txBox="1"/>
              <p:nvPr/>
            </p:nvSpPr>
            <p:spPr>
              <a:xfrm>
                <a:off x="3886200" y="6000550"/>
                <a:ext cx="1752600" cy="369332"/>
              </a:xfrm>
              <a:prstGeom prst="rect">
                <a:avLst/>
              </a:prstGeom>
              <a:noFill/>
            </p:spPr>
            <p:txBody>
              <a:bodyPr wrap="square" rtlCol="0">
                <a:spAutoFit/>
              </a:bodyPr>
              <a:lstStyle/>
              <a:p>
                <a:pPr algn="ctr"/>
                <a:r>
                  <a:rPr lang="en-US" sz="1800" dirty="0" err="1">
                    <a:latin typeface="+mn-lt"/>
                  </a:rPr>
                  <a:t>DataPtrs</a:t>
                </a:r>
                <a:r>
                  <a:rPr lang="en-US" sz="1800" dirty="0">
                    <a:latin typeface="+mn-lt"/>
                  </a:rPr>
                  <a:t>=NULL</a:t>
                </a:r>
              </a:p>
            </p:txBody>
          </p:sp>
          <p:cxnSp>
            <p:nvCxnSpPr>
              <p:cNvPr id="73" name="Straight Connector 72"/>
              <p:cNvCxnSpPr/>
              <p:nvPr/>
            </p:nvCxnSpPr>
            <p:spPr bwMode="auto">
              <a:xfrm>
                <a:off x="3942751" y="6001350"/>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grpSp>
          <p:nvGrpSpPr>
            <p:cNvPr id="74" name="Group 73"/>
            <p:cNvGrpSpPr/>
            <p:nvPr/>
          </p:nvGrpSpPr>
          <p:grpSpPr>
            <a:xfrm>
              <a:off x="7103834" y="4495800"/>
              <a:ext cx="1600200" cy="1090515"/>
              <a:chOff x="381000" y="2982120"/>
              <a:chExt cx="1600200" cy="1090515"/>
            </a:xfrm>
          </p:grpSpPr>
          <p:sp>
            <p:nvSpPr>
              <p:cNvPr id="75" name="Rectangle 74"/>
              <p:cNvSpPr/>
              <p:nvPr/>
            </p:nvSpPr>
            <p:spPr bwMode="auto">
              <a:xfrm>
                <a:off x="381000" y="3443785"/>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6" name="TextBox 75"/>
              <p:cNvSpPr txBox="1"/>
              <p:nvPr/>
            </p:nvSpPr>
            <p:spPr>
              <a:xfrm>
                <a:off x="419100" y="2982120"/>
                <a:ext cx="1524000" cy="461665"/>
              </a:xfrm>
              <a:prstGeom prst="rect">
                <a:avLst/>
              </a:prstGeom>
              <a:noFill/>
            </p:spPr>
            <p:txBody>
              <a:bodyPr wrap="square" rtlCol="0">
                <a:spAutoFit/>
              </a:bodyPr>
              <a:lstStyle/>
              <a:p>
                <a:pPr algn="ctr"/>
                <a:r>
                  <a:rPr lang="en-US" dirty="0">
                    <a:latin typeface="+mn-lt"/>
                  </a:rPr>
                  <a:t>Directory</a:t>
                </a:r>
              </a:p>
            </p:txBody>
          </p:sp>
          <p:cxnSp>
            <p:nvCxnSpPr>
              <p:cNvPr id="77" name="Straight Connector 76"/>
              <p:cNvCxnSpPr/>
              <p:nvPr/>
            </p:nvCxnSpPr>
            <p:spPr bwMode="auto">
              <a:xfrm>
                <a:off x="381000" y="3716045"/>
                <a:ext cx="1600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78" name="TextBox 77"/>
              <p:cNvSpPr txBox="1"/>
              <p:nvPr/>
            </p:nvSpPr>
            <p:spPr>
              <a:xfrm>
                <a:off x="418699" y="3339405"/>
                <a:ext cx="1524000" cy="461665"/>
              </a:xfrm>
              <a:prstGeom prst="rect">
                <a:avLst/>
              </a:prstGeom>
              <a:noFill/>
            </p:spPr>
            <p:txBody>
              <a:bodyPr wrap="square" rtlCol="0">
                <a:spAutoFit/>
              </a:bodyPr>
              <a:lstStyle/>
              <a:p>
                <a:pPr algn="ctr"/>
                <a:r>
                  <a:rPr lang="en-US" dirty="0">
                    <a:latin typeface="+mn-lt"/>
                  </a:rPr>
                  <a:t>“bar”</a:t>
                </a:r>
              </a:p>
            </p:txBody>
          </p:sp>
          <p:sp>
            <p:nvSpPr>
              <p:cNvPr id="79" name="TextBox 78"/>
              <p:cNvSpPr txBox="1"/>
              <p:nvPr/>
            </p:nvSpPr>
            <p:spPr>
              <a:xfrm>
                <a:off x="418699" y="3610970"/>
                <a:ext cx="1524000" cy="461665"/>
              </a:xfrm>
              <a:prstGeom prst="rect">
                <a:avLst/>
              </a:prstGeom>
              <a:noFill/>
            </p:spPr>
            <p:txBody>
              <a:bodyPr wrap="square" rtlCol="0">
                <a:spAutoFit/>
              </a:bodyPr>
              <a:lstStyle/>
              <a:p>
                <a:pPr algn="ctr"/>
                <a:r>
                  <a:rPr lang="en-US" sz="2300" dirty="0" err="1">
                    <a:latin typeface="+mn-lt"/>
                  </a:rPr>
                  <a:t>Inode</a:t>
                </a:r>
                <a:r>
                  <a:rPr lang="en-US" sz="2300" dirty="0">
                    <a:latin typeface="+mn-lt"/>
                  </a:rPr>
                  <a:t> #X</a:t>
                </a:r>
              </a:p>
            </p:txBody>
          </p:sp>
        </p:grpSp>
      </p:grpSp>
      <p:grpSp>
        <p:nvGrpSpPr>
          <p:cNvPr id="14" name="Group 13"/>
          <p:cNvGrpSpPr/>
          <p:nvPr/>
        </p:nvGrpSpPr>
        <p:grpSpPr>
          <a:xfrm>
            <a:off x="26587" y="6253283"/>
            <a:ext cx="7037163" cy="595092"/>
            <a:chOff x="26587" y="6253283"/>
            <a:chExt cx="7037163" cy="595092"/>
          </a:xfrm>
        </p:grpSpPr>
        <p:sp>
          <p:nvSpPr>
            <p:cNvPr id="80" name="Down Arrow 79"/>
            <p:cNvSpPr/>
            <p:nvPr/>
          </p:nvSpPr>
          <p:spPr bwMode="auto">
            <a:xfrm rot="14860393">
              <a:off x="6431655" y="6115903"/>
              <a:ext cx="494716" cy="76947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1" name="TextBox 80"/>
            <p:cNvSpPr txBox="1"/>
            <p:nvPr/>
          </p:nvSpPr>
          <p:spPr>
            <a:xfrm>
              <a:off x="26587" y="6263600"/>
              <a:ext cx="6526613" cy="584775"/>
            </a:xfrm>
            <a:prstGeom prst="rect">
              <a:avLst/>
            </a:prstGeom>
            <a:noFill/>
          </p:spPr>
          <p:txBody>
            <a:bodyPr wrap="square" rtlCol="0">
              <a:spAutoFit/>
            </a:bodyPr>
            <a:lstStyle/>
            <a:p>
              <a:r>
                <a:rPr lang="en-US" sz="1600" dirty="0">
                  <a:latin typeface="+mn-lt"/>
                </a:rPr>
                <a:t>Not referenced by a </a:t>
              </a:r>
              <a:r>
                <a:rPr lang="en-US" sz="1600" dirty="0" err="1">
                  <a:latin typeface="+mn-lt"/>
                </a:rPr>
                <a:t>dirent</a:t>
              </a:r>
              <a:r>
                <a:rPr lang="en-US" sz="1600" dirty="0">
                  <a:latin typeface="+mn-lt"/>
                </a:rPr>
                <a:t> . . . but no </a:t>
              </a:r>
              <a:r>
                <a:rPr lang="en-US" sz="1600" dirty="0" err="1">
                  <a:latin typeface="+mn-lt"/>
                </a:rPr>
                <a:t>dirents</a:t>
              </a:r>
              <a:r>
                <a:rPr lang="en-US" sz="1600" dirty="0">
                  <a:latin typeface="+mn-lt"/>
                </a:rPr>
                <a:t> point to junk/old stuff! After crash, we need to find unreferenced </a:t>
              </a:r>
              <a:r>
                <a:rPr lang="en-US" sz="1600" dirty="0" err="1">
                  <a:latin typeface="+mn-lt"/>
                </a:rPr>
                <a:t>inodes</a:t>
              </a:r>
              <a:r>
                <a:rPr lang="en-US" sz="1600" dirty="0">
                  <a:latin typeface="+mn-lt"/>
                </a:rPr>
                <a:t> and mark them as unused.</a:t>
              </a:r>
            </a:p>
          </p:txBody>
        </p:sp>
      </p:grpSp>
      <p:cxnSp>
        <p:nvCxnSpPr>
          <p:cNvPr id="82" name="Straight Connector 81"/>
          <p:cNvCxnSpPr/>
          <p:nvPr/>
        </p:nvCxnSpPr>
        <p:spPr bwMode="auto">
          <a:xfrm>
            <a:off x="134919" y="4516915"/>
            <a:ext cx="8888813"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39" name="Group 38"/>
          <p:cNvGrpSpPr/>
          <p:nvPr/>
        </p:nvGrpSpPr>
        <p:grpSpPr>
          <a:xfrm>
            <a:off x="1682885" y="6010486"/>
            <a:ext cx="1504171" cy="573642"/>
            <a:chOff x="-3199021" y="4564955"/>
            <a:chExt cx="1504171" cy="573642"/>
          </a:xfrm>
        </p:grpSpPr>
        <p:sp>
          <p:nvSpPr>
            <p:cNvPr id="83" name="TextBox 82"/>
            <p:cNvSpPr txBox="1"/>
            <p:nvPr/>
          </p:nvSpPr>
          <p:spPr>
            <a:xfrm>
              <a:off x="-3199021" y="4564955"/>
              <a:ext cx="1504171" cy="338554"/>
            </a:xfrm>
            <a:prstGeom prst="rect">
              <a:avLst/>
            </a:prstGeom>
            <a:noFill/>
          </p:spPr>
          <p:txBody>
            <a:bodyPr wrap="square" rtlCol="0">
              <a:spAutoFit/>
            </a:bodyPr>
            <a:lstStyle/>
            <a:p>
              <a:pPr algn="ctr"/>
              <a:r>
                <a:rPr lang="en-US" sz="1600" dirty="0">
                  <a:latin typeface="+mn-lt"/>
                </a:rPr>
                <a:t>(storage leak!)</a:t>
              </a:r>
            </a:p>
          </p:txBody>
        </p:sp>
        <p:sp>
          <p:nvSpPr>
            <p:cNvPr id="84" name="TextBox 83"/>
            <p:cNvSpPr txBox="1"/>
            <p:nvPr/>
          </p:nvSpPr>
          <p:spPr>
            <a:xfrm>
              <a:off x="-3017747" y="4800043"/>
              <a:ext cx="1141621" cy="338554"/>
            </a:xfrm>
            <a:prstGeom prst="rect">
              <a:avLst/>
            </a:prstGeom>
            <a:noFill/>
          </p:spPr>
          <p:txBody>
            <a:bodyPr wrap="square" rtlCol="0">
              <a:spAutoFit/>
            </a:bodyPr>
            <a:lstStyle/>
            <a:p>
              <a:pPr algn="ctr"/>
              <a:r>
                <a:rPr lang="en-US" sz="1600" dirty="0">
                  <a:latin typeface="+mn-lt"/>
                </a:rPr>
                <a:t>^</a:t>
              </a:r>
            </a:p>
          </p:txBody>
        </p:sp>
      </p:grpSp>
    </p:spTree>
    <p:extLst>
      <p:ext uri="{BB962C8B-B14F-4D97-AF65-F5344CB8AC3E}">
        <p14:creationId xmlns:p14="http://schemas.microsoft.com/office/powerpoint/2010/main" val="260121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par>
                                <p:cTn id="59" presetID="10"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fade">
                                      <p:cBhvr>
                                        <p:cTn id="66" dur="500"/>
                                        <p:tgtEl>
                                          <p:spTgt spid="67"/>
                                        </p:tgtEl>
                                      </p:cBhvr>
                                    </p:animEffec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a:t>Why Is Crash Consistency Hard?</a:t>
            </a:r>
          </a:p>
        </p:txBody>
      </p:sp>
      <p:sp>
        <p:nvSpPr>
          <p:cNvPr id="3" name="Content Placeholder 2"/>
          <p:cNvSpPr>
            <a:spLocks noGrp="1"/>
          </p:cNvSpPr>
          <p:nvPr>
            <p:ph idx="1"/>
          </p:nvPr>
        </p:nvSpPr>
        <p:spPr>
          <a:xfrm>
            <a:off x="152400" y="762000"/>
            <a:ext cx="8763000" cy="6248400"/>
          </a:xfrm>
        </p:spPr>
        <p:txBody>
          <a:bodyPr/>
          <a:lstStyle/>
          <a:p>
            <a:r>
              <a:rPr lang="en-US" dirty="0"/>
              <a:t>We want to atomically move the file system from one state to another, but . . .</a:t>
            </a:r>
          </a:p>
          <a:p>
            <a:endParaRPr lang="en-US" sz="2000" dirty="0"/>
          </a:p>
          <a:p>
            <a:r>
              <a:rPr lang="en-US" dirty="0"/>
              <a:t>A single, high-level file system operation like “create a new file” often corresponds to multiple disk writes, but the machine may crash without completing all writes</a:t>
            </a:r>
          </a:p>
          <a:p>
            <a:r>
              <a:rPr lang="en-US" dirty="0"/>
              <a:t>The file system may issue writes to disk asynchronously, to allow processes to continue execution immediately after issuing IOs</a:t>
            </a:r>
          </a:p>
          <a:p>
            <a:pPr lvl="1"/>
            <a:r>
              <a:rPr lang="en-US" sz="2200" dirty="0"/>
              <a:t>Ex: FFS would only flush data once every 30 seconds unless explicitly asked via a sync() request</a:t>
            </a:r>
          </a:p>
          <a:p>
            <a:r>
              <a:rPr lang="en-US" dirty="0"/>
              <a:t>To improve performance, the hard disk may complete writes in a different order than they were generated!</a:t>
            </a:r>
          </a:p>
          <a:p>
            <a:pPr lvl="1"/>
            <a:r>
              <a:rPr lang="en-US" sz="2200" dirty="0"/>
              <a:t>Ex: If the hard disk receives w0 (whose destination is far from the current position of the disk head), and w1 (whose destination is nearby), the disk may write w1 first</a:t>
            </a:r>
          </a:p>
        </p:txBody>
      </p:sp>
    </p:spTree>
    <p:extLst>
      <p:ext uri="{BB962C8B-B14F-4D97-AF65-F5344CB8AC3E}">
        <p14:creationId xmlns:p14="http://schemas.microsoft.com/office/powerpoint/2010/main" val="78523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300" dirty="0" err="1"/>
              <a:t>fsck</a:t>
            </a:r>
            <a:r>
              <a:rPr lang="en-US" sz="3300" dirty="0"/>
              <a:t>: When Bad Things Happen To Good People</a:t>
            </a:r>
          </a:p>
        </p:txBody>
      </p:sp>
      <p:sp>
        <p:nvSpPr>
          <p:cNvPr id="3" name="Content Placeholder 2"/>
          <p:cNvSpPr>
            <a:spLocks noGrp="1"/>
          </p:cNvSpPr>
          <p:nvPr>
            <p:ph idx="1"/>
          </p:nvPr>
        </p:nvSpPr>
        <p:spPr>
          <a:xfrm>
            <a:off x="152400" y="990600"/>
            <a:ext cx="8839200" cy="5715000"/>
          </a:xfrm>
        </p:spPr>
        <p:txBody>
          <a:bodyPr/>
          <a:lstStyle/>
          <a:p>
            <a:r>
              <a:rPr lang="en-US" sz="2700" dirty="0"/>
              <a:t>In FFS, the </a:t>
            </a:r>
            <a:r>
              <a:rPr lang="en-US" sz="2700" dirty="0" err="1"/>
              <a:t>fsck</a:t>
            </a:r>
            <a:r>
              <a:rPr lang="en-US" sz="2700" dirty="0"/>
              <a:t> (“file system checker”) tool must be run after a crash to restore the file system to a consistent state</a:t>
            </a:r>
          </a:p>
          <a:p>
            <a:pPr lvl="1"/>
            <a:r>
              <a:rPr lang="en-US" sz="2700" dirty="0"/>
              <a:t>“Consistent” is defined as “all metadata is in agreement (e.g., no block that is marked as unallocated is referenced by an </a:t>
            </a:r>
            <a:r>
              <a:rPr lang="en-US" sz="2700" dirty="0" err="1"/>
              <a:t>inode</a:t>
            </a:r>
            <a:r>
              <a:rPr lang="en-US" sz="2700" dirty="0"/>
              <a:t>)”</a:t>
            </a:r>
          </a:p>
          <a:p>
            <a:pPr lvl="1"/>
            <a:r>
              <a:rPr lang="en-US" sz="2700" dirty="0"/>
              <a:t>This definition of “consistent” is NOT the same as “all writes which made it to the disk pre-crash must be reflected in the post-crash file system”—in other words, </a:t>
            </a:r>
            <a:r>
              <a:rPr lang="en-US" sz="2700" dirty="0" err="1"/>
              <a:t>fsck</a:t>
            </a:r>
            <a:r>
              <a:rPr lang="en-US" sz="2700" dirty="0"/>
              <a:t> may discard some write data</a:t>
            </a:r>
          </a:p>
          <a:p>
            <a:pPr lvl="1"/>
            <a:r>
              <a:rPr lang="en-US" sz="2700" dirty="0" err="1"/>
              <a:t>fsck</a:t>
            </a:r>
            <a:r>
              <a:rPr lang="en-US" sz="2700" dirty="0"/>
              <a:t> is run on the file system before the file system is mounted, i.e., before the file system can be accessed by other applications</a:t>
            </a:r>
          </a:p>
        </p:txBody>
      </p:sp>
    </p:spTree>
    <p:extLst>
      <p:ext uri="{BB962C8B-B14F-4D97-AF65-F5344CB8AC3E}">
        <p14:creationId xmlns:p14="http://schemas.microsoft.com/office/powerpoint/2010/main" val="298699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300" dirty="0" err="1"/>
              <a:t>fsck</a:t>
            </a:r>
            <a:r>
              <a:rPr lang="en-US" sz="3300" dirty="0"/>
              <a:t>: When Bad Things Happen To Good People</a:t>
            </a:r>
          </a:p>
        </p:txBody>
      </p:sp>
      <p:sp>
        <p:nvSpPr>
          <p:cNvPr id="3" name="Content Placeholder 2"/>
          <p:cNvSpPr>
            <a:spLocks noGrp="1"/>
          </p:cNvSpPr>
          <p:nvPr>
            <p:ph idx="1"/>
          </p:nvPr>
        </p:nvSpPr>
        <p:spPr>
          <a:xfrm>
            <a:off x="0" y="457200"/>
            <a:ext cx="9144000" cy="6400800"/>
          </a:xfrm>
        </p:spPr>
        <p:txBody>
          <a:bodyPr/>
          <a:lstStyle/>
          <a:p>
            <a:r>
              <a:rPr lang="en-US" dirty="0"/>
              <a:t>Ex: Appending to a file via a direct pointer requires three disk writes</a:t>
            </a:r>
          </a:p>
          <a:p>
            <a:pPr marL="457200" lvl="1" indent="0">
              <a:buNone/>
            </a:pPr>
            <a:r>
              <a:rPr lang="en-US" dirty="0"/>
              <a:t>(1) </a:t>
            </a:r>
            <a:r>
              <a:rPr lang="en-US" dirty="0" err="1"/>
              <a:t>inode</a:t>
            </a:r>
            <a:r>
              <a:rPr lang="en-US" dirty="0"/>
              <a:t> (to update data pointer, file size, last update time)</a:t>
            </a:r>
          </a:p>
          <a:p>
            <a:pPr marL="457200" lvl="1" indent="0">
              <a:buNone/>
            </a:pPr>
            <a:r>
              <a:rPr lang="en-US" dirty="0"/>
              <a:t>(2) data block bitmap (to indicate that a new data block has been </a:t>
            </a:r>
          </a:p>
          <a:p>
            <a:pPr marL="457200" lvl="1" indent="0">
              <a:buNone/>
            </a:pPr>
            <a:r>
              <a:rPr lang="en-US" dirty="0"/>
              <a:t>     allocated)</a:t>
            </a:r>
          </a:p>
          <a:p>
            <a:pPr marL="457200" lvl="1" indent="0">
              <a:buNone/>
            </a:pPr>
            <a:r>
              <a:rPr lang="en-US" dirty="0"/>
              <a:t>(3) the data block itself</a:t>
            </a:r>
          </a:p>
          <a:p>
            <a:r>
              <a:rPr lang="en-US" dirty="0"/>
              <a:t>Suppose that writes (1) and (3) complete, but (2) doesn’t</a:t>
            </a:r>
          </a:p>
          <a:p>
            <a:pPr lvl="1"/>
            <a:r>
              <a:rPr lang="en-US" sz="2200" dirty="0"/>
              <a:t>Inconsistency: </a:t>
            </a:r>
            <a:r>
              <a:rPr lang="en-US" sz="2200" dirty="0" err="1"/>
              <a:t>inode</a:t>
            </a:r>
            <a:r>
              <a:rPr lang="en-US" sz="2200" dirty="0"/>
              <a:t> points to a valid data block, but the block bitmap wasn’t updated, so the new data block isn’t marked as in-use</a:t>
            </a:r>
          </a:p>
          <a:p>
            <a:pPr lvl="1"/>
            <a:r>
              <a:rPr lang="en-US" sz="2200" dirty="0" err="1"/>
              <a:t>fsck</a:t>
            </a:r>
            <a:r>
              <a:rPr lang="en-US" sz="2200" dirty="0"/>
              <a:t> resolves block bitmap inconsistencies by treating </a:t>
            </a:r>
            <a:r>
              <a:rPr lang="en-US" sz="2200" dirty="0" err="1"/>
              <a:t>inodes</a:t>
            </a:r>
            <a:r>
              <a:rPr lang="en-US" sz="2200" dirty="0"/>
              <a:t> as ground truth</a:t>
            </a:r>
          </a:p>
          <a:p>
            <a:pPr lvl="2"/>
            <a:r>
              <a:rPr lang="en-US" sz="2100" dirty="0"/>
              <a:t>When </a:t>
            </a:r>
            <a:r>
              <a:rPr lang="en-US" sz="2100" dirty="0" err="1"/>
              <a:t>fsck</a:t>
            </a:r>
            <a:r>
              <a:rPr lang="en-US" sz="2100" dirty="0"/>
              <a:t> starts, it initializes the bitmap to “all unallocated”</a:t>
            </a:r>
          </a:p>
          <a:p>
            <a:pPr lvl="2"/>
            <a:r>
              <a:rPr lang="en-US" sz="2100" dirty="0"/>
              <a:t>Start from root directory, </a:t>
            </a:r>
            <a:r>
              <a:rPr lang="en-US" sz="2100" dirty="0" err="1"/>
              <a:t>fsck</a:t>
            </a:r>
            <a:r>
              <a:rPr lang="en-US" sz="2100" dirty="0"/>
              <a:t> recursively scans all </a:t>
            </a:r>
            <a:r>
              <a:rPr lang="en-US" sz="2100" dirty="0" err="1"/>
              <a:t>inodes</a:t>
            </a:r>
            <a:r>
              <a:rPr lang="en-US" sz="2100" dirty="0"/>
              <a:t>, and marks all reachable data blocks as allocated in the bitmap</a:t>
            </a:r>
          </a:p>
          <a:p>
            <a:pPr lvl="1"/>
            <a:r>
              <a:rPr lang="en-US" sz="2200" dirty="0"/>
              <a:t>At the end of a </a:t>
            </a:r>
            <a:r>
              <a:rPr lang="en-US" sz="2200" dirty="0" err="1"/>
              <a:t>fsck</a:t>
            </a:r>
            <a:r>
              <a:rPr lang="en-US" sz="2200" dirty="0"/>
              <a:t>, metadata is always consistent, but file *data* may contain junk!</a:t>
            </a:r>
          </a:p>
          <a:p>
            <a:pPr lvl="2"/>
            <a:r>
              <a:rPr lang="en-US" sz="2100" dirty="0"/>
              <a:t>Ex: Writes (1) and (2) complete, but not (3)</a:t>
            </a:r>
          </a:p>
        </p:txBody>
      </p:sp>
    </p:spTree>
    <p:extLst>
      <p:ext uri="{BB962C8B-B14F-4D97-AF65-F5344CB8AC3E}">
        <p14:creationId xmlns:p14="http://schemas.microsoft.com/office/powerpoint/2010/main" val="191860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300" dirty="0" err="1"/>
              <a:t>fsck</a:t>
            </a:r>
            <a:r>
              <a:rPr lang="en-US" sz="3300" dirty="0"/>
              <a:t>: When Bad Things Happen To Good People</a:t>
            </a:r>
          </a:p>
        </p:txBody>
      </p:sp>
      <p:sp>
        <p:nvSpPr>
          <p:cNvPr id="3" name="Content Placeholder 2"/>
          <p:cNvSpPr>
            <a:spLocks noGrp="1"/>
          </p:cNvSpPr>
          <p:nvPr>
            <p:ph idx="1"/>
          </p:nvPr>
        </p:nvSpPr>
        <p:spPr>
          <a:xfrm>
            <a:off x="228600" y="685800"/>
            <a:ext cx="8915400" cy="6172200"/>
          </a:xfrm>
        </p:spPr>
        <p:txBody>
          <a:bodyPr/>
          <a:lstStyle/>
          <a:p>
            <a:r>
              <a:rPr lang="en-US" dirty="0"/>
              <a:t>Besides fixing the data block bitmaps, </a:t>
            </a:r>
            <a:r>
              <a:rPr lang="en-US" dirty="0" err="1"/>
              <a:t>fsck</a:t>
            </a:r>
            <a:r>
              <a:rPr lang="en-US" dirty="0"/>
              <a:t> does a bunch of other checks</a:t>
            </a:r>
          </a:p>
          <a:p>
            <a:pPr lvl="1"/>
            <a:r>
              <a:rPr lang="en-US" dirty="0"/>
              <a:t>Ex: An </a:t>
            </a:r>
            <a:r>
              <a:rPr lang="en-US" dirty="0" err="1"/>
              <a:t>inode’s</a:t>
            </a:r>
            <a:r>
              <a:rPr lang="en-US" dirty="0"/>
              <a:t> link count refers to the number of directory entries that refer to </a:t>
            </a:r>
            <a:r>
              <a:rPr lang="en-US" dirty="0" err="1"/>
              <a:t>inode</a:t>
            </a:r>
            <a:r>
              <a:rPr lang="en-US" dirty="0"/>
              <a:t> (the number may be higher than 1 due to hard links)</a:t>
            </a:r>
          </a:p>
          <a:p>
            <a:pPr lvl="1"/>
            <a:r>
              <a:rPr lang="en-US" dirty="0" err="1"/>
              <a:t>fsck</a:t>
            </a:r>
            <a:r>
              <a:rPr lang="en-US" dirty="0"/>
              <a:t> traverses the entire file system, starting from the root directory, updating each </a:t>
            </a:r>
            <a:r>
              <a:rPr lang="en-US" dirty="0" err="1"/>
              <a:t>inode’s</a:t>
            </a:r>
            <a:r>
              <a:rPr lang="en-US" dirty="0"/>
              <a:t> link count</a:t>
            </a:r>
          </a:p>
          <a:p>
            <a:r>
              <a:rPr lang="en-US" dirty="0"/>
              <a:t>Disadvantages of </a:t>
            </a:r>
            <a:r>
              <a:rPr lang="en-US" dirty="0" err="1"/>
              <a:t>fsck</a:t>
            </a:r>
            <a:endParaRPr lang="en-US" dirty="0"/>
          </a:p>
          <a:p>
            <a:pPr lvl="1"/>
            <a:r>
              <a:rPr lang="en-US" dirty="0"/>
              <a:t>Implementing </a:t>
            </a:r>
            <a:r>
              <a:rPr lang="en-US" dirty="0" err="1"/>
              <a:t>fsck</a:t>
            </a:r>
            <a:r>
              <a:rPr lang="en-US" dirty="0"/>
              <a:t> requires deep knowledge of the file system: the code is complicated and hard to get right</a:t>
            </a:r>
            <a:endParaRPr lang="en-US" sz="1600" dirty="0"/>
          </a:p>
          <a:p>
            <a:pPr lvl="1"/>
            <a:r>
              <a:rPr lang="en-US" dirty="0" err="1"/>
              <a:t>fsck</a:t>
            </a:r>
            <a:r>
              <a:rPr lang="en-US" dirty="0"/>
              <a:t> is very slow, because it requires multiple traversals of the entire file system!</a:t>
            </a:r>
          </a:p>
          <a:p>
            <a:pPr lvl="2"/>
            <a:r>
              <a:rPr lang="en-US" sz="2400" dirty="0"/>
              <a:t>Ideally, the recovery effort should be proportional to the number of outstanding writes at the time of the crash</a:t>
            </a:r>
          </a:p>
          <a:p>
            <a:pPr lvl="2"/>
            <a:r>
              <a:rPr lang="en-US" sz="2400" dirty="0"/>
              <a:t>Journaling achieves this goal!</a:t>
            </a:r>
          </a:p>
        </p:txBody>
      </p:sp>
    </p:spTree>
    <p:extLst>
      <p:ext uri="{BB962C8B-B14F-4D97-AF65-F5344CB8AC3E}">
        <p14:creationId xmlns:p14="http://schemas.microsoft.com/office/powerpoint/2010/main" val="118006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583406"/>
          </a:xfrm>
        </p:spPr>
        <p:txBody>
          <a:bodyPr/>
          <a:lstStyle/>
          <a:p>
            <a:r>
              <a:rPr lang="en-US" dirty="0"/>
              <a:t>Sector Sizes</a:t>
            </a:r>
          </a:p>
        </p:txBody>
      </p:sp>
      <p:sp>
        <p:nvSpPr>
          <p:cNvPr id="3" name="Content Placeholder 2"/>
          <p:cNvSpPr>
            <a:spLocks noGrp="1"/>
          </p:cNvSpPr>
          <p:nvPr>
            <p:ph idx="1"/>
          </p:nvPr>
        </p:nvSpPr>
        <p:spPr>
          <a:xfrm>
            <a:off x="180023" y="693534"/>
            <a:ext cx="8898255" cy="2048283"/>
          </a:xfrm>
        </p:spPr>
        <p:txBody>
          <a:bodyPr>
            <a:normAutofit lnSpcReduction="10000"/>
          </a:bodyPr>
          <a:lstStyle/>
          <a:p>
            <a:r>
              <a:rPr lang="en-US" sz="2800" dirty="0"/>
              <a:t>From the perspective of an OS, a storage device is a big, linear array of bytes</a:t>
            </a:r>
          </a:p>
          <a:p>
            <a:pPr lvl="1"/>
            <a:r>
              <a:rPr lang="en-US" dirty="0"/>
              <a:t>Sector: Smallest amount of data that the device can read or write in a single operation</a:t>
            </a:r>
          </a:p>
          <a:p>
            <a:pPr lvl="1"/>
            <a:r>
              <a:rPr lang="en-US" dirty="0"/>
              <a:t>Up until 2011, hard drives used a sector size of 512 bytes</a:t>
            </a:r>
          </a:p>
        </p:txBody>
      </p:sp>
      <p:sp>
        <p:nvSpPr>
          <p:cNvPr id="5" name="Rectangle 4"/>
          <p:cNvSpPr/>
          <p:nvPr/>
        </p:nvSpPr>
        <p:spPr>
          <a:xfrm>
            <a:off x="488761" y="4276498"/>
            <a:ext cx="762953" cy="16030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1251713" y="4276498"/>
            <a:ext cx="685800" cy="160305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1937513" y="4276498"/>
            <a:ext cx="334328" cy="160305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261449" y="4276498"/>
            <a:ext cx="5025305" cy="1603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latin typeface="Segoe UI Light" panose="020B0502040204020203" pitchFamily="34" charset="0"/>
                <a:cs typeface="Segoe UI Light" panose="020B0502040204020203" pitchFamily="34" charset="0"/>
              </a:rPr>
              <a:t>Data (512 bytes)</a:t>
            </a:r>
          </a:p>
        </p:txBody>
      </p:sp>
      <p:sp>
        <p:nvSpPr>
          <p:cNvPr id="9" name="Rectangle 8"/>
          <p:cNvSpPr/>
          <p:nvPr/>
        </p:nvSpPr>
        <p:spPr>
          <a:xfrm>
            <a:off x="7286753" y="4276498"/>
            <a:ext cx="1331595" cy="160305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6" name="Group 15"/>
          <p:cNvGrpSpPr/>
          <p:nvPr/>
        </p:nvGrpSpPr>
        <p:grpSpPr>
          <a:xfrm>
            <a:off x="7086728" y="5939568"/>
            <a:ext cx="1731645" cy="628695"/>
            <a:chOff x="9517380" y="6172199"/>
            <a:chExt cx="2308860" cy="838258"/>
          </a:xfrm>
        </p:grpSpPr>
        <p:sp>
          <p:nvSpPr>
            <p:cNvPr id="14" name="Left Brace 13"/>
            <p:cNvSpPr/>
            <p:nvPr/>
          </p:nvSpPr>
          <p:spPr>
            <a:xfrm rot="16200000">
              <a:off x="10543961" y="5412319"/>
              <a:ext cx="255700" cy="17754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5" name="TextBox 14"/>
            <p:cNvSpPr txBox="1"/>
            <p:nvPr/>
          </p:nvSpPr>
          <p:spPr>
            <a:xfrm>
              <a:off x="9517380" y="6394905"/>
              <a:ext cx="2308860" cy="615552"/>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50 bytes</a:t>
              </a:r>
            </a:p>
          </p:txBody>
        </p:sp>
      </p:grpSp>
      <p:grpSp>
        <p:nvGrpSpPr>
          <p:cNvPr id="17" name="Group 16"/>
          <p:cNvGrpSpPr/>
          <p:nvPr/>
        </p:nvGrpSpPr>
        <p:grpSpPr>
          <a:xfrm>
            <a:off x="300166" y="5940641"/>
            <a:ext cx="2217420" cy="628695"/>
            <a:chOff x="9517380" y="6172199"/>
            <a:chExt cx="2308860" cy="838258"/>
          </a:xfrm>
        </p:grpSpPr>
        <p:sp>
          <p:nvSpPr>
            <p:cNvPr id="18" name="Left Brace 17"/>
            <p:cNvSpPr/>
            <p:nvPr/>
          </p:nvSpPr>
          <p:spPr>
            <a:xfrm rot="16200000">
              <a:off x="10543961" y="5412319"/>
              <a:ext cx="255700" cy="17754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9" name="TextBox 18"/>
            <p:cNvSpPr txBox="1"/>
            <p:nvPr/>
          </p:nvSpPr>
          <p:spPr>
            <a:xfrm>
              <a:off x="9517380" y="6394905"/>
              <a:ext cx="2308860" cy="615552"/>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15 bytes</a:t>
              </a:r>
            </a:p>
          </p:txBody>
        </p:sp>
      </p:grpSp>
      <p:grpSp>
        <p:nvGrpSpPr>
          <p:cNvPr id="47" name="Group 46"/>
          <p:cNvGrpSpPr/>
          <p:nvPr/>
        </p:nvGrpSpPr>
        <p:grpSpPr>
          <a:xfrm>
            <a:off x="-104816" y="3124200"/>
            <a:ext cx="1759182" cy="1152298"/>
            <a:chOff x="-242456" y="2586127"/>
            <a:chExt cx="2345576" cy="1536397"/>
          </a:xfrm>
        </p:grpSpPr>
        <p:grpSp>
          <p:nvGrpSpPr>
            <p:cNvPr id="21" name="Group 20"/>
            <p:cNvGrpSpPr/>
            <p:nvPr/>
          </p:nvGrpSpPr>
          <p:grpSpPr>
            <a:xfrm>
              <a:off x="-242456" y="2586127"/>
              <a:ext cx="2345576" cy="913477"/>
              <a:chOff x="-36716" y="2620417"/>
              <a:chExt cx="2345576" cy="913477"/>
            </a:xfrm>
          </p:grpSpPr>
          <p:sp>
            <p:nvSpPr>
              <p:cNvPr id="10" name="TextBox 9"/>
              <p:cNvSpPr txBox="1"/>
              <p:nvPr/>
            </p:nvSpPr>
            <p:spPr>
              <a:xfrm>
                <a:off x="-36716" y="2620417"/>
                <a:ext cx="2345576" cy="615553"/>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Inter-sector</a:t>
                </a:r>
              </a:p>
            </p:txBody>
          </p:sp>
          <p:sp>
            <p:nvSpPr>
              <p:cNvPr id="20" name="TextBox 19"/>
              <p:cNvSpPr txBox="1"/>
              <p:nvPr/>
            </p:nvSpPr>
            <p:spPr>
              <a:xfrm>
                <a:off x="605961" y="2918341"/>
                <a:ext cx="1076847" cy="615553"/>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gap</a:t>
                </a:r>
              </a:p>
            </p:txBody>
          </p:sp>
        </p:grpSp>
        <p:cxnSp>
          <p:nvCxnSpPr>
            <p:cNvPr id="33" name="Straight Arrow Connector 32"/>
            <p:cNvCxnSpPr>
              <a:cxnSpLocks/>
              <a:stCxn id="20" idx="2"/>
              <a:endCxn id="5" idx="0"/>
            </p:cNvCxnSpPr>
            <p:nvPr/>
          </p:nvCxnSpPr>
          <p:spPr>
            <a:xfrm>
              <a:off x="938645" y="3499604"/>
              <a:ext cx="221672" cy="62292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448719" y="2648312"/>
            <a:ext cx="2394332" cy="1628186"/>
            <a:chOff x="1931623" y="2400480"/>
            <a:chExt cx="3192444" cy="2170914"/>
          </a:xfrm>
        </p:grpSpPr>
        <p:grpSp>
          <p:nvGrpSpPr>
            <p:cNvPr id="24" name="Group 23"/>
            <p:cNvGrpSpPr/>
            <p:nvPr/>
          </p:nvGrpSpPr>
          <p:grpSpPr>
            <a:xfrm>
              <a:off x="1931623" y="2400480"/>
              <a:ext cx="3192444" cy="1261050"/>
              <a:chOff x="3006043" y="2709090"/>
              <a:chExt cx="3192444" cy="1261050"/>
            </a:xfrm>
          </p:grpSpPr>
          <p:sp>
            <p:nvSpPr>
              <p:cNvPr id="11" name="TextBox 10"/>
              <p:cNvSpPr txBox="1"/>
              <p:nvPr/>
            </p:nvSpPr>
            <p:spPr>
              <a:xfrm>
                <a:off x="3215874" y="2709090"/>
                <a:ext cx="2705966" cy="553997"/>
              </a:xfrm>
              <a:prstGeom prst="rect">
                <a:avLst/>
              </a:prstGeom>
              <a:noFill/>
            </p:spPr>
            <p:txBody>
              <a:bodyPr wrap="square" rtlCol="0">
                <a:spAutoFit/>
              </a:bodyPr>
              <a:lstStyle/>
              <a:p>
                <a:pPr algn="ctr"/>
                <a:r>
                  <a:rPr lang="en-US" sz="2100" dirty="0">
                    <a:latin typeface="Segoe UI Light" panose="020B0502040204020203" pitchFamily="34" charset="0"/>
                    <a:cs typeface="Segoe UI Light" panose="020B0502040204020203" pitchFamily="34" charset="0"/>
                  </a:rPr>
                  <a:t>Sync (helps with</a:t>
                </a:r>
              </a:p>
            </p:txBody>
          </p:sp>
          <p:sp>
            <p:nvSpPr>
              <p:cNvPr id="22" name="TextBox 21"/>
              <p:cNvSpPr txBox="1"/>
              <p:nvPr/>
            </p:nvSpPr>
            <p:spPr>
              <a:xfrm>
                <a:off x="3006043" y="3062690"/>
                <a:ext cx="3192444" cy="553997"/>
              </a:xfrm>
              <a:prstGeom prst="rect">
                <a:avLst/>
              </a:prstGeom>
              <a:noFill/>
            </p:spPr>
            <p:txBody>
              <a:bodyPr wrap="square" rtlCol="0">
                <a:spAutoFit/>
              </a:bodyPr>
              <a:lstStyle/>
              <a:p>
                <a:pPr algn="ctr"/>
                <a:r>
                  <a:rPr lang="en-US" sz="2100" dirty="0">
                    <a:latin typeface="Segoe UI Light" panose="020B0502040204020203" pitchFamily="34" charset="0"/>
                    <a:cs typeface="Segoe UI Light" panose="020B0502040204020203" pitchFamily="34" charset="0"/>
                  </a:rPr>
                  <a:t>disk head timing</a:t>
                </a:r>
              </a:p>
            </p:txBody>
          </p:sp>
          <p:sp>
            <p:nvSpPr>
              <p:cNvPr id="23" name="TextBox 22"/>
              <p:cNvSpPr txBox="1"/>
              <p:nvPr/>
            </p:nvSpPr>
            <p:spPr>
              <a:xfrm>
                <a:off x="3222104" y="3416143"/>
                <a:ext cx="2932316" cy="553997"/>
              </a:xfrm>
              <a:prstGeom prst="rect">
                <a:avLst/>
              </a:prstGeom>
              <a:noFill/>
            </p:spPr>
            <p:txBody>
              <a:bodyPr wrap="square" rtlCol="0">
                <a:spAutoFit/>
              </a:bodyPr>
              <a:lstStyle/>
              <a:p>
                <a:pPr algn="ctr"/>
                <a:r>
                  <a:rPr lang="en-US" sz="2100" dirty="0">
                    <a:latin typeface="Segoe UI Light" panose="020B0502040204020203" pitchFamily="34" charset="0"/>
                    <a:cs typeface="Segoe UI Light" panose="020B0502040204020203" pitchFamily="34" charset="0"/>
                  </a:rPr>
                  <a:t>timing alignment)</a:t>
                </a:r>
              </a:p>
            </p:txBody>
          </p:sp>
        </p:grpSp>
        <p:cxnSp>
          <p:nvCxnSpPr>
            <p:cNvPr id="35" name="Straight Arrow Connector 34"/>
            <p:cNvCxnSpPr>
              <a:cxnSpLocks/>
              <a:endCxn id="6" idx="0"/>
            </p:cNvCxnSpPr>
            <p:nvPr/>
          </p:nvCxnSpPr>
          <p:spPr>
            <a:xfrm flipH="1">
              <a:off x="2126151" y="3656001"/>
              <a:ext cx="680085" cy="91539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2104677" y="2894110"/>
            <a:ext cx="4828721" cy="1319162"/>
            <a:chOff x="2806234" y="2321810"/>
            <a:chExt cx="6438296" cy="1758882"/>
          </a:xfrm>
        </p:grpSpPr>
        <p:grpSp>
          <p:nvGrpSpPr>
            <p:cNvPr id="29" name="Group 28"/>
            <p:cNvGrpSpPr/>
            <p:nvPr/>
          </p:nvGrpSpPr>
          <p:grpSpPr>
            <a:xfrm>
              <a:off x="4732964" y="2321810"/>
              <a:ext cx="4511566" cy="1536176"/>
              <a:chOff x="5384474" y="2321810"/>
              <a:chExt cx="4511566" cy="1536176"/>
            </a:xfrm>
          </p:grpSpPr>
          <p:sp>
            <p:nvSpPr>
              <p:cNvPr id="12" name="TextBox 11"/>
              <p:cNvSpPr txBox="1"/>
              <p:nvPr/>
            </p:nvSpPr>
            <p:spPr>
              <a:xfrm>
                <a:off x="5535930" y="2321810"/>
                <a:ext cx="3985261" cy="553997"/>
              </a:xfrm>
              <a:prstGeom prst="rect">
                <a:avLst/>
              </a:prstGeom>
              <a:noFill/>
            </p:spPr>
            <p:txBody>
              <a:bodyPr wrap="square" rtlCol="0">
                <a:spAutoFit/>
              </a:bodyPr>
              <a:lstStyle/>
              <a:p>
                <a:pPr algn="ctr"/>
                <a:r>
                  <a:rPr lang="en-US" sz="2100" dirty="0">
                    <a:latin typeface="Segoe UI Light" panose="020B0502040204020203" pitchFamily="34" charset="0"/>
                    <a:cs typeface="Segoe UI Light" panose="020B0502040204020203" pitchFamily="34" charset="0"/>
                  </a:rPr>
                  <a:t>Address mark (contains</a:t>
                </a:r>
              </a:p>
            </p:txBody>
          </p:sp>
          <p:sp>
            <p:nvSpPr>
              <p:cNvPr id="25" name="TextBox 24"/>
              <p:cNvSpPr txBox="1"/>
              <p:nvPr/>
            </p:nvSpPr>
            <p:spPr>
              <a:xfrm>
                <a:off x="5614855" y="2636879"/>
                <a:ext cx="3889318" cy="553997"/>
              </a:xfrm>
              <a:prstGeom prst="rect">
                <a:avLst/>
              </a:prstGeom>
              <a:noFill/>
            </p:spPr>
            <p:txBody>
              <a:bodyPr wrap="square" rtlCol="0">
                <a:spAutoFit/>
              </a:bodyPr>
              <a:lstStyle/>
              <a:p>
                <a:pPr algn="ctr"/>
                <a:r>
                  <a:rPr lang="en-US" sz="2100" dirty="0">
                    <a:latin typeface="Segoe UI Light" panose="020B0502040204020203" pitchFamily="34" charset="0"/>
                    <a:cs typeface="Segoe UI Light" panose="020B0502040204020203" pitchFamily="34" charset="0"/>
                  </a:rPr>
                  <a:t>sector # and cylinder #;</a:t>
                </a:r>
              </a:p>
            </p:txBody>
          </p:sp>
          <p:sp>
            <p:nvSpPr>
              <p:cNvPr id="27" name="TextBox 26"/>
              <p:cNvSpPr txBox="1"/>
              <p:nvPr/>
            </p:nvSpPr>
            <p:spPr>
              <a:xfrm>
                <a:off x="5546058" y="2972602"/>
                <a:ext cx="4349982" cy="553997"/>
              </a:xfrm>
              <a:prstGeom prst="rect">
                <a:avLst/>
              </a:prstGeom>
              <a:noFill/>
            </p:spPr>
            <p:txBody>
              <a:bodyPr wrap="square" rtlCol="0">
                <a:spAutoFit/>
              </a:bodyPr>
              <a:lstStyle/>
              <a:p>
                <a:pPr algn="ctr"/>
                <a:r>
                  <a:rPr lang="en-US" sz="2100" dirty="0">
                    <a:latin typeface="Segoe UI Light" panose="020B0502040204020203" pitchFamily="34" charset="0"/>
                    <a:cs typeface="Segoe UI Light" panose="020B0502040204020203" pitchFamily="34" charset="0"/>
                  </a:rPr>
                  <a:t>helps detect “</a:t>
                </a:r>
                <a:r>
                  <a:rPr lang="en-US" sz="2100" dirty="0" err="1">
                    <a:latin typeface="Segoe UI Light" panose="020B0502040204020203" pitchFamily="34" charset="0"/>
                    <a:cs typeface="Segoe UI Light" panose="020B0502040204020203" pitchFamily="34" charset="0"/>
                  </a:rPr>
                  <a:t>misstepped</a:t>
                </a:r>
                <a:r>
                  <a:rPr lang="en-US" sz="2100" dirty="0">
                    <a:latin typeface="Segoe UI Light" panose="020B0502040204020203" pitchFamily="34" charset="0"/>
                    <a:cs typeface="Segoe UI Light" panose="020B0502040204020203" pitchFamily="34" charset="0"/>
                  </a:rPr>
                  <a:t>”</a:t>
                </a:r>
              </a:p>
            </p:txBody>
          </p:sp>
          <p:sp>
            <p:nvSpPr>
              <p:cNvPr id="28" name="TextBox 27"/>
              <p:cNvSpPr txBox="1"/>
              <p:nvPr/>
            </p:nvSpPr>
            <p:spPr>
              <a:xfrm>
                <a:off x="5384474" y="3303989"/>
                <a:ext cx="4349983" cy="553997"/>
              </a:xfrm>
              <a:prstGeom prst="rect">
                <a:avLst/>
              </a:prstGeom>
              <a:noFill/>
            </p:spPr>
            <p:txBody>
              <a:bodyPr wrap="square" rtlCol="0">
                <a:spAutoFit/>
              </a:bodyPr>
              <a:lstStyle/>
              <a:p>
                <a:pPr algn="ctr"/>
                <a:r>
                  <a:rPr lang="en-US" sz="2100" dirty="0">
                    <a:latin typeface="Segoe UI Light" panose="020B0502040204020203" pitchFamily="34" charset="0"/>
                    <a:cs typeface="Segoe UI Light" panose="020B0502040204020203" pitchFamily="34" charset="0"/>
                  </a:rPr>
                  <a:t>head in wrong location)</a:t>
                </a:r>
              </a:p>
            </p:txBody>
          </p:sp>
        </p:grpSp>
        <p:cxnSp>
          <p:nvCxnSpPr>
            <p:cNvPr id="39" name="Straight Arrow Connector 38"/>
            <p:cNvCxnSpPr>
              <a:cxnSpLocks/>
            </p:cNvCxnSpPr>
            <p:nvPr/>
          </p:nvCxnSpPr>
          <p:spPr>
            <a:xfrm flipH="1">
              <a:off x="2806234" y="3413583"/>
              <a:ext cx="2126156" cy="66710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935370" y="3142112"/>
            <a:ext cx="2284830" cy="1092274"/>
            <a:chOff x="9247160" y="2754080"/>
            <a:chExt cx="3046440" cy="1456365"/>
          </a:xfrm>
        </p:grpSpPr>
        <p:grpSp>
          <p:nvGrpSpPr>
            <p:cNvPr id="31" name="Group 30"/>
            <p:cNvGrpSpPr/>
            <p:nvPr/>
          </p:nvGrpSpPr>
          <p:grpSpPr>
            <a:xfrm>
              <a:off x="9247160" y="2754080"/>
              <a:ext cx="3046440" cy="939580"/>
              <a:chOff x="9247160" y="2754080"/>
              <a:chExt cx="3046440" cy="939580"/>
            </a:xfrm>
          </p:grpSpPr>
          <p:sp>
            <p:nvSpPr>
              <p:cNvPr id="13" name="TextBox 12"/>
              <p:cNvSpPr txBox="1"/>
              <p:nvPr/>
            </p:nvSpPr>
            <p:spPr>
              <a:xfrm>
                <a:off x="9247160" y="2754080"/>
                <a:ext cx="3046440" cy="615553"/>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Error-correcting</a:t>
                </a:r>
              </a:p>
            </p:txBody>
          </p:sp>
          <p:sp>
            <p:nvSpPr>
              <p:cNvPr id="30" name="TextBox 29"/>
              <p:cNvSpPr txBox="1"/>
              <p:nvPr/>
            </p:nvSpPr>
            <p:spPr>
              <a:xfrm>
                <a:off x="9387840" y="3078107"/>
                <a:ext cx="2697480" cy="615553"/>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code</a:t>
                </a:r>
              </a:p>
            </p:txBody>
          </p:sp>
        </p:grpSp>
        <p:cxnSp>
          <p:nvCxnSpPr>
            <p:cNvPr id="42" name="Straight Arrow Connector 41"/>
            <p:cNvCxnSpPr>
              <a:cxnSpLocks/>
              <a:stCxn id="30" idx="2"/>
            </p:cNvCxnSpPr>
            <p:nvPr/>
          </p:nvCxnSpPr>
          <p:spPr>
            <a:xfrm flipH="1">
              <a:off x="10640260" y="3693660"/>
              <a:ext cx="96320" cy="51678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724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023" y="762000"/>
            <a:ext cx="9002708" cy="1927860"/>
          </a:xfrm>
        </p:spPr>
        <p:txBody>
          <a:bodyPr>
            <a:normAutofit/>
          </a:bodyPr>
          <a:lstStyle/>
          <a:p>
            <a:r>
              <a:rPr lang="en-US" dirty="0"/>
              <a:t>As areal bit densities increased (i.e., as a 512 byte sector decreased in size), media defects of a given size caused increasingly larger damage</a:t>
            </a:r>
          </a:p>
          <a:p>
            <a:pPr lvl="1"/>
            <a:r>
              <a:rPr lang="en-US" sz="2200" dirty="0"/>
              <a:t>A standard 512 byte sector could usually only correct defects of up to 50 bytes</a:t>
            </a:r>
          </a:p>
        </p:txBody>
      </p:sp>
      <p:sp>
        <p:nvSpPr>
          <p:cNvPr id="41" name="Content Placeholder 2"/>
          <p:cNvSpPr txBox="1">
            <a:spLocks/>
          </p:cNvSpPr>
          <p:nvPr/>
        </p:nvSpPr>
        <p:spPr>
          <a:xfrm>
            <a:off x="157164" y="3709987"/>
            <a:ext cx="8682036" cy="20050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Post-2011, all commodity hard disks had transitioned to 4K sector sizes with 100 bytes of ECC (but 15 bytes of preamble, as in 512 byte sectors)</a:t>
            </a:r>
          </a:p>
          <a:p>
            <a:pPr lvl="1"/>
            <a:r>
              <a:rPr lang="en-US" dirty="0"/>
              <a:t>100 bytes of ECC per 4K sector can correct up to 400 bytes of error</a:t>
            </a:r>
          </a:p>
          <a:p>
            <a:endParaRPr lang="en-US" sz="2400" dirty="0"/>
          </a:p>
        </p:txBody>
      </p:sp>
      <p:grpSp>
        <p:nvGrpSpPr>
          <p:cNvPr id="42" name="Group 41"/>
          <p:cNvGrpSpPr>
            <a:grpSpLocks noChangeAspect="1"/>
          </p:cNvGrpSpPr>
          <p:nvPr/>
        </p:nvGrpSpPr>
        <p:grpSpPr>
          <a:xfrm>
            <a:off x="411608" y="2724150"/>
            <a:ext cx="3734892" cy="736476"/>
            <a:chOff x="651681" y="3954780"/>
            <a:chExt cx="10839450" cy="2137410"/>
          </a:xfrm>
        </p:grpSpPr>
        <p:sp>
          <p:nvSpPr>
            <p:cNvPr id="43" name="Rectangle 42"/>
            <p:cNvSpPr/>
            <p:nvPr/>
          </p:nvSpPr>
          <p:spPr>
            <a:xfrm>
              <a:off x="651681" y="3954780"/>
              <a:ext cx="1017270" cy="21374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Rectangle 43"/>
            <p:cNvSpPr/>
            <p:nvPr/>
          </p:nvSpPr>
          <p:spPr>
            <a:xfrm>
              <a:off x="1668951" y="3954780"/>
              <a:ext cx="914400" cy="213741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p:cNvSpPr/>
            <p:nvPr/>
          </p:nvSpPr>
          <p:spPr>
            <a:xfrm>
              <a:off x="2583351" y="3954780"/>
              <a:ext cx="445770" cy="213741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Rectangle 45"/>
            <p:cNvSpPr/>
            <p:nvPr/>
          </p:nvSpPr>
          <p:spPr>
            <a:xfrm>
              <a:off x="3015266" y="3954780"/>
              <a:ext cx="6700406" cy="21374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Segoe UI Light" panose="020B0502040204020203" pitchFamily="34" charset="0"/>
                <a:cs typeface="Segoe UI Light" panose="020B0502040204020203" pitchFamily="34" charset="0"/>
              </a:endParaRPr>
            </a:p>
          </p:txBody>
        </p:sp>
        <p:sp>
          <p:nvSpPr>
            <p:cNvPr id="47" name="Rectangle 46"/>
            <p:cNvSpPr/>
            <p:nvPr/>
          </p:nvSpPr>
          <p:spPr>
            <a:xfrm>
              <a:off x="9715671" y="3954780"/>
              <a:ext cx="1775460" cy="213741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54" name="Picture 53"/>
          <p:cNvPicPr>
            <a:picLocks noChangeAspect="1"/>
          </p:cNvPicPr>
          <p:nvPr/>
        </p:nvPicPr>
        <p:blipFill>
          <a:blip r:embed="rId3"/>
          <a:stretch>
            <a:fillRect/>
          </a:stretch>
        </p:blipFill>
        <p:spPr>
          <a:xfrm rot="20271404">
            <a:off x="1931382" y="2633062"/>
            <a:ext cx="1132423" cy="947117"/>
          </a:xfrm>
          <a:prstGeom prst="rect">
            <a:avLst/>
          </a:prstGeom>
          <a:ln>
            <a:solidFill>
              <a:schemeClr val="tx1"/>
            </a:solidFill>
          </a:ln>
        </p:spPr>
      </p:pic>
      <p:grpSp>
        <p:nvGrpSpPr>
          <p:cNvPr id="62" name="Group 61"/>
          <p:cNvGrpSpPr/>
          <p:nvPr/>
        </p:nvGrpSpPr>
        <p:grpSpPr>
          <a:xfrm>
            <a:off x="4389214" y="2618830"/>
            <a:ext cx="4254800" cy="947117"/>
            <a:chOff x="5852284" y="2145573"/>
            <a:chExt cx="5673067" cy="1262823"/>
          </a:xfrm>
        </p:grpSpPr>
        <p:grpSp>
          <p:nvGrpSpPr>
            <p:cNvPr id="48" name="Group 47"/>
            <p:cNvGrpSpPr>
              <a:grpSpLocks noChangeAspect="1"/>
            </p:cNvGrpSpPr>
            <p:nvPr/>
          </p:nvGrpSpPr>
          <p:grpSpPr>
            <a:xfrm>
              <a:off x="8685067" y="2496949"/>
              <a:ext cx="2840284" cy="560070"/>
              <a:chOff x="651681" y="3954780"/>
              <a:chExt cx="10839450" cy="2137410"/>
            </a:xfrm>
          </p:grpSpPr>
          <p:sp>
            <p:nvSpPr>
              <p:cNvPr id="49" name="Rectangle 48"/>
              <p:cNvSpPr/>
              <p:nvPr/>
            </p:nvSpPr>
            <p:spPr>
              <a:xfrm>
                <a:off x="651681" y="3954780"/>
                <a:ext cx="1017270" cy="21374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49"/>
              <p:cNvSpPr/>
              <p:nvPr/>
            </p:nvSpPr>
            <p:spPr>
              <a:xfrm>
                <a:off x="1668951" y="3954780"/>
                <a:ext cx="914400" cy="213741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Rectangle 50"/>
              <p:cNvSpPr/>
              <p:nvPr/>
            </p:nvSpPr>
            <p:spPr>
              <a:xfrm>
                <a:off x="2583351" y="3954780"/>
                <a:ext cx="445770" cy="213741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Rectangle 51"/>
              <p:cNvSpPr/>
              <p:nvPr/>
            </p:nvSpPr>
            <p:spPr>
              <a:xfrm>
                <a:off x="3015266" y="3954780"/>
                <a:ext cx="6700406" cy="21374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Segoe UI Light" panose="020B0502040204020203" pitchFamily="34" charset="0"/>
                  <a:cs typeface="Segoe UI Light" panose="020B0502040204020203" pitchFamily="34" charset="0"/>
                </a:endParaRPr>
              </a:p>
            </p:txBody>
          </p:sp>
          <p:sp>
            <p:nvSpPr>
              <p:cNvPr id="53" name="Rectangle 52"/>
              <p:cNvSpPr/>
              <p:nvPr/>
            </p:nvSpPr>
            <p:spPr>
              <a:xfrm>
                <a:off x="9715671" y="3954780"/>
                <a:ext cx="1775460" cy="213741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55" name="Picture 54"/>
            <p:cNvPicPr>
              <a:picLocks noChangeAspect="1"/>
            </p:cNvPicPr>
            <p:nvPr/>
          </p:nvPicPr>
          <p:blipFill>
            <a:blip r:embed="rId3"/>
            <a:stretch>
              <a:fillRect/>
            </a:stretch>
          </p:blipFill>
          <p:spPr>
            <a:xfrm rot="20271404">
              <a:off x="9311325" y="2145573"/>
              <a:ext cx="1509897" cy="1262823"/>
            </a:xfrm>
            <a:prstGeom prst="rect">
              <a:avLst/>
            </a:prstGeom>
            <a:ln>
              <a:solidFill>
                <a:schemeClr val="tx1"/>
              </a:solidFill>
            </a:ln>
          </p:spPr>
        </p:pic>
        <p:sp>
          <p:nvSpPr>
            <p:cNvPr id="57" name="Arrow: Right 56"/>
            <p:cNvSpPr/>
            <p:nvPr/>
          </p:nvSpPr>
          <p:spPr>
            <a:xfrm>
              <a:off x="5852284" y="2407697"/>
              <a:ext cx="2560320" cy="73857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TextBox 57"/>
            <p:cNvSpPr txBox="1"/>
            <p:nvPr/>
          </p:nvSpPr>
          <p:spPr>
            <a:xfrm>
              <a:off x="6070656" y="2532206"/>
              <a:ext cx="2075721" cy="492443"/>
            </a:xfrm>
            <a:prstGeom prst="rect">
              <a:avLst/>
            </a:prstGeom>
            <a:noFill/>
          </p:spPr>
          <p:txBody>
            <a:bodyPr wrap="square" rtlCol="0">
              <a:spAutoFit/>
            </a:bodyPr>
            <a:lstStyle/>
            <a:p>
              <a:pPr algn="ctr"/>
              <a:r>
                <a:rPr lang="en-US" sz="1800" dirty="0">
                  <a:latin typeface="Segoe UI Light" panose="020B0502040204020203" pitchFamily="34" charset="0"/>
                  <a:cs typeface="Segoe UI Light" panose="020B0502040204020203" pitchFamily="34" charset="0"/>
                </a:rPr>
                <a:t>Smaller sector</a:t>
              </a:r>
            </a:p>
          </p:txBody>
        </p:sp>
      </p:grpSp>
      <p:sp>
        <p:nvSpPr>
          <p:cNvPr id="28" name="Title 1"/>
          <p:cNvSpPr>
            <a:spLocks noGrp="1"/>
          </p:cNvSpPr>
          <p:nvPr>
            <p:ph type="title"/>
          </p:nvPr>
        </p:nvSpPr>
        <p:spPr>
          <a:xfrm>
            <a:off x="628650" y="228600"/>
            <a:ext cx="7886700" cy="583406"/>
          </a:xfrm>
        </p:spPr>
        <p:txBody>
          <a:bodyPr/>
          <a:lstStyle/>
          <a:p>
            <a:r>
              <a:rPr lang="en-US" dirty="0"/>
              <a:t>Sector Sizes</a:t>
            </a:r>
          </a:p>
        </p:txBody>
      </p:sp>
    </p:spTree>
    <p:extLst>
      <p:ext uri="{BB962C8B-B14F-4D97-AF65-F5344CB8AC3E}">
        <p14:creationId xmlns:p14="http://schemas.microsoft.com/office/powerpoint/2010/main" val="111070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ypersonic55.files.wordpress.com/2013/11/goddammitmanwhymustyoumakemefeelthisway_1dfb1d4d41b0a86e6fae5f7376b285f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23" y="80790"/>
            <a:ext cx="493776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937760" y="76200"/>
            <a:ext cx="4206240" cy="8000999"/>
          </a:xfrm>
        </p:spPr>
        <p:txBody>
          <a:bodyPr>
            <a:noAutofit/>
          </a:bodyPr>
          <a:lstStyle/>
          <a:p>
            <a:r>
              <a:rPr lang="en-US" sz="2000" dirty="0"/>
              <a:t>Older/poorly-written software assumes a sector size of 512 bytes, so modern hard drives provide a backwards compatibility mode</a:t>
            </a:r>
          </a:p>
          <a:p>
            <a:r>
              <a:rPr lang="en-US" sz="2000" dirty="0"/>
              <a:t>Two definitions for a sector</a:t>
            </a:r>
          </a:p>
          <a:p>
            <a:pPr lvl="1"/>
            <a:r>
              <a:rPr lang="en-US" sz="2000" dirty="0"/>
              <a:t>Physical: Smallest amount of data that the device can read or write in a single operation</a:t>
            </a:r>
          </a:p>
          <a:p>
            <a:pPr lvl="1"/>
            <a:r>
              <a:rPr lang="en-US" sz="2000" dirty="0"/>
              <a:t>Logical: Smallest amount of data that software can ask the device to read or write </a:t>
            </a:r>
          </a:p>
          <a:p>
            <a:r>
              <a:rPr lang="en-US" sz="2000" dirty="0"/>
              <a:t>A drive with 4K physical sectors can advertise a logical sector size of 512 bytes</a:t>
            </a:r>
          </a:p>
          <a:p>
            <a:pPr lvl="1"/>
            <a:r>
              <a:rPr lang="en-US" sz="2000" dirty="0"/>
              <a:t>This hack will keep cranky software happy . . .</a:t>
            </a:r>
          </a:p>
          <a:p>
            <a:pPr lvl="1"/>
            <a:r>
              <a:rPr lang="en-US" sz="2000" dirty="0"/>
              <a:t>. . . but a write that is smaller than the physical sector size will result in a read-modify-write :-(</a:t>
            </a:r>
          </a:p>
        </p:txBody>
      </p:sp>
      <p:sp>
        <p:nvSpPr>
          <p:cNvPr id="4" name="Rectangle 3"/>
          <p:cNvSpPr/>
          <p:nvPr/>
        </p:nvSpPr>
        <p:spPr>
          <a:xfrm>
            <a:off x="8970381" y="623240"/>
            <a:ext cx="231458" cy="197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5277590" y="743858"/>
            <a:ext cx="3866410" cy="60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 name="Group 2"/>
          <p:cNvGrpSpPr/>
          <p:nvPr/>
        </p:nvGrpSpPr>
        <p:grpSpPr>
          <a:xfrm>
            <a:off x="0" y="5363043"/>
            <a:ext cx="5257800" cy="1420469"/>
            <a:chOff x="0" y="5363043"/>
            <a:chExt cx="5257800" cy="1420469"/>
          </a:xfrm>
        </p:grpSpPr>
        <p:sp>
          <p:nvSpPr>
            <p:cNvPr id="2" name="TextBox 1"/>
            <p:cNvSpPr txBox="1"/>
            <p:nvPr/>
          </p:nvSpPr>
          <p:spPr>
            <a:xfrm>
              <a:off x="1005289" y="5840901"/>
              <a:ext cx="3316077" cy="461665"/>
            </a:xfrm>
            <a:prstGeom prst="rect">
              <a:avLst/>
            </a:prstGeom>
            <a:noFill/>
          </p:spPr>
          <p:txBody>
            <a:bodyPr wrap="square" rtlCol="0">
              <a:spAutoFit/>
            </a:bodyPr>
            <a:lstStyle/>
            <a:p>
              <a:pPr algn="ctr"/>
              <a:r>
                <a:rPr lang="en-US" dirty="0"/>
                <a:t>Poor use of space :-(</a:t>
              </a:r>
            </a:p>
          </p:txBody>
        </p:sp>
        <p:pic>
          <p:nvPicPr>
            <p:cNvPr id="1026" name="Picture 2" descr="http://www.endlessicons.com/wp-content/uploads/2013/02/skull-icon-614x460.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6547" t="22174" r="29153" b="22174"/>
            <a:stretch/>
          </p:blipFill>
          <p:spPr bwMode="auto">
            <a:xfrm>
              <a:off x="3798656" y="5410200"/>
              <a:ext cx="1459144" cy="13733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endlessicons.com/wp-content/uploads/2013/02/skull-icon-614x460.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6547" t="22174" r="29153" b="22174"/>
            <a:stretch/>
          </p:blipFill>
          <p:spPr bwMode="auto">
            <a:xfrm>
              <a:off x="0" y="5363043"/>
              <a:ext cx="1459144" cy="13733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5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t>The Original, Not-Fast Unix </a:t>
            </a:r>
            <a:r>
              <a:rPr lang="en-US" dirty="0" err="1"/>
              <a:t>Filesystem</a:t>
            </a:r>
            <a:endParaRPr lang="en-US" dirty="0"/>
          </a:p>
        </p:txBody>
      </p:sp>
      <p:grpSp>
        <p:nvGrpSpPr>
          <p:cNvPr id="80" name="Group 79"/>
          <p:cNvGrpSpPr/>
          <p:nvPr/>
        </p:nvGrpSpPr>
        <p:grpSpPr>
          <a:xfrm>
            <a:off x="2672048" y="3473068"/>
            <a:ext cx="1790701" cy="2651806"/>
            <a:chOff x="2672048" y="1644268"/>
            <a:chExt cx="1790701" cy="2651806"/>
          </a:xfrm>
        </p:grpSpPr>
        <p:sp>
          <p:nvSpPr>
            <p:cNvPr id="4" name="TextBox 3"/>
            <p:cNvSpPr txBox="1"/>
            <p:nvPr/>
          </p:nvSpPr>
          <p:spPr>
            <a:xfrm>
              <a:off x="2672048" y="1644268"/>
              <a:ext cx="1790701" cy="584775"/>
            </a:xfrm>
            <a:prstGeom prst="rect">
              <a:avLst/>
            </a:prstGeom>
            <a:noFill/>
          </p:spPr>
          <p:txBody>
            <a:bodyPr wrap="square" rtlCol="0">
              <a:spAutoFit/>
            </a:bodyPr>
            <a:lstStyle/>
            <a:p>
              <a:pPr algn="ctr"/>
              <a:r>
                <a:rPr lang="en-US" sz="3200" dirty="0">
                  <a:latin typeface="+mn-lt"/>
                </a:rPr>
                <a:t>Directory</a:t>
              </a:r>
            </a:p>
          </p:txBody>
        </p:sp>
        <p:sp>
          <p:nvSpPr>
            <p:cNvPr id="15" name="Rectangle 14"/>
            <p:cNvSpPr/>
            <p:nvPr/>
          </p:nvSpPr>
          <p:spPr bwMode="auto">
            <a:xfrm rot="5400000">
              <a:off x="2480285" y="2432960"/>
              <a:ext cx="2126029" cy="160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p:cNvSpPr txBox="1"/>
            <p:nvPr/>
          </p:nvSpPr>
          <p:spPr>
            <a:xfrm>
              <a:off x="2743200" y="3365675"/>
              <a:ext cx="1600200" cy="400110"/>
            </a:xfrm>
            <a:prstGeom prst="rect">
              <a:avLst/>
            </a:prstGeom>
            <a:noFill/>
          </p:spPr>
          <p:txBody>
            <a:bodyPr wrap="square" rtlCol="0">
              <a:spAutoFit/>
            </a:bodyPr>
            <a:lstStyle/>
            <a:p>
              <a:pPr algn="ctr"/>
              <a:r>
                <a:rPr lang="en-US" sz="2000" dirty="0">
                  <a:latin typeface="+mn-lt"/>
                </a:rPr>
                <a:t>Name</a:t>
              </a:r>
            </a:p>
          </p:txBody>
        </p:sp>
        <p:sp>
          <p:nvSpPr>
            <p:cNvPr id="18" name="TextBox 17"/>
            <p:cNvSpPr txBox="1"/>
            <p:nvPr/>
          </p:nvSpPr>
          <p:spPr>
            <a:xfrm>
              <a:off x="2727959" y="3718130"/>
              <a:ext cx="1600200" cy="400110"/>
            </a:xfrm>
            <a:prstGeom prst="rect">
              <a:avLst/>
            </a:prstGeom>
            <a:noFill/>
          </p:spPr>
          <p:txBody>
            <a:bodyPr wrap="square" rtlCol="0">
              <a:spAutoFit/>
            </a:bodyPr>
            <a:lstStyle/>
            <a:p>
              <a:pPr algn="ctr"/>
              <a:r>
                <a:rPr lang="en-US" sz="2000" dirty="0" err="1">
                  <a:latin typeface="+mn-lt"/>
                </a:rPr>
                <a:t>i</a:t>
              </a:r>
              <a:r>
                <a:rPr lang="en-US" sz="2000" dirty="0">
                  <a:latin typeface="+mn-lt"/>
                </a:rPr>
                <a:t>-number</a:t>
              </a:r>
            </a:p>
          </p:txBody>
        </p:sp>
        <p:cxnSp>
          <p:nvCxnSpPr>
            <p:cNvPr id="19" name="Straight Connector 18"/>
            <p:cNvCxnSpPr/>
            <p:nvPr/>
          </p:nvCxnSpPr>
          <p:spPr bwMode="auto">
            <a:xfrm>
              <a:off x="2743200" y="3746535"/>
              <a:ext cx="16002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7" name="Rectangle 6"/>
            <p:cNvSpPr/>
            <p:nvPr/>
          </p:nvSpPr>
          <p:spPr bwMode="auto">
            <a:xfrm>
              <a:off x="2747210" y="3433050"/>
              <a:ext cx="1600200" cy="68519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cxnSp>
        <p:nvCxnSpPr>
          <p:cNvPr id="77" name="Straight Arrow Connector 76"/>
          <p:cNvCxnSpPr>
            <a:endCxn id="22" idx="3"/>
          </p:cNvCxnSpPr>
          <p:nvPr/>
        </p:nvCxnSpPr>
        <p:spPr bwMode="auto">
          <a:xfrm flipV="1">
            <a:off x="4191000" y="3962400"/>
            <a:ext cx="1333500" cy="1784586"/>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grpSp>
        <p:nvGrpSpPr>
          <p:cNvPr id="36" name="Group 35"/>
          <p:cNvGrpSpPr/>
          <p:nvPr/>
        </p:nvGrpSpPr>
        <p:grpSpPr>
          <a:xfrm>
            <a:off x="4724399" y="1015425"/>
            <a:ext cx="4686302" cy="5766375"/>
            <a:chOff x="4724399" y="1015425"/>
            <a:chExt cx="4686302" cy="5766375"/>
          </a:xfrm>
        </p:grpSpPr>
        <p:grpSp>
          <p:nvGrpSpPr>
            <p:cNvPr id="81" name="Group 80"/>
            <p:cNvGrpSpPr/>
            <p:nvPr/>
          </p:nvGrpSpPr>
          <p:grpSpPr>
            <a:xfrm>
              <a:off x="4724399" y="1015425"/>
              <a:ext cx="1613035" cy="2946975"/>
              <a:chOff x="4724399" y="1611382"/>
              <a:chExt cx="1613035" cy="2946975"/>
            </a:xfrm>
          </p:grpSpPr>
          <p:sp>
            <p:nvSpPr>
              <p:cNvPr id="20" name="TextBox 19"/>
              <p:cNvSpPr txBox="1"/>
              <p:nvPr/>
            </p:nvSpPr>
            <p:spPr>
              <a:xfrm>
                <a:off x="4724400" y="1611382"/>
                <a:ext cx="1600200" cy="584775"/>
              </a:xfrm>
              <a:prstGeom prst="rect">
                <a:avLst/>
              </a:prstGeom>
              <a:noFill/>
            </p:spPr>
            <p:txBody>
              <a:bodyPr wrap="square" rtlCol="0">
                <a:spAutoFit/>
              </a:bodyPr>
              <a:lstStyle/>
              <a:p>
                <a:pPr algn="ctr"/>
                <a:r>
                  <a:rPr lang="en-US" sz="3200" dirty="0" err="1">
                    <a:latin typeface="+mn-lt"/>
                  </a:rPr>
                  <a:t>Inode</a:t>
                </a:r>
                <a:endParaRPr lang="en-US" sz="3200" dirty="0">
                  <a:latin typeface="+mn-lt"/>
                </a:endParaRPr>
              </a:p>
            </p:txBody>
          </p:sp>
          <p:sp>
            <p:nvSpPr>
              <p:cNvPr id="22" name="Rectangle 21"/>
              <p:cNvSpPr/>
              <p:nvPr/>
            </p:nvSpPr>
            <p:spPr bwMode="auto">
              <a:xfrm rot="5400000">
                <a:off x="4330344" y="2564101"/>
                <a:ext cx="2388312" cy="1600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23" name="Straight Connector 22"/>
              <p:cNvCxnSpPr/>
              <p:nvPr/>
            </p:nvCxnSpPr>
            <p:spPr bwMode="auto">
              <a:xfrm>
                <a:off x="4724400" y="2590800"/>
                <a:ext cx="16002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4" name="TextBox 23"/>
              <p:cNvSpPr txBox="1"/>
              <p:nvPr/>
            </p:nvSpPr>
            <p:spPr>
              <a:xfrm>
                <a:off x="4724400" y="2170045"/>
                <a:ext cx="1600200" cy="400110"/>
              </a:xfrm>
              <a:prstGeom prst="rect">
                <a:avLst/>
              </a:prstGeom>
              <a:noFill/>
            </p:spPr>
            <p:txBody>
              <a:bodyPr wrap="square" rtlCol="0">
                <a:spAutoFit/>
              </a:bodyPr>
              <a:lstStyle/>
              <a:p>
                <a:pPr algn="ctr"/>
                <a:r>
                  <a:rPr lang="en-US" sz="2000" dirty="0">
                    <a:latin typeface="+mn-lt"/>
                  </a:rPr>
                  <a:t>Metadata</a:t>
                </a:r>
              </a:p>
            </p:txBody>
          </p:sp>
          <p:sp>
            <p:nvSpPr>
              <p:cNvPr id="25" name="TextBox 24"/>
              <p:cNvSpPr txBox="1"/>
              <p:nvPr/>
            </p:nvSpPr>
            <p:spPr>
              <a:xfrm>
                <a:off x="4737234" y="2585780"/>
                <a:ext cx="1600200" cy="400110"/>
              </a:xfrm>
              <a:prstGeom prst="rect">
                <a:avLst/>
              </a:prstGeom>
              <a:noFill/>
            </p:spPr>
            <p:txBody>
              <a:bodyPr wrap="square" rtlCol="0">
                <a:spAutoFit/>
              </a:bodyPr>
              <a:lstStyle/>
              <a:p>
                <a:pPr algn="ctr"/>
                <a:r>
                  <a:rPr lang="en-US" sz="2000" dirty="0">
                    <a:latin typeface="+mn-lt"/>
                  </a:rPr>
                  <a:t>Direct </a:t>
                </a:r>
                <a:r>
                  <a:rPr lang="en-US" sz="2000" dirty="0" err="1">
                    <a:latin typeface="+mn-lt"/>
                  </a:rPr>
                  <a:t>ptr</a:t>
                </a:r>
                <a:endParaRPr lang="en-US" sz="2000" dirty="0">
                  <a:latin typeface="+mn-lt"/>
                </a:endParaRPr>
              </a:p>
            </p:txBody>
          </p:sp>
          <p:sp>
            <p:nvSpPr>
              <p:cNvPr id="26" name="TextBox 25"/>
              <p:cNvSpPr txBox="1"/>
              <p:nvPr/>
            </p:nvSpPr>
            <p:spPr>
              <a:xfrm>
                <a:off x="4737234" y="3180522"/>
                <a:ext cx="1600200" cy="400110"/>
              </a:xfrm>
              <a:prstGeom prst="rect">
                <a:avLst/>
              </a:prstGeom>
              <a:noFill/>
            </p:spPr>
            <p:txBody>
              <a:bodyPr wrap="square" rtlCol="0">
                <a:spAutoFit/>
              </a:bodyPr>
              <a:lstStyle/>
              <a:p>
                <a:pPr algn="ctr"/>
                <a:r>
                  <a:rPr lang="en-US" sz="2000" dirty="0">
                    <a:latin typeface="+mn-lt"/>
                  </a:rPr>
                  <a:t>Indirect </a:t>
                </a:r>
                <a:r>
                  <a:rPr lang="en-US" sz="2000" dirty="0" err="1">
                    <a:latin typeface="+mn-lt"/>
                  </a:rPr>
                  <a:t>ptr</a:t>
                </a:r>
                <a:endParaRPr lang="en-US" sz="2000" dirty="0">
                  <a:latin typeface="+mn-lt"/>
                </a:endParaRPr>
              </a:p>
            </p:txBody>
          </p:sp>
          <p:sp>
            <p:nvSpPr>
              <p:cNvPr id="27" name="TextBox 26"/>
              <p:cNvSpPr txBox="1"/>
              <p:nvPr/>
            </p:nvSpPr>
            <p:spPr>
              <a:xfrm>
                <a:off x="4724399" y="3733032"/>
                <a:ext cx="1600200" cy="400110"/>
              </a:xfrm>
              <a:prstGeom prst="rect">
                <a:avLst/>
              </a:prstGeom>
              <a:noFill/>
            </p:spPr>
            <p:txBody>
              <a:bodyPr wrap="square" rtlCol="0">
                <a:spAutoFit/>
              </a:bodyPr>
              <a:lstStyle/>
              <a:p>
                <a:pPr algn="ctr"/>
                <a:r>
                  <a:rPr lang="en-US" sz="2000" dirty="0">
                    <a:latin typeface="+mn-lt"/>
                  </a:rPr>
                  <a:t>2-indirect </a:t>
                </a:r>
                <a:r>
                  <a:rPr lang="en-US" sz="2000" dirty="0" err="1">
                    <a:latin typeface="+mn-lt"/>
                  </a:rPr>
                  <a:t>ptr</a:t>
                </a:r>
                <a:endParaRPr lang="en-US" sz="2000" dirty="0">
                  <a:latin typeface="+mn-lt"/>
                </a:endParaRPr>
              </a:p>
            </p:txBody>
          </p:sp>
        </p:grpSp>
        <p:sp>
          <p:nvSpPr>
            <p:cNvPr id="28" name="TextBox 27"/>
            <p:cNvSpPr txBox="1"/>
            <p:nvPr/>
          </p:nvSpPr>
          <p:spPr>
            <a:xfrm>
              <a:off x="7810501" y="2658695"/>
              <a:ext cx="1600200" cy="584775"/>
            </a:xfrm>
            <a:prstGeom prst="rect">
              <a:avLst/>
            </a:prstGeom>
            <a:noFill/>
          </p:spPr>
          <p:txBody>
            <a:bodyPr wrap="square" rtlCol="0">
              <a:spAutoFit/>
            </a:bodyPr>
            <a:lstStyle/>
            <a:p>
              <a:pPr algn="ctr"/>
              <a:r>
                <a:rPr lang="en-US" sz="3200" dirty="0">
                  <a:latin typeface="+mn-lt"/>
                </a:rPr>
                <a:t>Data</a:t>
              </a:r>
            </a:p>
          </p:txBody>
        </p:sp>
        <p:sp>
          <p:nvSpPr>
            <p:cNvPr id="29" name="Rectangle 28"/>
            <p:cNvSpPr/>
            <p:nvPr/>
          </p:nvSpPr>
          <p:spPr bwMode="auto">
            <a:xfrm rot="5400000">
              <a:off x="8577903" y="3304987"/>
              <a:ext cx="289981" cy="37698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Rectangle 29"/>
            <p:cNvSpPr/>
            <p:nvPr/>
          </p:nvSpPr>
          <p:spPr bwMode="auto">
            <a:xfrm rot="5400000">
              <a:off x="8582314" y="4028533"/>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1" name="Rectangle 30"/>
            <p:cNvSpPr/>
            <p:nvPr/>
          </p:nvSpPr>
          <p:spPr bwMode="auto">
            <a:xfrm rot="5400000">
              <a:off x="6827310" y="4365993"/>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2" name="Rectangle 31"/>
            <p:cNvSpPr/>
            <p:nvPr/>
          </p:nvSpPr>
          <p:spPr bwMode="auto">
            <a:xfrm rot="5400000">
              <a:off x="6827310" y="4978636"/>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3" name="Rectangle 32"/>
            <p:cNvSpPr/>
            <p:nvPr/>
          </p:nvSpPr>
          <p:spPr bwMode="auto">
            <a:xfrm rot="5400000">
              <a:off x="7665510" y="5444057"/>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4" name="Rectangle 33"/>
            <p:cNvSpPr/>
            <p:nvPr/>
          </p:nvSpPr>
          <p:spPr bwMode="auto">
            <a:xfrm rot="5400000">
              <a:off x="7665510" y="4991058"/>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35" name="Straight Arrow Connector 34"/>
            <p:cNvCxnSpPr>
              <a:endCxn id="29" idx="2"/>
            </p:cNvCxnSpPr>
            <p:nvPr/>
          </p:nvCxnSpPr>
          <p:spPr bwMode="auto">
            <a:xfrm>
              <a:off x="6096000" y="2189878"/>
              <a:ext cx="2438400" cy="1303604"/>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38" name="Straight Arrow Connector 37"/>
            <p:cNvCxnSpPr>
              <a:endCxn id="31" idx="2"/>
            </p:cNvCxnSpPr>
            <p:nvPr/>
          </p:nvCxnSpPr>
          <p:spPr bwMode="auto">
            <a:xfrm>
              <a:off x="6248400" y="2841680"/>
              <a:ext cx="533400" cy="1714814"/>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42" name="Straight Arrow Connector 41"/>
            <p:cNvCxnSpPr>
              <a:endCxn id="30" idx="2"/>
            </p:cNvCxnSpPr>
            <p:nvPr/>
          </p:nvCxnSpPr>
          <p:spPr bwMode="auto">
            <a:xfrm flipV="1">
              <a:off x="7162801" y="4219034"/>
              <a:ext cx="1374003" cy="232440"/>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sp>
          <p:nvSpPr>
            <p:cNvPr id="43" name="Rectangle 42"/>
            <p:cNvSpPr/>
            <p:nvPr/>
          </p:nvSpPr>
          <p:spPr bwMode="auto">
            <a:xfrm rot="5400000">
              <a:off x="8582314" y="4468929"/>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45" name="Straight Arrow Connector 44"/>
            <p:cNvCxnSpPr>
              <a:stCxn id="31" idx="0"/>
              <a:endCxn id="43" idx="2"/>
            </p:cNvCxnSpPr>
            <p:nvPr/>
          </p:nvCxnSpPr>
          <p:spPr bwMode="auto">
            <a:xfrm>
              <a:off x="7162801" y="4556494"/>
              <a:ext cx="1374003" cy="102936"/>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sp>
          <p:nvSpPr>
            <p:cNvPr id="48" name="Rectangle 47"/>
            <p:cNvSpPr/>
            <p:nvPr/>
          </p:nvSpPr>
          <p:spPr bwMode="auto">
            <a:xfrm rot="5400000">
              <a:off x="8582314" y="5126956"/>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9" name="Rectangle 48"/>
            <p:cNvSpPr/>
            <p:nvPr/>
          </p:nvSpPr>
          <p:spPr bwMode="auto">
            <a:xfrm rot="5400000">
              <a:off x="8582314" y="5567352"/>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0" name="Rectangle 49"/>
            <p:cNvSpPr/>
            <p:nvPr/>
          </p:nvSpPr>
          <p:spPr bwMode="auto">
            <a:xfrm rot="5400000">
              <a:off x="8575897" y="6005913"/>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1" name="Rectangle 50"/>
            <p:cNvSpPr/>
            <p:nvPr/>
          </p:nvSpPr>
          <p:spPr bwMode="auto">
            <a:xfrm rot="5400000">
              <a:off x="8575897" y="6446309"/>
              <a:ext cx="289981" cy="381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52" name="Straight Arrow Connector 51"/>
            <p:cNvCxnSpPr>
              <a:endCxn id="32" idx="2"/>
            </p:cNvCxnSpPr>
            <p:nvPr/>
          </p:nvCxnSpPr>
          <p:spPr bwMode="auto">
            <a:xfrm>
              <a:off x="6248400" y="3493481"/>
              <a:ext cx="533400" cy="1675656"/>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58" name="Straight Arrow Connector 57"/>
            <p:cNvCxnSpPr>
              <a:endCxn id="34" idx="2"/>
            </p:cNvCxnSpPr>
            <p:nvPr/>
          </p:nvCxnSpPr>
          <p:spPr bwMode="auto">
            <a:xfrm>
              <a:off x="7162801" y="5096627"/>
              <a:ext cx="457199" cy="84932"/>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60" name="Straight Arrow Connector 59"/>
            <p:cNvCxnSpPr>
              <a:stCxn id="32" idx="0"/>
              <a:endCxn id="33" idx="2"/>
            </p:cNvCxnSpPr>
            <p:nvPr/>
          </p:nvCxnSpPr>
          <p:spPr bwMode="auto">
            <a:xfrm>
              <a:off x="7162801" y="5169137"/>
              <a:ext cx="457199" cy="465421"/>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63" name="Straight Arrow Connector 62"/>
            <p:cNvCxnSpPr/>
            <p:nvPr/>
          </p:nvCxnSpPr>
          <p:spPr bwMode="auto">
            <a:xfrm>
              <a:off x="8001001" y="5138095"/>
              <a:ext cx="535803" cy="135898"/>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68" name="Straight Arrow Connector 67"/>
            <p:cNvCxnSpPr>
              <a:endCxn id="49" idx="2"/>
            </p:cNvCxnSpPr>
            <p:nvPr/>
          </p:nvCxnSpPr>
          <p:spPr bwMode="auto">
            <a:xfrm>
              <a:off x="8001000" y="5245918"/>
              <a:ext cx="535804" cy="511935"/>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70" name="Straight Arrow Connector 69"/>
            <p:cNvCxnSpPr>
              <a:endCxn id="50" idx="2"/>
            </p:cNvCxnSpPr>
            <p:nvPr/>
          </p:nvCxnSpPr>
          <p:spPr bwMode="auto">
            <a:xfrm>
              <a:off x="8001001" y="5586433"/>
              <a:ext cx="529386" cy="609981"/>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75" name="Straight Arrow Connector 74"/>
            <p:cNvCxnSpPr>
              <a:endCxn id="51" idx="2"/>
            </p:cNvCxnSpPr>
            <p:nvPr/>
          </p:nvCxnSpPr>
          <p:spPr bwMode="auto">
            <a:xfrm>
              <a:off x="8001001" y="5721187"/>
              <a:ext cx="529386" cy="915623"/>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sp>
          <p:nvSpPr>
            <p:cNvPr id="90" name="TextBox 89"/>
            <p:cNvSpPr txBox="1"/>
            <p:nvPr/>
          </p:nvSpPr>
          <p:spPr>
            <a:xfrm rot="5400000">
              <a:off x="5238749" y="2317283"/>
              <a:ext cx="693420" cy="400110"/>
            </a:xfrm>
            <a:prstGeom prst="rect">
              <a:avLst/>
            </a:prstGeom>
            <a:noFill/>
          </p:spPr>
          <p:txBody>
            <a:bodyPr wrap="square" rtlCol="0">
              <a:spAutoFit/>
            </a:bodyPr>
            <a:lstStyle/>
            <a:p>
              <a:pPr algn="ctr"/>
              <a:r>
                <a:rPr lang="en-US" sz="2000" dirty="0">
                  <a:latin typeface="+mn-lt"/>
                </a:rPr>
                <a:t>. . .</a:t>
              </a:r>
            </a:p>
          </p:txBody>
        </p:sp>
        <p:sp>
          <p:nvSpPr>
            <p:cNvPr id="91" name="TextBox 90"/>
            <p:cNvSpPr txBox="1"/>
            <p:nvPr/>
          </p:nvSpPr>
          <p:spPr>
            <a:xfrm rot="5400000">
              <a:off x="5238749" y="2875210"/>
              <a:ext cx="693420" cy="400110"/>
            </a:xfrm>
            <a:prstGeom prst="rect">
              <a:avLst/>
            </a:prstGeom>
            <a:noFill/>
          </p:spPr>
          <p:txBody>
            <a:bodyPr wrap="square" rtlCol="0">
              <a:spAutoFit/>
            </a:bodyPr>
            <a:lstStyle/>
            <a:p>
              <a:pPr algn="ctr"/>
              <a:r>
                <a:rPr lang="en-US" sz="2000" dirty="0">
                  <a:latin typeface="+mn-lt"/>
                </a:rPr>
                <a:t>. . .</a:t>
              </a:r>
            </a:p>
          </p:txBody>
        </p:sp>
        <p:sp>
          <p:nvSpPr>
            <p:cNvPr id="93" name="TextBox 92"/>
            <p:cNvSpPr txBox="1"/>
            <p:nvPr/>
          </p:nvSpPr>
          <p:spPr>
            <a:xfrm rot="5400000">
              <a:off x="5238749" y="3491835"/>
              <a:ext cx="693420" cy="400110"/>
            </a:xfrm>
            <a:prstGeom prst="rect">
              <a:avLst/>
            </a:prstGeom>
            <a:noFill/>
          </p:spPr>
          <p:txBody>
            <a:bodyPr wrap="square" rtlCol="0">
              <a:spAutoFit/>
            </a:bodyPr>
            <a:lstStyle/>
            <a:p>
              <a:pPr algn="ctr"/>
              <a:r>
                <a:rPr lang="en-US" sz="2000" dirty="0">
                  <a:latin typeface="+mn-lt"/>
                </a:rPr>
                <a:t>. . .</a:t>
              </a:r>
            </a:p>
          </p:txBody>
        </p:sp>
      </p:grpSp>
      <p:grpSp>
        <p:nvGrpSpPr>
          <p:cNvPr id="21" name="Group 20"/>
          <p:cNvGrpSpPr/>
          <p:nvPr/>
        </p:nvGrpSpPr>
        <p:grpSpPr>
          <a:xfrm>
            <a:off x="304800" y="664569"/>
            <a:ext cx="2183524" cy="6117233"/>
            <a:chOff x="304800" y="664569"/>
            <a:chExt cx="2183524" cy="6117233"/>
          </a:xfrm>
        </p:grpSpPr>
        <p:sp>
          <p:nvSpPr>
            <p:cNvPr id="53" name="TextBox 52"/>
            <p:cNvSpPr txBox="1"/>
            <p:nvPr/>
          </p:nvSpPr>
          <p:spPr>
            <a:xfrm>
              <a:off x="571500" y="664569"/>
              <a:ext cx="1600200" cy="584775"/>
            </a:xfrm>
            <a:prstGeom prst="rect">
              <a:avLst/>
            </a:prstGeom>
            <a:noFill/>
          </p:spPr>
          <p:txBody>
            <a:bodyPr wrap="square" rtlCol="0">
              <a:spAutoFit/>
            </a:bodyPr>
            <a:lstStyle/>
            <a:p>
              <a:pPr algn="ctr"/>
              <a:r>
                <a:rPr lang="en-US" sz="3200" dirty="0">
                  <a:latin typeface="+mn-lt"/>
                </a:rPr>
                <a:t>Disk</a:t>
              </a:r>
            </a:p>
          </p:txBody>
        </p:sp>
        <p:sp>
          <p:nvSpPr>
            <p:cNvPr id="8" name="Rectangle 7"/>
            <p:cNvSpPr/>
            <p:nvPr/>
          </p:nvSpPr>
          <p:spPr bwMode="auto">
            <a:xfrm rot="5400000">
              <a:off x="1066800" y="425504"/>
              <a:ext cx="609600" cy="2133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TextBox 8"/>
            <p:cNvSpPr txBox="1"/>
            <p:nvPr/>
          </p:nvSpPr>
          <p:spPr>
            <a:xfrm>
              <a:off x="304800" y="1195057"/>
              <a:ext cx="2183524" cy="523220"/>
            </a:xfrm>
            <a:prstGeom prst="rect">
              <a:avLst/>
            </a:prstGeom>
            <a:noFill/>
          </p:spPr>
          <p:txBody>
            <a:bodyPr wrap="square" rtlCol="0">
              <a:spAutoFit/>
            </a:bodyPr>
            <a:lstStyle/>
            <a:p>
              <a:pPr algn="ctr"/>
              <a:r>
                <a:rPr lang="en-US" sz="2800" b="1" dirty="0">
                  <a:solidFill>
                    <a:schemeClr val="bg1"/>
                  </a:solidFill>
                  <a:latin typeface="+mn-lt"/>
                </a:rPr>
                <a:t>Superblock</a:t>
              </a:r>
            </a:p>
          </p:txBody>
        </p:sp>
        <p:sp>
          <p:nvSpPr>
            <p:cNvPr id="10" name="Rectangle 9"/>
            <p:cNvSpPr/>
            <p:nvPr/>
          </p:nvSpPr>
          <p:spPr bwMode="auto">
            <a:xfrm rot="5400000">
              <a:off x="689248" y="1420209"/>
              <a:ext cx="1364704" cy="2133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TextBox 10"/>
            <p:cNvSpPr txBox="1"/>
            <p:nvPr/>
          </p:nvSpPr>
          <p:spPr>
            <a:xfrm>
              <a:off x="304800" y="1981200"/>
              <a:ext cx="2133600" cy="584775"/>
            </a:xfrm>
            <a:prstGeom prst="rect">
              <a:avLst/>
            </a:prstGeom>
            <a:noFill/>
          </p:spPr>
          <p:txBody>
            <a:bodyPr wrap="square" rtlCol="0">
              <a:spAutoFit/>
            </a:bodyPr>
            <a:lstStyle/>
            <a:p>
              <a:pPr algn="ctr"/>
              <a:r>
                <a:rPr lang="en-US" sz="3200" dirty="0" err="1">
                  <a:latin typeface="+mn-lt"/>
                </a:rPr>
                <a:t>Inodes</a:t>
              </a:r>
              <a:endParaRPr lang="en-US" sz="3200" dirty="0">
                <a:latin typeface="+mn-lt"/>
              </a:endParaRPr>
            </a:p>
          </p:txBody>
        </p:sp>
        <p:sp>
          <p:nvSpPr>
            <p:cNvPr id="12" name="Rectangle 11"/>
            <p:cNvSpPr/>
            <p:nvPr/>
          </p:nvSpPr>
          <p:spPr bwMode="auto">
            <a:xfrm rot="5400000">
              <a:off x="-434620" y="3908782"/>
              <a:ext cx="3612440" cy="2133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p:cNvSpPr txBox="1"/>
            <p:nvPr/>
          </p:nvSpPr>
          <p:spPr>
            <a:xfrm>
              <a:off x="304800" y="4343400"/>
              <a:ext cx="2133600" cy="584775"/>
            </a:xfrm>
            <a:prstGeom prst="rect">
              <a:avLst/>
            </a:prstGeom>
            <a:noFill/>
          </p:spPr>
          <p:txBody>
            <a:bodyPr wrap="square" rtlCol="0">
              <a:spAutoFit/>
            </a:bodyPr>
            <a:lstStyle/>
            <a:p>
              <a:pPr algn="ctr"/>
              <a:r>
                <a:rPr lang="en-US" sz="3200" dirty="0">
                  <a:latin typeface="+mn-lt"/>
                </a:rPr>
                <a:t>Data</a:t>
              </a:r>
            </a:p>
          </p:txBody>
        </p:sp>
      </p:grpSp>
      <p:grpSp>
        <p:nvGrpSpPr>
          <p:cNvPr id="16" name="Group 15"/>
          <p:cNvGrpSpPr/>
          <p:nvPr/>
        </p:nvGrpSpPr>
        <p:grpSpPr>
          <a:xfrm>
            <a:off x="2470150" y="1123280"/>
            <a:ext cx="2376168" cy="2055086"/>
            <a:chOff x="2470150" y="1123280"/>
            <a:chExt cx="2376168" cy="2055086"/>
          </a:xfrm>
        </p:grpSpPr>
        <p:sp>
          <p:nvSpPr>
            <p:cNvPr id="3" name="TextBox 2"/>
            <p:cNvSpPr txBox="1"/>
            <p:nvPr/>
          </p:nvSpPr>
          <p:spPr>
            <a:xfrm>
              <a:off x="2598485" y="1123280"/>
              <a:ext cx="2247833" cy="2031325"/>
            </a:xfrm>
            <a:prstGeom prst="rect">
              <a:avLst/>
            </a:prstGeom>
            <a:noFill/>
          </p:spPr>
          <p:txBody>
            <a:bodyPr wrap="square" rtlCol="0">
              <a:spAutoFit/>
            </a:bodyPr>
            <a:lstStyle/>
            <a:p>
              <a:r>
                <a:rPr lang="en-US" sz="1800" dirty="0">
                  <a:latin typeface="+mn-lt"/>
                </a:rPr>
                <a:t>Contains file system-wide metadata like the size of disk blocks, and the start offsets for the </a:t>
              </a:r>
              <a:r>
                <a:rPr lang="en-US" sz="1800" dirty="0" err="1">
                  <a:latin typeface="+mn-lt"/>
                </a:rPr>
                <a:t>inode</a:t>
              </a:r>
              <a:r>
                <a:rPr lang="en-US" sz="1800" dirty="0">
                  <a:latin typeface="+mn-lt"/>
                </a:rPr>
                <a:t> section and data section </a:t>
              </a:r>
            </a:p>
          </p:txBody>
        </p:sp>
        <p:sp>
          <p:nvSpPr>
            <p:cNvPr id="5" name="Left Brace 4"/>
            <p:cNvSpPr/>
            <p:nvPr/>
          </p:nvSpPr>
          <p:spPr bwMode="auto">
            <a:xfrm>
              <a:off x="2470150" y="1135345"/>
              <a:ext cx="257809" cy="2043021"/>
            </a:xfrm>
            <a:prstGeom prst="leftBrace">
              <a:avLst>
                <a:gd name="adj1" fmla="val 8333"/>
                <a:gd name="adj2" fmla="val 1559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Tree>
    <p:extLst>
      <p:ext uri="{BB962C8B-B14F-4D97-AF65-F5344CB8AC3E}">
        <p14:creationId xmlns:p14="http://schemas.microsoft.com/office/powerpoint/2010/main" val="99577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85763" y="524470"/>
            <a:ext cx="8418195" cy="923330"/>
          </a:xfrm>
          <a:prstGeom prst="rect">
            <a:avLst/>
          </a:prstGeom>
          <a:noFill/>
        </p:spPr>
        <p:txBody>
          <a:bodyPr wrap="square" rtlCol="0">
            <a:spAutoFit/>
          </a:bodyPr>
          <a:lstStyle/>
          <a:p>
            <a:r>
              <a:rPr lang="en-US" sz="2700" dirty="0">
                <a:latin typeface="Segoe UI Light" panose="020B0502040204020203" pitchFamily="34" charset="0"/>
                <a:cs typeface="Segoe UI Light" panose="020B0502040204020203" pitchFamily="34" charset="0"/>
              </a:rPr>
              <a:t>Suppose that physical sectors are 4K bytes, logical sectors are 512 bytes, and the OS wants to write 512 bytes . . .</a:t>
            </a:r>
          </a:p>
        </p:txBody>
      </p:sp>
      <p:grpSp>
        <p:nvGrpSpPr>
          <p:cNvPr id="81" name="Group 80"/>
          <p:cNvGrpSpPr/>
          <p:nvPr/>
        </p:nvGrpSpPr>
        <p:grpSpPr>
          <a:xfrm>
            <a:off x="0" y="3588442"/>
            <a:ext cx="9061133" cy="957955"/>
            <a:chOff x="0" y="3641589"/>
            <a:chExt cx="12081510" cy="1277272"/>
          </a:xfrm>
        </p:grpSpPr>
        <p:grpSp>
          <p:nvGrpSpPr>
            <p:cNvPr id="36" name="Group 35"/>
            <p:cNvGrpSpPr/>
            <p:nvPr/>
          </p:nvGrpSpPr>
          <p:grpSpPr>
            <a:xfrm>
              <a:off x="3120390" y="3760828"/>
              <a:ext cx="8961120" cy="491490"/>
              <a:chOff x="1143000" y="2011680"/>
              <a:chExt cx="10332720" cy="491490"/>
            </a:xfrm>
          </p:grpSpPr>
          <p:grpSp>
            <p:nvGrpSpPr>
              <p:cNvPr id="37" name="Group 36"/>
              <p:cNvGrpSpPr/>
              <p:nvPr/>
            </p:nvGrpSpPr>
            <p:grpSpPr>
              <a:xfrm>
                <a:off x="1143000" y="2011680"/>
                <a:ext cx="5166360" cy="491490"/>
                <a:chOff x="1143000" y="2011680"/>
                <a:chExt cx="5166360" cy="491490"/>
              </a:xfrm>
            </p:grpSpPr>
            <p:sp>
              <p:nvSpPr>
                <p:cNvPr id="43" name="Rectangle 42"/>
                <p:cNvSpPr/>
                <p:nvPr/>
              </p:nvSpPr>
              <p:spPr>
                <a:xfrm>
                  <a:off x="114300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Rectangle 43"/>
                <p:cNvSpPr/>
                <p:nvPr/>
              </p:nvSpPr>
              <p:spPr>
                <a:xfrm>
                  <a:off x="243459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p:cNvSpPr/>
                <p:nvPr/>
              </p:nvSpPr>
              <p:spPr>
                <a:xfrm>
                  <a:off x="372618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Rectangle 45"/>
                <p:cNvSpPr/>
                <p:nvPr/>
              </p:nvSpPr>
              <p:spPr>
                <a:xfrm>
                  <a:off x="501777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8" name="Group 37"/>
              <p:cNvGrpSpPr/>
              <p:nvPr/>
            </p:nvGrpSpPr>
            <p:grpSpPr>
              <a:xfrm>
                <a:off x="6309360" y="2011680"/>
                <a:ext cx="5166360" cy="491490"/>
                <a:chOff x="1143000" y="2011680"/>
                <a:chExt cx="5166360" cy="491490"/>
              </a:xfrm>
            </p:grpSpPr>
            <p:sp>
              <p:nvSpPr>
                <p:cNvPr id="39" name="Rectangle 38"/>
                <p:cNvSpPr/>
                <p:nvPr/>
              </p:nvSpPr>
              <p:spPr>
                <a:xfrm>
                  <a:off x="114300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ectangle 39"/>
                <p:cNvSpPr/>
                <p:nvPr/>
              </p:nvSpPr>
              <p:spPr>
                <a:xfrm>
                  <a:off x="2434590" y="2011680"/>
                  <a:ext cx="1291590" cy="4914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Rectangle 40"/>
                <p:cNvSpPr/>
                <p:nvPr/>
              </p:nvSpPr>
              <p:spPr>
                <a:xfrm>
                  <a:off x="372618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p:cNvSpPr/>
                <p:nvPr/>
              </p:nvSpPr>
              <p:spPr>
                <a:xfrm>
                  <a:off x="501777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59" name="TextBox 58"/>
            <p:cNvSpPr txBox="1"/>
            <p:nvPr/>
          </p:nvSpPr>
          <p:spPr>
            <a:xfrm>
              <a:off x="0" y="3641589"/>
              <a:ext cx="3040380" cy="1277272"/>
            </a:xfrm>
            <a:prstGeom prst="rect">
              <a:avLst/>
            </a:prstGeom>
            <a:noFill/>
          </p:spPr>
          <p:txBody>
            <a:bodyPr wrap="square" rtlCol="0">
              <a:spAutoFit/>
            </a:bodyPr>
            <a:lstStyle/>
            <a:p>
              <a:r>
                <a:rPr lang="en-US" sz="1875" dirty="0">
                  <a:latin typeface="Segoe UI" panose="020B0502040204020203" pitchFamily="34" charset="0"/>
                  <a:cs typeface="Segoe UI" panose="020B0502040204020203" pitchFamily="34" charset="0"/>
                </a:rPr>
                <a:t>Step 2: Disk updates the logical sector in the cache</a:t>
              </a:r>
            </a:p>
          </p:txBody>
        </p:sp>
      </p:grpSp>
      <p:grpSp>
        <p:nvGrpSpPr>
          <p:cNvPr id="82" name="Group 81"/>
          <p:cNvGrpSpPr/>
          <p:nvPr/>
        </p:nvGrpSpPr>
        <p:grpSpPr>
          <a:xfrm>
            <a:off x="1" y="4797309"/>
            <a:ext cx="9061130" cy="1246495"/>
            <a:chOff x="0" y="5253414"/>
            <a:chExt cx="12081507" cy="1661993"/>
          </a:xfrm>
        </p:grpSpPr>
        <p:sp>
          <p:nvSpPr>
            <p:cNvPr id="62" name="TextBox 61"/>
            <p:cNvSpPr txBox="1"/>
            <p:nvPr/>
          </p:nvSpPr>
          <p:spPr>
            <a:xfrm>
              <a:off x="0" y="5253414"/>
              <a:ext cx="3018233" cy="1661993"/>
            </a:xfrm>
            <a:prstGeom prst="rect">
              <a:avLst/>
            </a:prstGeom>
            <a:noFill/>
          </p:spPr>
          <p:txBody>
            <a:bodyPr wrap="square" rtlCol="0">
              <a:spAutoFit/>
            </a:bodyPr>
            <a:lstStyle/>
            <a:p>
              <a:r>
                <a:rPr lang="en-US" sz="1875" dirty="0">
                  <a:latin typeface="Segoe UI" panose="020B0502040204020203" pitchFamily="34" charset="0"/>
                  <a:cs typeface="Segoe UI" panose="020B0502040204020203" pitchFamily="34" charset="0"/>
                </a:rPr>
                <a:t>Step 3: Disk rewrites modified physical sector to the platter</a:t>
              </a:r>
            </a:p>
          </p:txBody>
        </p:sp>
        <p:grpSp>
          <p:nvGrpSpPr>
            <p:cNvPr id="63" name="Group 62"/>
            <p:cNvGrpSpPr/>
            <p:nvPr/>
          </p:nvGrpSpPr>
          <p:grpSpPr>
            <a:xfrm>
              <a:off x="3120387" y="5425653"/>
              <a:ext cx="8961120" cy="491490"/>
              <a:chOff x="1143000" y="2011680"/>
              <a:chExt cx="10332720" cy="491490"/>
            </a:xfrm>
          </p:grpSpPr>
          <p:grpSp>
            <p:nvGrpSpPr>
              <p:cNvPr id="64" name="Group 63"/>
              <p:cNvGrpSpPr/>
              <p:nvPr/>
            </p:nvGrpSpPr>
            <p:grpSpPr>
              <a:xfrm>
                <a:off x="1143000" y="2011680"/>
                <a:ext cx="5166360" cy="491490"/>
                <a:chOff x="1143000" y="2011680"/>
                <a:chExt cx="5166360" cy="491490"/>
              </a:xfrm>
            </p:grpSpPr>
            <p:sp>
              <p:nvSpPr>
                <p:cNvPr id="70" name="Rectangle 69"/>
                <p:cNvSpPr/>
                <p:nvPr/>
              </p:nvSpPr>
              <p:spPr>
                <a:xfrm>
                  <a:off x="114300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243459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Rectangle 71"/>
                <p:cNvSpPr/>
                <p:nvPr/>
              </p:nvSpPr>
              <p:spPr>
                <a:xfrm>
                  <a:off x="372618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Rectangle 72"/>
                <p:cNvSpPr/>
                <p:nvPr/>
              </p:nvSpPr>
              <p:spPr>
                <a:xfrm>
                  <a:off x="501777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5" name="Group 64"/>
              <p:cNvGrpSpPr/>
              <p:nvPr/>
            </p:nvGrpSpPr>
            <p:grpSpPr>
              <a:xfrm>
                <a:off x="6309360" y="2011680"/>
                <a:ext cx="5166360" cy="491490"/>
                <a:chOff x="1143000" y="2011680"/>
                <a:chExt cx="5166360" cy="491490"/>
              </a:xfrm>
            </p:grpSpPr>
            <p:sp>
              <p:nvSpPr>
                <p:cNvPr id="66" name="Rectangle 65"/>
                <p:cNvSpPr/>
                <p:nvPr/>
              </p:nvSpPr>
              <p:spPr>
                <a:xfrm>
                  <a:off x="114300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Rectangle 66"/>
                <p:cNvSpPr/>
                <p:nvPr/>
              </p:nvSpPr>
              <p:spPr>
                <a:xfrm>
                  <a:off x="2434590" y="2011680"/>
                  <a:ext cx="1291590" cy="4914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Rectangle 67"/>
                <p:cNvSpPr/>
                <p:nvPr/>
              </p:nvSpPr>
              <p:spPr>
                <a:xfrm>
                  <a:off x="372618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Rectangle 68"/>
                <p:cNvSpPr/>
                <p:nvPr/>
              </p:nvSpPr>
              <p:spPr>
                <a:xfrm>
                  <a:off x="501777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76" name="Cylinder 75"/>
            <p:cNvSpPr/>
            <p:nvPr/>
          </p:nvSpPr>
          <p:spPr>
            <a:xfrm>
              <a:off x="11247120" y="6320635"/>
              <a:ext cx="800097" cy="35448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Left Brace 76"/>
            <p:cNvSpPr/>
            <p:nvPr/>
          </p:nvSpPr>
          <p:spPr>
            <a:xfrm rot="16200000">
              <a:off x="7417892" y="1722212"/>
              <a:ext cx="366104" cy="89611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cxnSp>
          <p:nvCxnSpPr>
            <p:cNvPr id="78" name="Straight Arrow Connector 77"/>
            <p:cNvCxnSpPr>
              <a:cxnSpLocks/>
            </p:cNvCxnSpPr>
            <p:nvPr/>
          </p:nvCxnSpPr>
          <p:spPr>
            <a:xfrm>
              <a:off x="7600946" y="6385024"/>
              <a:ext cx="3597485" cy="0"/>
            </a:xfrm>
            <a:prstGeom prst="straightConnector1">
              <a:avLst/>
            </a:prstGeom>
            <a:ln w="63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0" y="1743938"/>
            <a:ext cx="9061133" cy="1645665"/>
            <a:chOff x="0" y="1182250"/>
            <a:chExt cx="12081510" cy="2194220"/>
          </a:xfrm>
        </p:grpSpPr>
        <p:sp>
          <p:nvSpPr>
            <p:cNvPr id="31" name="Left Brace 30"/>
            <p:cNvSpPr/>
            <p:nvPr/>
          </p:nvSpPr>
          <p:spPr>
            <a:xfrm rot="16200000">
              <a:off x="7416560" y="-1619789"/>
              <a:ext cx="366104" cy="89611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 name="TextBox 32"/>
            <p:cNvSpPr txBox="1"/>
            <p:nvPr/>
          </p:nvSpPr>
          <p:spPr>
            <a:xfrm>
              <a:off x="3122294" y="2822473"/>
              <a:ext cx="4678680" cy="553997"/>
            </a:xfrm>
            <a:prstGeom prst="rect">
              <a:avLst/>
            </a:prstGeom>
            <a:noFill/>
          </p:spPr>
          <p:txBody>
            <a:bodyPr wrap="square" rtlCol="0">
              <a:spAutoFit/>
            </a:bodyPr>
            <a:lstStyle/>
            <a:p>
              <a:pPr algn="ctr"/>
              <a:r>
                <a:rPr lang="en-US" sz="2100" dirty="0">
                  <a:latin typeface="Segoe UI Light" panose="020B0502040204020203" pitchFamily="34" charset="0"/>
                  <a:cs typeface="Segoe UI Light" panose="020B0502040204020203" pitchFamily="34" charset="0"/>
                </a:rPr>
                <a:t>4KB physical sector in cache</a:t>
              </a:r>
            </a:p>
          </p:txBody>
        </p:sp>
        <p:sp>
          <p:nvSpPr>
            <p:cNvPr id="34" name="Left Brace 33"/>
            <p:cNvSpPr/>
            <p:nvPr/>
          </p:nvSpPr>
          <p:spPr>
            <a:xfrm rot="5400000">
              <a:off x="9105900" y="1283474"/>
              <a:ext cx="350514" cy="11201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 name="TextBox 34"/>
            <p:cNvSpPr txBox="1"/>
            <p:nvPr/>
          </p:nvSpPr>
          <p:spPr>
            <a:xfrm>
              <a:off x="7230660" y="1182250"/>
              <a:ext cx="4850846" cy="553997"/>
            </a:xfrm>
            <a:prstGeom prst="rect">
              <a:avLst/>
            </a:prstGeom>
            <a:noFill/>
          </p:spPr>
          <p:txBody>
            <a:bodyPr wrap="square" rtlCol="0">
              <a:spAutoFit/>
            </a:bodyPr>
            <a:lstStyle/>
            <a:p>
              <a:pPr algn="ctr"/>
              <a:r>
                <a:rPr lang="en-US" sz="2100" dirty="0">
                  <a:latin typeface="Segoe UI Light" panose="020B0502040204020203" pitchFamily="34" charset="0"/>
                  <a:cs typeface="Segoe UI Light" panose="020B0502040204020203" pitchFamily="34" charset="0"/>
                </a:rPr>
                <a:t>512 B logical sector to write</a:t>
              </a:r>
            </a:p>
          </p:txBody>
        </p:sp>
        <p:grpSp>
          <p:nvGrpSpPr>
            <p:cNvPr id="47" name="Group 46"/>
            <p:cNvGrpSpPr/>
            <p:nvPr/>
          </p:nvGrpSpPr>
          <p:grpSpPr>
            <a:xfrm>
              <a:off x="3120390" y="2097880"/>
              <a:ext cx="8961120" cy="491490"/>
              <a:chOff x="1143000" y="2011680"/>
              <a:chExt cx="10332720" cy="491490"/>
            </a:xfrm>
          </p:grpSpPr>
          <p:grpSp>
            <p:nvGrpSpPr>
              <p:cNvPr id="48" name="Group 47"/>
              <p:cNvGrpSpPr/>
              <p:nvPr/>
            </p:nvGrpSpPr>
            <p:grpSpPr>
              <a:xfrm>
                <a:off x="1143000" y="2011680"/>
                <a:ext cx="5166360" cy="491490"/>
                <a:chOff x="1143000" y="2011680"/>
                <a:chExt cx="5166360" cy="491490"/>
              </a:xfrm>
            </p:grpSpPr>
            <p:sp>
              <p:nvSpPr>
                <p:cNvPr id="54" name="Rectangle 53"/>
                <p:cNvSpPr/>
                <p:nvPr/>
              </p:nvSpPr>
              <p:spPr>
                <a:xfrm>
                  <a:off x="114300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Rectangle 54"/>
                <p:cNvSpPr/>
                <p:nvPr/>
              </p:nvSpPr>
              <p:spPr>
                <a:xfrm>
                  <a:off x="243459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Rectangle 55"/>
                <p:cNvSpPr/>
                <p:nvPr/>
              </p:nvSpPr>
              <p:spPr>
                <a:xfrm>
                  <a:off x="372618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501777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9" name="Group 48"/>
              <p:cNvGrpSpPr/>
              <p:nvPr/>
            </p:nvGrpSpPr>
            <p:grpSpPr>
              <a:xfrm>
                <a:off x="6309360" y="2011680"/>
                <a:ext cx="5166360" cy="491490"/>
                <a:chOff x="1143000" y="2011680"/>
                <a:chExt cx="5166360" cy="491490"/>
              </a:xfrm>
            </p:grpSpPr>
            <p:sp>
              <p:nvSpPr>
                <p:cNvPr id="50" name="Rectangle 49"/>
                <p:cNvSpPr/>
                <p:nvPr/>
              </p:nvSpPr>
              <p:spPr>
                <a:xfrm>
                  <a:off x="114300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Rectangle 50"/>
                <p:cNvSpPr/>
                <p:nvPr/>
              </p:nvSpPr>
              <p:spPr>
                <a:xfrm>
                  <a:off x="243459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Rectangle 51"/>
                <p:cNvSpPr/>
                <p:nvPr/>
              </p:nvSpPr>
              <p:spPr>
                <a:xfrm>
                  <a:off x="372618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Rectangle 52"/>
                <p:cNvSpPr/>
                <p:nvPr/>
              </p:nvSpPr>
              <p:spPr>
                <a:xfrm>
                  <a:off x="5017770" y="2011680"/>
                  <a:ext cx="1291590" cy="491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58" name="TextBox 57"/>
            <p:cNvSpPr txBox="1"/>
            <p:nvPr/>
          </p:nvSpPr>
          <p:spPr>
            <a:xfrm>
              <a:off x="0" y="1433009"/>
              <a:ext cx="3120390" cy="1661993"/>
            </a:xfrm>
            <a:prstGeom prst="rect">
              <a:avLst/>
            </a:prstGeom>
            <a:noFill/>
          </p:spPr>
          <p:txBody>
            <a:bodyPr wrap="square" rtlCol="0">
              <a:spAutoFit/>
            </a:bodyPr>
            <a:lstStyle/>
            <a:p>
              <a:r>
                <a:rPr lang="en-US" sz="1875" dirty="0">
                  <a:latin typeface="Segoe UI" panose="020B0502040204020203" pitchFamily="34" charset="0"/>
                  <a:cs typeface="Segoe UI" panose="020B0502040204020203" pitchFamily="34" charset="0"/>
                </a:rPr>
                <a:t>Step 1: Hard disk reads entire 4 KB physical sector into on-disk cache</a:t>
              </a:r>
            </a:p>
          </p:txBody>
        </p:sp>
        <p:sp>
          <p:nvSpPr>
            <p:cNvPr id="32" name="Cylinder 31"/>
            <p:cNvSpPr/>
            <p:nvPr/>
          </p:nvSpPr>
          <p:spPr>
            <a:xfrm>
              <a:off x="11247120" y="3008044"/>
              <a:ext cx="800097" cy="35448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0" name="Straight Arrow Connector 79"/>
            <p:cNvCxnSpPr>
              <a:cxnSpLocks/>
            </p:cNvCxnSpPr>
            <p:nvPr/>
          </p:nvCxnSpPr>
          <p:spPr>
            <a:xfrm flipH="1">
              <a:off x="7586256" y="3047246"/>
              <a:ext cx="3597486" cy="0"/>
            </a:xfrm>
            <a:prstGeom prst="straightConnector1">
              <a:avLst/>
            </a:prstGeom>
            <a:ln w="63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112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35179"/>
            <a:ext cx="6889433" cy="1200329"/>
          </a:xfrm>
          <a:prstGeom prst="rect">
            <a:avLst/>
          </a:prstGeom>
          <a:noFill/>
        </p:spPr>
        <p:txBody>
          <a:bodyPr wrap="square" rtlCol="0">
            <a:spAutoFit/>
          </a:bodyPr>
          <a:lstStyle/>
          <a:p>
            <a:r>
              <a:rPr lang="en-US" sz="3600" dirty="0">
                <a:latin typeface="Impact" panose="020B0806030902050204" pitchFamily="34" charset="0"/>
                <a:cs typeface="Segoe UI Light" panose="020B0502040204020203" pitchFamily="34" charset="0"/>
              </a:rPr>
              <a:t>Write amplification: A single write requires additional reads or writes!</a:t>
            </a:r>
          </a:p>
        </p:txBody>
      </p:sp>
      <p:pic>
        <p:nvPicPr>
          <p:cNvPr id="5" name="Picture 4"/>
          <p:cNvPicPr>
            <a:picLocks noChangeAspect="1"/>
          </p:cNvPicPr>
          <p:nvPr/>
        </p:nvPicPr>
        <p:blipFill>
          <a:blip r:embed="rId3"/>
          <a:stretch>
            <a:fillRect/>
          </a:stretch>
        </p:blipFill>
        <p:spPr>
          <a:xfrm>
            <a:off x="-76200" y="609600"/>
            <a:ext cx="3147002" cy="5788234"/>
          </a:xfrm>
          <a:prstGeom prst="rect">
            <a:avLst/>
          </a:prstGeom>
        </p:spPr>
      </p:pic>
      <p:sp>
        <p:nvSpPr>
          <p:cNvPr id="7" name="Content Placeholder 2"/>
          <p:cNvSpPr>
            <a:spLocks noGrp="1"/>
          </p:cNvSpPr>
          <p:nvPr>
            <p:ph idx="1"/>
          </p:nvPr>
        </p:nvSpPr>
        <p:spPr>
          <a:xfrm>
            <a:off x="2662077" y="1219200"/>
            <a:ext cx="6384608" cy="5562600"/>
          </a:xfrm>
        </p:spPr>
        <p:txBody>
          <a:bodyPr>
            <a:noAutofit/>
          </a:bodyPr>
          <a:lstStyle/>
          <a:p>
            <a:r>
              <a:rPr lang="en-US" sz="2800" dirty="0"/>
              <a:t>To avoid write amplification, the OS should avoid writes that are smaller than the physical sector size</a:t>
            </a:r>
          </a:p>
          <a:p>
            <a:r>
              <a:rPr lang="en-US" sz="2800" dirty="0"/>
              <a:t>The OS should also ensure that its data structures are properly aligned</a:t>
            </a:r>
          </a:p>
          <a:p>
            <a:pPr lvl="1"/>
            <a:r>
              <a:rPr lang="en-US" dirty="0"/>
              <a:t>Ex: The file system should allocate data blocks such that:</a:t>
            </a:r>
          </a:p>
          <a:p>
            <a:pPr lvl="2"/>
            <a:r>
              <a:rPr lang="en-US" sz="2400" dirty="0"/>
              <a:t>The size of each data block is evenly divisible by the size of a physical sector</a:t>
            </a:r>
          </a:p>
          <a:p>
            <a:pPr lvl="2"/>
            <a:r>
              <a:rPr lang="en-US" sz="2400" dirty="0"/>
              <a:t>The start of each data block is aligned with the start of a physical sector</a:t>
            </a:r>
          </a:p>
          <a:p>
            <a:pPr lvl="1"/>
            <a:r>
              <a:rPr lang="en-US" dirty="0"/>
              <a:t>Ex: Each swap file entry should be aligned with the start of a physical sector</a:t>
            </a:r>
          </a:p>
        </p:txBody>
      </p:sp>
    </p:spTree>
    <p:extLst>
      <p:ext uri="{BB962C8B-B14F-4D97-AF65-F5344CB8AC3E}">
        <p14:creationId xmlns:p14="http://schemas.microsoft.com/office/powerpoint/2010/main" val="35833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rot="5400000">
            <a:off x="-434620" y="3908782"/>
            <a:ext cx="3612440" cy="2133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 name="Rectangle 7"/>
          <p:cNvSpPr/>
          <p:nvPr/>
        </p:nvSpPr>
        <p:spPr bwMode="auto">
          <a:xfrm rot="5400000">
            <a:off x="1066800" y="425504"/>
            <a:ext cx="609600" cy="2133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TextBox 8"/>
          <p:cNvSpPr txBox="1"/>
          <p:nvPr/>
        </p:nvSpPr>
        <p:spPr>
          <a:xfrm>
            <a:off x="304800" y="1195057"/>
            <a:ext cx="2183524" cy="523220"/>
          </a:xfrm>
          <a:prstGeom prst="rect">
            <a:avLst/>
          </a:prstGeom>
          <a:noFill/>
        </p:spPr>
        <p:txBody>
          <a:bodyPr wrap="square" rtlCol="0">
            <a:spAutoFit/>
          </a:bodyPr>
          <a:lstStyle/>
          <a:p>
            <a:pPr algn="ctr"/>
            <a:r>
              <a:rPr lang="en-US" sz="2800" b="1" dirty="0">
                <a:solidFill>
                  <a:schemeClr val="bg1"/>
                </a:solidFill>
                <a:latin typeface="+mn-lt"/>
              </a:rPr>
              <a:t>Superblock</a:t>
            </a:r>
          </a:p>
        </p:txBody>
      </p:sp>
      <p:sp>
        <p:nvSpPr>
          <p:cNvPr id="10" name="Rectangle 9"/>
          <p:cNvSpPr/>
          <p:nvPr/>
        </p:nvSpPr>
        <p:spPr bwMode="auto">
          <a:xfrm rot="5400000">
            <a:off x="689248" y="1420209"/>
            <a:ext cx="1364704" cy="2133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p:cNvSpPr txBox="1"/>
          <p:nvPr/>
        </p:nvSpPr>
        <p:spPr>
          <a:xfrm>
            <a:off x="304800" y="4343400"/>
            <a:ext cx="2133600" cy="584775"/>
          </a:xfrm>
          <a:prstGeom prst="rect">
            <a:avLst/>
          </a:prstGeom>
          <a:noFill/>
        </p:spPr>
        <p:txBody>
          <a:bodyPr wrap="square" rtlCol="0">
            <a:spAutoFit/>
          </a:bodyPr>
          <a:lstStyle/>
          <a:p>
            <a:pPr algn="ctr"/>
            <a:r>
              <a:rPr lang="en-US" sz="3200" dirty="0">
                <a:latin typeface="+mn-lt"/>
              </a:rPr>
              <a:t>Data</a:t>
            </a:r>
          </a:p>
        </p:txBody>
      </p:sp>
      <p:sp>
        <p:nvSpPr>
          <p:cNvPr id="14" name="Content Placeholder 2"/>
          <p:cNvSpPr>
            <a:spLocks noGrp="1"/>
          </p:cNvSpPr>
          <p:nvPr>
            <p:ph idx="1"/>
          </p:nvPr>
        </p:nvSpPr>
        <p:spPr>
          <a:xfrm>
            <a:off x="2705100" y="685800"/>
            <a:ext cx="6438900" cy="6096002"/>
          </a:xfrm>
        </p:spPr>
        <p:txBody>
          <a:bodyPr/>
          <a:lstStyle/>
          <a:p>
            <a:r>
              <a:rPr lang="en-US" sz="2700" dirty="0"/>
              <a:t>Design: Disk is treated like a linear array of bytes</a:t>
            </a:r>
          </a:p>
          <a:p>
            <a:r>
              <a:rPr lang="en-US" sz="2700" dirty="0"/>
              <a:t>Problem: Data access incurs mechanical delays!</a:t>
            </a:r>
          </a:p>
          <a:p>
            <a:pPr lvl="1"/>
            <a:r>
              <a:rPr lang="en-US" sz="2600" dirty="0"/>
              <a:t>Accessing a file’s </a:t>
            </a:r>
            <a:r>
              <a:rPr lang="en-US" sz="2600" dirty="0" err="1"/>
              <a:t>inode</a:t>
            </a:r>
            <a:r>
              <a:rPr lang="en-US" sz="2600" dirty="0"/>
              <a:t> and then a data block requires two seeks (or more if the block is indirectly-pointed-to)</a:t>
            </a:r>
          </a:p>
          <a:p>
            <a:pPr lvl="1"/>
            <a:r>
              <a:rPr lang="en-US" sz="2600" dirty="0"/>
              <a:t>Block allocation wasn’t clever, so files in the same directory were often far apart</a:t>
            </a:r>
          </a:p>
          <a:p>
            <a:pPr lvl="1"/>
            <a:r>
              <a:rPr lang="en-US" sz="2600" dirty="0"/>
              <a:t>Block size was 512 bytes, increasing penalty for poor block allocation (more disk seeks!)</a:t>
            </a:r>
          </a:p>
          <a:p>
            <a:r>
              <a:rPr lang="en-US" sz="2700" dirty="0"/>
              <a:t>Result: File system provided only 4% of the sequential disk bandwidth!</a:t>
            </a:r>
          </a:p>
        </p:txBody>
      </p:sp>
      <p:sp>
        <p:nvSpPr>
          <p:cNvPr id="12" name="Title 1"/>
          <p:cNvSpPr txBox="1">
            <a:spLocks/>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kern="0" dirty="0"/>
              <a:t>The Original, Not-Fast Unix Filesystem</a:t>
            </a:r>
          </a:p>
        </p:txBody>
      </p:sp>
      <p:sp>
        <p:nvSpPr>
          <p:cNvPr id="5" name="TextBox 4"/>
          <p:cNvSpPr txBox="1"/>
          <p:nvPr/>
        </p:nvSpPr>
        <p:spPr>
          <a:xfrm>
            <a:off x="304800" y="2590800"/>
            <a:ext cx="2133600" cy="461665"/>
          </a:xfrm>
          <a:prstGeom prst="rect">
            <a:avLst/>
          </a:prstGeom>
          <a:noFill/>
          <a:ln>
            <a:solidFill>
              <a:schemeClr val="tx1"/>
            </a:solidFill>
          </a:ln>
        </p:spPr>
        <p:txBody>
          <a:bodyPr wrap="square" rtlCol="0">
            <a:spAutoFit/>
          </a:bodyPr>
          <a:lstStyle/>
          <a:p>
            <a:r>
              <a:rPr lang="en-US" dirty="0" err="1">
                <a:latin typeface="+mn-lt"/>
              </a:rPr>
              <a:t>Inode</a:t>
            </a:r>
            <a:r>
              <a:rPr lang="en-US" dirty="0">
                <a:latin typeface="+mn-lt"/>
              </a:rPr>
              <a:t> for file X</a:t>
            </a:r>
          </a:p>
        </p:txBody>
      </p:sp>
      <p:sp>
        <p:nvSpPr>
          <p:cNvPr id="18" name="TextBox 17"/>
          <p:cNvSpPr txBox="1"/>
          <p:nvPr/>
        </p:nvSpPr>
        <p:spPr>
          <a:xfrm>
            <a:off x="304800" y="1981200"/>
            <a:ext cx="2133600" cy="584775"/>
          </a:xfrm>
          <a:prstGeom prst="rect">
            <a:avLst/>
          </a:prstGeom>
          <a:noFill/>
        </p:spPr>
        <p:txBody>
          <a:bodyPr wrap="square" rtlCol="0">
            <a:spAutoFit/>
          </a:bodyPr>
          <a:lstStyle/>
          <a:p>
            <a:pPr algn="ctr"/>
            <a:r>
              <a:rPr lang="en-US" sz="3200" dirty="0" err="1">
                <a:latin typeface="+mn-lt"/>
              </a:rPr>
              <a:t>Inodes</a:t>
            </a:r>
            <a:endParaRPr lang="en-US" sz="3200" dirty="0">
              <a:latin typeface="+mn-lt"/>
            </a:endParaRPr>
          </a:p>
        </p:txBody>
      </p:sp>
      <p:sp>
        <p:nvSpPr>
          <p:cNvPr id="19" name="TextBox 18"/>
          <p:cNvSpPr txBox="1"/>
          <p:nvPr/>
        </p:nvSpPr>
        <p:spPr>
          <a:xfrm>
            <a:off x="304800" y="3429000"/>
            <a:ext cx="2133600" cy="830997"/>
          </a:xfrm>
          <a:prstGeom prst="rect">
            <a:avLst/>
          </a:prstGeom>
          <a:noFill/>
          <a:ln>
            <a:solidFill>
              <a:schemeClr val="tx1"/>
            </a:solidFill>
          </a:ln>
        </p:spPr>
        <p:txBody>
          <a:bodyPr wrap="square" rtlCol="0">
            <a:spAutoFit/>
          </a:bodyPr>
          <a:lstStyle/>
          <a:p>
            <a:pPr algn="ctr"/>
            <a:r>
              <a:rPr lang="en-US" dirty="0" err="1">
                <a:latin typeface="+mn-lt"/>
              </a:rPr>
              <a:t>DirEntry</a:t>
            </a:r>
            <a:r>
              <a:rPr lang="en-US" dirty="0">
                <a:latin typeface="+mn-lt"/>
              </a:rPr>
              <a:t>:</a:t>
            </a:r>
          </a:p>
          <a:p>
            <a:pPr algn="ctr"/>
            <a:r>
              <a:rPr lang="en-US" dirty="0">
                <a:latin typeface="+mn-lt"/>
              </a:rPr>
              <a:t>“X” --&gt; </a:t>
            </a:r>
            <a:r>
              <a:rPr lang="en-US" dirty="0" err="1">
                <a:latin typeface="+mn-lt"/>
              </a:rPr>
              <a:t>inode</a:t>
            </a:r>
            <a:r>
              <a:rPr lang="en-US" dirty="0">
                <a:latin typeface="+mn-lt"/>
              </a:rPr>
              <a:t>#</a:t>
            </a:r>
          </a:p>
        </p:txBody>
      </p:sp>
      <p:sp>
        <p:nvSpPr>
          <p:cNvPr id="20" name="TextBox 19"/>
          <p:cNvSpPr txBox="1"/>
          <p:nvPr/>
        </p:nvSpPr>
        <p:spPr>
          <a:xfrm>
            <a:off x="304800" y="5238690"/>
            <a:ext cx="2133600" cy="430887"/>
          </a:xfrm>
          <a:prstGeom prst="rect">
            <a:avLst/>
          </a:prstGeom>
          <a:noFill/>
          <a:ln>
            <a:solidFill>
              <a:schemeClr val="tx1"/>
            </a:solidFill>
          </a:ln>
        </p:spPr>
        <p:txBody>
          <a:bodyPr wrap="square" rtlCol="0">
            <a:spAutoFit/>
          </a:bodyPr>
          <a:lstStyle/>
          <a:p>
            <a:pPr algn="ctr"/>
            <a:r>
              <a:rPr lang="en-US" sz="2200" dirty="0">
                <a:latin typeface="+mn-lt"/>
              </a:rPr>
              <a:t>Data block for X</a:t>
            </a:r>
          </a:p>
        </p:txBody>
      </p:sp>
      <p:grpSp>
        <p:nvGrpSpPr>
          <p:cNvPr id="32" name="Group 31"/>
          <p:cNvGrpSpPr/>
          <p:nvPr/>
        </p:nvGrpSpPr>
        <p:grpSpPr>
          <a:xfrm>
            <a:off x="2438400" y="2971800"/>
            <a:ext cx="228600" cy="1066800"/>
            <a:chOff x="2438400" y="2971800"/>
            <a:chExt cx="228600" cy="1066800"/>
          </a:xfrm>
        </p:grpSpPr>
        <p:cxnSp>
          <p:nvCxnSpPr>
            <p:cNvPr id="7" name="Straight Connector 6"/>
            <p:cNvCxnSpPr/>
            <p:nvPr/>
          </p:nvCxnSpPr>
          <p:spPr bwMode="auto">
            <a:xfrm flipV="1">
              <a:off x="2667000" y="2971800"/>
              <a:ext cx="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2438400" y="4038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Arrow Connector 23"/>
            <p:cNvCxnSpPr/>
            <p:nvPr/>
          </p:nvCxnSpPr>
          <p:spPr bwMode="auto">
            <a:xfrm flipH="1">
              <a:off x="2438400" y="2971800"/>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33" name="Group 32"/>
          <p:cNvGrpSpPr/>
          <p:nvPr/>
        </p:nvGrpSpPr>
        <p:grpSpPr>
          <a:xfrm>
            <a:off x="2438400" y="2821632"/>
            <a:ext cx="381000" cy="2632501"/>
            <a:chOff x="2438400" y="2821632"/>
            <a:chExt cx="381000" cy="2632501"/>
          </a:xfrm>
        </p:grpSpPr>
        <p:cxnSp>
          <p:nvCxnSpPr>
            <p:cNvPr id="26" name="Straight Connector 25"/>
            <p:cNvCxnSpPr/>
            <p:nvPr/>
          </p:nvCxnSpPr>
          <p:spPr bwMode="auto">
            <a:xfrm>
              <a:off x="2438400" y="2821632"/>
              <a:ext cx="38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2819400" y="2821632"/>
              <a:ext cx="0" cy="26325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Arrow Connector 30"/>
            <p:cNvCxnSpPr/>
            <p:nvPr/>
          </p:nvCxnSpPr>
          <p:spPr bwMode="auto">
            <a:xfrm flipH="1">
              <a:off x="2438400" y="5454133"/>
              <a:ext cx="381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1" name="TextBox 20"/>
          <p:cNvSpPr txBox="1"/>
          <p:nvPr/>
        </p:nvSpPr>
        <p:spPr>
          <a:xfrm>
            <a:off x="571500" y="664569"/>
            <a:ext cx="1600200" cy="584775"/>
          </a:xfrm>
          <a:prstGeom prst="rect">
            <a:avLst/>
          </a:prstGeom>
          <a:noFill/>
        </p:spPr>
        <p:txBody>
          <a:bodyPr wrap="square" rtlCol="0">
            <a:spAutoFit/>
          </a:bodyPr>
          <a:lstStyle/>
          <a:p>
            <a:pPr algn="ctr"/>
            <a:r>
              <a:rPr lang="en-US" sz="3200" dirty="0">
                <a:latin typeface="+mn-lt"/>
              </a:rPr>
              <a:t>Disk</a:t>
            </a:r>
          </a:p>
        </p:txBody>
      </p:sp>
    </p:spTree>
    <p:extLst>
      <p:ext uri="{BB962C8B-B14F-4D97-AF65-F5344CB8AC3E}">
        <p14:creationId xmlns:p14="http://schemas.microsoft.com/office/powerpoint/2010/main" val="198201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500"/>
                                        <p:tgtEl>
                                          <p:spTgt spid="1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Effect transition="in" filter="fade">
                                      <p:cBhvr>
                                        <p:cTn id="43" dur="500"/>
                                        <p:tgtEl>
                                          <p:spTgt spid="1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5" end="5"/>
                                            </p:txEl>
                                          </p:spTgt>
                                        </p:tgtEl>
                                        <p:attrNameLst>
                                          <p:attrName>style.visibility</p:attrName>
                                        </p:attrNameLst>
                                      </p:cBhvr>
                                      <p:to>
                                        <p:strVal val="visible"/>
                                      </p:to>
                                    </p:set>
                                    <p:animEffect transition="in" filter="fade">
                                      <p:cBhvr>
                                        <p:cTn id="48"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dirty="0"/>
              <a:t>FFS: The Fast File System</a:t>
            </a:r>
          </a:p>
        </p:txBody>
      </p:sp>
      <p:sp>
        <p:nvSpPr>
          <p:cNvPr id="3" name="Content Placeholder 2"/>
          <p:cNvSpPr>
            <a:spLocks noGrp="1"/>
          </p:cNvSpPr>
          <p:nvPr>
            <p:ph idx="1"/>
          </p:nvPr>
        </p:nvSpPr>
        <p:spPr>
          <a:xfrm>
            <a:off x="76200" y="1066800"/>
            <a:ext cx="9067800" cy="5638800"/>
          </a:xfrm>
        </p:spPr>
        <p:txBody>
          <a:bodyPr/>
          <a:lstStyle/>
          <a:p>
            <a:r>
              <a:rPr lang="en-US" sz="2600" dirty="0"/>
              <a:t>Goal: Keep the same file system </a:t>
            </a:r>
            <a:r>
              <a:rPr lang="en-US" sz="2600" u="sng" dirty="0"/>
              <a:t>abstractions</a:t>
            </a:r>
            <a:r>
              <a:rPr lang="en-US" sz="2600" dirty="0"/>
              <a:t> (e.g., open(), read()), but improve the performance of the </a:t>
            </a:r>
            <a:r>
              <a:rPr lang="en-US" sz="2600" u="sng" dirty="0"/>
              <a:t>implementation</a:t>
            </a:r>
          </a:p>
          <a:p>
            <a:r>
              <a:rPr lang="en-US" sz="2600" dirty="0"/>
              <a:t>First idea: Increase block size from 512 bytes to 4096 bytes</a:t>
            </a:r>
          </a:p>
          <a:p>
            <a:pPr lvl="1"/>
            <a:r>
              <a:rPr lang="en-US" sz="2600" dirty="0"/>
              <a:t>Increases min(</a:t>
            </a:r>
            <a:r>
              <a:rPr lang="en-US" sz="2600" dirty="0" err="1"/>
              <a:t>bytes_returned_per_seek</a:t>
            </a:r>
            <a:r>
              <a:rPr lang="en-US" sz="2600" dirty="0"/>
              <a:t>) --&gt; decreases number of seeks</a:t>
            </a:r>
          </a:p>
          <a:p>
            <a:pPr lvl="1"/>
            <a:r>
              <a:rPr lang="en-US" sz="2600" dirty="0"/>
              <a:t>8x as much data covered by direct blocks --&gt; fewer indirect block accesses --&gt; decreases number of seeks</a:t>
            </a:r>
          </a:p>
          <a:p>
            <a:r>
              <a:rPr lang="en-US" sz="2600" dirty="0"/>
              <a:t>Second idea: Disk-aware file layout</a:t>
            </a:r>
          </a:p>
          <a:p>
            <a:pPr lvl="1"/>
            <a:r>
              <a:rPr lang="en-US" sz="2600" dirty="0"/>
              <a:t>Consider disk geometry and mechanical delays when deciding where to put files</a:t>
            </a:r>
          </a:p>
          <a:p>
            <a:pPr lvl="1"/>
            <a:r>
              <a:rPr lang="en-US" sz="2600" dirty="0"/>
              <a:t>Keep related things next to each other to reduce seeks</a:t>
            </a:r>
          </a:p>
          <a:p>
            <a:pPr lvl="1"/>
            <a:endParaRPr lang="en-US" sz="2700" dirty="0"/>
          </a:p>
        </p:txBody>
      </p:sp>
    </p:spTree>
    <p:extLst>
      <p:ext uri="{BB962C8B-B14F-4D97-AF65-F5344CB8AC3E}">
        <p14:creationId xmlns:p14="http://schemas.microsoft.com/office/powerpoint/2010/main" val="14623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bwMode="auto">
          <a:xfrm>
            <a:off x="1123950" y="4819492"/>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7" name="Can 46"/>
          <p:cNvSpPr/>
          <p:nvPr/>
        </p:nvSpPr>
        <p:spPr bwMode="auto">
          <a:xfrm>
            <a:off x="4494571" y="5048683"/>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7" name="Oval 26"/>
          <p:cNvSpPr/>
          <p:nvPr/>
        </p:nvSpPr>
        <p:spPr bwMode="auto">
          <a:xfrm>
            <a:off x="1123950" y="3405524"/>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Can 45"/>
          <p:cNvSpPr/>
          <p:nvPr/>
        </p:nvSpPr>
        <p:spPr bwMode="auto">
          <a:xfrm>
            <a:off x="4495799" y="3661615"/>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Oval 17"/>
          <p:cNvSpPr/>
          <p:nvPr/>
        </p:nvSpPr>
        <p:spPr bwMode="auto">
          <a:xfrm>
            <a:off x="1123950" y="1995739"/>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 name="Title 1"/>
          <p:cNvSpPr>
            <a:spLocks noGrp="1"/>
          </p:cNvSpPr>
          <p:nvPr>
            <p:ph type="title"/>
          </p:nvPr>
        </p:nvSpPr>
        <p:spPr>
          <a:xfrm>
            <a:off x="685800" y="0"/>
            <a:ext cx="7772400" cy="609600"/>
          </a:xfrm>
        </p:spPr>
        <p:txBody>
          <a:bodyPr/>
          <a:lstStyle/>
          <a:p>
            <a:r>
              <a:rPr lang="en-US" dirty="0"/>
              <a:t>FFS: Data Layout</a:t>
            </a:r>
          </a:p>
        </p:txBody>
      </p:sp>
      <p:sp>
        <p:nvSpPr>
          <p:cNvPr id="45" name="Can 44"/>
          <p:cNvSpPr/>
          <p:nvPr/>
        </p:nvSpPr>
        <p:spPr bwMode="auto">
          <a:xfrm>
            <a:off x="4495799" y="2214830"/>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 name="Oval 6"/>
          <p:cNvSpPr/>
          <p:nvPr/>
        </p:nvSpPr>
        <p:spPr bwMode="auto">
          <a:xfrm>
            <a:off x="1123950" y="685800"/>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4" name="Can 43"/>
          <p:cNvSpPr/>
          <p:nvPr/>
        </p:nvSpPr>
        <p:spPr bwMode="auto">
          <a:xfrm>
            <a:off x="4495800" y="581771"/>
            <a:ext cx="135405" cy="88591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64" name="Group 63"/>
          <p:cNvGrpSpPr/>
          <p:nvPr/>
        </p:nvGrpSpPr>
        <p:grpSpPr>
          <a:xfrm>
            <a:off x="7345213" y="1979312"/>
            <a:ext cx="1808844" cy="896250"/>
            <a:chOff x="7345213" y="1979312"/>
            <a:chExt cx="1808844" cy="896250"/>
          </a:xfrm>
        </p:grpSpPr>
        <p:sp>
          <p:nvSpPr>
            <p:cNvPr id="10" name="TextBox 9"/>
            <p:cNvSpPr txBox="1"/>
            <p:nvPr/>
          </p:nvSpPr>
          <p:spPr>
            <a:xfrm>
              <a:off x="7762343" y="1979312"/>
              <a:ext cx="1391714" cy="584775"/>
            </a:xfrm>
            <a:prstGeom prst="rect">
              <a:avLst/>
            </a:prstGeom>
            <a:noFill/>
          </p:spPr>
          <p:txBody>
            <a:bodyPr wrap="square" rtlCol="0">
              <a:spAutoFit/>
            </a:bodyPr>
            <a:lstStyle/>
            <a:p>
              <a:pPr algn="ctr"/>
              <a:r>
                <a:rPr lang="en-US" sz="3200" dirty="0">
                  <a:latin typeface="+mn-lt"/>
                </a:rPr>
                <a:t>Platter</a:t>
              </a:r>
            </a:p>
          </p:txBody>
        </p:sp>
        <p:cxnSp>
          <p:nvCxnSpPr>
            <p:cNvPr id="52" name="Straight Arrow Connector 51"/>
            <p:cNvCxnSpPr/>
            <p:nvPr/>
          </p:nvCxnSpPr>
          <p:spPr bwMode="auto">
            <a:xfrm flipH="1">
              <a:off x="7345213" y="2465596"/>
              <a:ext cx="674838" cy="40996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5" name="Group 64"/>
          <p:cNvGrpSpPr/>
          <p:nvPr/>
        </p:nvGrpSpPr>
        <p:grpSpPr>
          <a:xfrm>
            <a:off x="-152400" y="236159"/>
            <a:ext cx="4086993" cy="5859841"/>
            <a:chOff x="-152400" y="236159"/>
            <a:chExt cx="4086993" cy="5859841"/>
          </a:xfrm>
        </p:grpSpPr>
        <p:grpSp>
          <p:nvGrpSpPr>
            <p:cNvPr id="6" name="Group 5"/>
            <p:cNvGrpSpPr/>
            <p:nvPr/>
          </p:nvGrpSpPr>
          <p:grpSpPr>
            <a:xfrm>
              <a:off x="106213" y="838200"/>
              <a:ext cx="3828380" cy="5257800"/>
              <a:chOff x="106213" y="838200"/>
              <a:chExt cx="3828380" cy="5257800"/>
            </a:xfrm>
          </p:grpSpPr>
          <p:sp>
            <p:nvSpPr>
              <p:cNvPr id="5" name="Cube 4"/>
              <p:cNvSpPr/>
              <p:nvPr/>
            </p:nvSpPr>
            <p:spPr bwMode="auto">
              <a:xfrm>
                <a:off x="106213" y="838200"/>
                <a:ext cx="600607" cy="5257800"/>
              </a:xfrm>
              <a:prstGeom prst="cube">
                <a:avLst>
                  <a:gd name="adj" fmla="val 302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 name="Isosceles Triangle 2"/>
              <p:cNvSpPr/>
              <p:nvPr/>
            </p:nvSpPr>
            <p:spPr bwMode="auto">
              <a:xfrm rot="5800915">
                <a:off x="1942530" y="-393710"/>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8" name="Isosceles Triangle 47"/>
              <p:cNvSpPr/>
              <p:nvPr/>
            </p:nvSpPr>
            <p:spPr bwMode="auto">
              <a:xfrm rot="5800915">
                <a:off x="1942530" y="1000021"/>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9" name="Isosceles Triangle 48"/>
              <p:cNvSpPr/>
              <p:nvPr/>
            </p:nvSpPr>
            <p:spPr bwMode="auto">
              <a:xfrm rot="5800915">
                <a:off x="1942531" y="2463937"/>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0" name="Isosceles Triangle 49"/>
              <p:cNvSpPr/>
              <p:nvPr/>
            </p:nvSpPr>
            <p:spPr bwMode="auto">
              <a:xfrm rot="5800915">
                <a:off x="1942530" y="3966512"/>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4" name="TextBox 53"/>
            <p:cNvSpPr txBox="1"/>
            <p:nvPr/>
          </p:nvSpPr>
          <p:spPr>
            <a:xfrm>
              <a:off x="-152400" y="236159"/>
              <a:ext cx="2351237" cy="584775"/>
            </a:xfrm>
            <a:prstGeom prst="rect">
              <a:avLst/>
            </a:prstGeom>
            <a:noFill/>
          </p:spPr>
          <p:txBody>
            <a:bodyPr wrap="square" rtlCol="0">
              <a:spAutoFit/>
            </a:bodyPr>
            <a:lstStyle/>
            <a:p>
              <a:pPr algn="ctr"/>
              <a:r>
                <a:rPr lang="en-US" sz="3200" dirty="0">
                  <a:latin typeface="+mn-lt"/>
                </a:rPr>
                <a:t>R/W heads</a:t>
              </a:r>
            </a:p>
          </p:txBody>
        </p:sp>
      </p:grpSp>
      <p:grpSp>
        <p:nvGrpSpPr>
          <p:cNvPr id="63" name="Group 62"/>
          <p:cNvGrpSpPr/>
          <p:nvPr/>
        </p:nvGrpSpPr>
        <p:grpSpPr>
          <a:xfrm>
            <a:off x="4697699" y="153714"/>
            <a:ext cx="3615003" cy="1020814"/>
            <a:chOff x="4697699" y="153714"/>
            <a:chExt cx="3615003" cy="1020814"/>
          </a:xfrm>
        </p:grpSpPr>
        <p:sp>
          <p:nvSpPr>
            <p:cNvPr id="55" name="TextBox 54"/>
            <p:cNvSpPr txBox="1"/>
            <p:nvPr/>
          </p:nvSpPr>
          <p:spPr>
            <a:xfrm>
              <a:off x="6774897" y="153714"/>
              <a:ext cx="1537805" cy="584775"/>
            </a:xfrm>
            <a:prstGeom prst="rect">
              <a:avLst/>
            </a:prstGeom>
            <a:noFill/>
          </p:spPr>
          <p:txBody>
            <a:bodyPr wrap="square" rtlCol="0">
              <a:spAutoFit/>
            </a:bodyPr>
            <a:lstStyle/>
            <a:p>
              <a:pPr algn="ctr"/>
              <a:r>
                <a:rPr lang="en-US" sz="3200" dirty="0">
                  <a:latin typeface="+mn-lt"/>
                </a:rPr>
                <a:t>Spindle</a:t>
              </a:r>
            </a:p>
          </p:txBody>
        </p:sp>
        <p:cxnSp>
          <p:nvCxnSpPr>
            <p:cNvPr id="56" name="Straight Arrow Connector 55"/>
            <p:cNvCxnSpPr/>
            <p:nvPr/>
          </p:nvCxnSpPr>
          <p:spPr bwMode="auto">
            <a:xfrm flipH="1">
              <a:off x="4697699" y="685800"/>
              <a:ext cx="2287094" cy="48872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388690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bwMode="auto">
          <a:xfrm>
            <a:off x="1123950" y="4819492"/>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27" name="Group 126"/>
          <p:cNvGrpSpPr/>
          <p:nvPr/>
        </p:nvGrpSpPr>
        <p:grpSpPr>
          <a:xfrm>
            <a:off x="1123950" y="4815309"/>
            <a:ext cx="6896100" cy="1905000"/>
            <a:chOff x="1790700" y="1600200"/>
            <a:chExt cx="5562600" cy="1447800"/>
          </a:xfrm>
        </p:grpSpPr>
        <p:sp>
          <p:nvSpPr>
            <p:cNvPr id="128" name="Oval 127"/>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9" name="Oval 128"/>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06" name="Group 105"/>
          <p:cNvGrpSpPr/>
          <p:nvPr/>
        </p:nvGrpSpPr>
        <p:grpSpPr>
          <a:xfrm>
            <a:off x="1289268" y="4919754"/>
            <a:ext cx="6599454" cy="1628311"/>
            <a:chOff x="1790700" y="1600200"/>
            <a:chExt cx="5562600" cy="1447800"/>
          </a:xfrm>
        </p:grpSpPr>
        <p:sp>
          <p:nvSpPr>
            <p:cNvPr id="107" name="Oval 106"/>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8" name="Oval 107"/>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66" name="Group 65"/>
          <p:cNvGrpSpPr/>
          <p:nvPr/>
        </p:nvGrpSpPr>
        <p:grpSpPr>
          <a:xfrm>
            <a:off x="1447475" y="4976491"/>
            <a:ext cx="6283042" cy="1400173"/>
            <a:chOff x="1790700" y="1600200"/>
            <a:chExt cx="5562600" cy="1447800"/>
          </a:xfrm>
        </p:grpSpPr>
        <p:sp>
          <p:nvSpPr>
            <p:cNvPr id="67" name="Oval 66"/>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8" name="Oval 67"/>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47" name="Can 46"/>
          <p:cNvSpPr/>
          <p:nvPr/>
        </p:nvSpPr>
        <p:spPr bwMode="auto">
          <a:xfrm>
            <a:off x="4494571" y="5048683"/>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7" name="Oval 26"/>
          <p:cNvSpPr/>
          <p:nvPr/>
        </p:nvSpPr>
        <p:spPr bwMode="auto">
          <a:xfrm>
            <a:off x="1123950" y="3405524"/>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30" name="Group 129"/>
          <p:cNvGrpSpPr/>
          <p:nvPr/>
        </p:nvGrpSpPr>
        <p:grpSpPr>
          <a:xfrm>
            <a:off x="1123950" y="3401341"/>
            <a:ext cx="6896100" cy="1905000"/>
            <a:chOff x="1790700" y="1600200"/>
            <a:chExt cx="5562600" cy="1447800"/>
          </a:xfrm>
        </p:grpSpPr>
        <p:sp>
          <p:nvSpPr>
            <p:cNvPr id="131" name="Oval 130"/>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2" name="Oval 131"/>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09" name="Group 108"/>
          <p:cNvGrpSpPr/>
          <p:nvPr/>
        </p:nvGrpSpPr>
        <p:grpSpPr>
          <a:xfrm>
            <a:off x="1289268" y="3505786"/>
            <a:ext cx="6599454" cy="1628311"/>
            <a:chOff x="1790700" y="1600200"/>
            <a:chExt cx="5562600" cy="1447800"/>
          </a:xfrm>
        </p:grpSpPr>
        <p:sp>
          <p:nvSpPr>
            <p:cNvPr id="110" name="Oval 109"/>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1" name="Oval 110"/>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69" name="Group 68"/>
          <p:cNvGrpSpPr/>
          <p:nvPr/>
        </p:nvGrpSpPr>
        <p:grpSpPr>
          <a:xfrm>
            <a:off x="1447475" y="3562523"/>
            <a:ext cx="6283042" cy="1400173"/>
            <a:chOff x="1790700" y="1600200"/>
            <a:chExt cx="5562600" cy="1447800"/>
          </a:xfrm>
        </p:grpSpPr>
        <p:sp>
          <p:nvSpPr>
            <p:cNvPr id="70" name="Oval 69"/>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1" name="Oval 70"/>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46" name="Can 45"/>
          <p:cNvSpPr/>
          <p:nvPr/>
        </p:nvSpPr>
        <p:spPr bwMode="auto">
          <a:xfrm>
            <a:off x="4495799" y="3661615"/>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8" name="Oval 17"/>
          <p:cNvSpPr/>
          <p:nvPr/>
        </p:nvSpPr>
        <p:spPr bwMode="auto">
          <a:xfrm>
            <a:off x="1123950" y="1995739"/>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33" name="Group 132"/>
          <p:cNvGrpSpPr/>
          <p:nvPr/>
        </p:nvGrpSpPr>
        <p:grpSpPr>
          <a:xfrm>
            <a:off x="1123950" y="1991556"/>
            <a:ext cx="6896100" cy="1905000"/>
            <a:chOff x="1790700" y="1600200"/>
            <a:chExt cx="5562600" cy="1447800"/>
          </a:xfrm>
        </p:grpSpPr>
        <p:sp>
          <p:nvSpPr>
            <p:cNvPr id="134" name="Oval 133"/>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5" name="Oval 134"/>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2" name="Title 1"/>
          <p:cNvSpPr>
            <a:spLocks noGrp="1"/>
          </p:cNvSpPr>
          <p:nvPr>
            <p:ph type="title"/>
          </p:nvPr>
        </p:nvSpPr>
        <p:spPr>
          <a:xfrm>
            <a:off x="685800" y="0"/>
            <a:ext cx="7772400" cy="609600"/>
          </a:xfrm>
        </p:spPr>
        <p:txBody>
          <a:bodyPr/>
          <a:lstStyle/>
          <a:p>
            <a:r>
              <a:rPr lang="en-US" dirty="0"/>
              <a:t>FFS: Data Layout</a:t>
            </a:r>
          </a:p>
        </p:txBody>
      </p:sp>
      <p:grpSp>
        <p:nvGrpSpPr>
          <p:cNvPr id="112" name="Group 111"/>
          <p:cNvGrpSpPr/>
          <p:nvPr/>
        </p:nvGrpSpPr>
        <p:grpSpPr>
          <a:xfrm>
            <a:off x="1289268" y="2096001"/>
            <a:ext cx="6599454" cy="1628311"/>
            <a:chOff x="1790700" y="1600200"/>
            <a:chExt cx="5562600" cy="1447800"/>
          </a:xfrm>
        </p:grpSpPr>
        <p:sp>
          <p:nvSpPr>
            <p:cNvPr id="113" name="Oval 112"/>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4" name="Oval 113"/>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72" name="Group 71"/>
          <p:cNvGrpSpPr/>
          <p:nvPr/>
        </p:nvGrpSpPr>
        <p:grpSpPr>
          <a:xfrm>
            <a:off x="1447475" y="2152738"/>
            <a:ext cx="6283042" cy="1400173"/>
            <a:chOff x="1790700" y="1600200"/>
            <a:chExt cx="5562600" cy="1447800"/>
          </a:xfrm>
        </p:grpSpPr>
        <p:sp>
          <p:nvSpPr>
            <p:cNvPr id="73" name="Oval 72"/>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4" name="Oval 73"/>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80" name="Group 79"/>
          <p:cNvGrpSpPr/>
          <p:nvPr/>
        </p:nvGrpSpPr>
        <p:grpSpPr>
          <a:xfrm>
            <a:off x="7465956" y="505855"/>
            <a:ext cx="1780600" cy="1737117"/>
            <a:chOff x="7465956" y="505855"/>
            <a:chExt cx="1780600" cy="1737117"/>
          </a:xfrm>
        </p:grpSpPr>
        <p:sp>
          <p:nvSpPr>
            <p:cNvPr id="81" name="TextBox 80"/>
            <p:cNvSpPr txBox="1"/>
            <p:nvPr/>
          </p:nvSpPr>
          <p:spPr>
            <a:xfrm>
              <a:off x="7465956" y="505855"/>
              <a:ext cx="1780600" cy="584775"/>
            </a:xfrm>
            <a:prstGeom prst="rect">
              <a:avLst/>
            </a:prstGeom>
            <a:noFill/>
          </p:spPr>
          <p:txBody>
            <a:bodyPr wrap="square" rtlCol="0">
              <a:spAutoFit/>
            </a:bodyPr>
            <a:lstStyle/>
            <a:p>
              <a:pPr algn="ctr"/>
              <a:r>
                <a:rPr lang="en-US" sz="3200" dirty="0">
                  <a:latin typeface="+mn-lt"/>
                </a:rPr>
                <a:t>Cylinder</a:t>
              </a:r>
            </a:p>
          </p:txBody>
        </p:sp>
        <p:cxnSp>
          <p:nvCxnSpPr>
            <p:cNvPr id="82" name="Straight Arrow Connector 81"/>
            <p:cNvCxnSpPr/>
            <p:nvPr/>
          </p:nvCxnSpPr>
          <p:spPr bwMode="auto">
            <a:xfrm flipH="1">
              <a:off x="7837737" y="1024726"/>
              <a:ext cx="930058" cy="121824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45" name="Can 44"/>
          <p:cNvSpPr/>
          <p:nvPr/>
        </p:nvSpPr>
        <p:spPr bwMode="auto">
          <a:xfrm>
            <a:off x="4495799" y="2214830"/>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 name="Oval 6"/>
          <p:cNvSpPr/>
          <p:nvPr/>
        </p:nvSpPr>
        <p:spPr bwMode="auto">
          <a:xfrm>
            <a:off x="1123950" y="685800"/>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36" name="Group 135"/>
          <p:cNvGrpSpPr/>
          <p:nvPr/>
        </p:nvGrpSpPr>
        <p:grpSpPr>
          <a:xfrm>
            <a:off x="1123950" y="681617"/>
            <a:ext cx="6896100" cy="1905000"/>
            <a:chOff x="1790700" y="1600200"/>
            <a:chExt cx="5562600" cy="1447800"/>
          </a:xfrm>
        </p:grpSpPr>
        <p:sp>
          <p:nvSpPr>
            <p:cNvPr id="137" name="Oval 136"/>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8" name="Oval 137"/>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03" name="Group 102"/>
          <p:cNvGrpSpPr/>
          <p:nvPr/>
        </p:nvGrpSpPr>
        <p:grpSpPr>
          <a:xfrm>
            <a:off x="1289268" y="786062"/>
            <a:ext cx="6599454" cy="1628311"/>
            <a:chOff x="1790700" y="1600200"/>
            <a:chExt cx="5562600" cy="1447800"/>
          </a:xfrm>
        </p:grpSpPr>
        <p:sp>
          <p:nvSpPr>
            <p:cNvPr id="104" name="Oval 103"/>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5" name="Oval 104"/>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75" name="Group 74"/>
          <p:cNvGrpSpPr/>
          <p:nvPr/>
        </p:nvGrpSpPr>
        <p:grpSpPr>
          <a:xfrm>
            <a:off x="1447475" y="842799"/>
            <a:ext cx="6283042" cy="1400173"/>
            <a:chOff x="1790700" y="1600200"/>
            <a:chExt cx="5562600" cy="1447800"/>
          </a:xfrm>
        </p:grpSpPr>
        <p:sp>
          <p:nvSpPr>
            <p:cNvPr id="76" name="Oval 75"/>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7" name="Oval 76"/>
            <p:cNvSpPr/>
            <p:nvPr/>
          </p:nvSpPr>
          <p:spPr bwMode="auto">
            <a:xfrm>
              <a:off x="1924050" y="1676399"/>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44" name="Can 43"/>
          <p:cNvSpPr/>
          <p:nvPr/>
        </p:nvSpPr>
        <p:spPr bwMode="auto">
          <a:xfrm>
            <a:off x="4495800" y="581771"/>
            <a:ext cx="135405" cy="88591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79" name="Straight Connector 78"/>
          <p:cNvCxnSpPr>
            <a:stCxn id="76" idx="6"/>
            <a:endCxn id="67" idx="6"/>
          </p:cNvCxnSpPr>
          <p:nvPr/>
        </p:nvCxnSpPr>
        <p:spPr bwMode="auto">
          <a:xfrm>
            <a:off x="7730517" y="1542886"/>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78" name="Straight Connector 77"/>
          <p:cNvCxnSpPr/>
          <p:nvPr/>
        </p:nvCxnSpPr>
        <p:spPr bwMode="auto">
          <a:xfrm>
            <a:off x="1447474" y="1524000"/>
            <a:ext cx="0" cy="419100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139" name="Group 138"/>
          <p:cNvGrpSpPr/>
          <p:nvPr/>
        </p:nvGrpSpPr>
        <p:grpSpPr>
          <a:xfrm>
            <a:off x="7536899" y="5005455"/>
            <a:ext cx="1788483" cy="1870289"/>
            <a:chOff x="7536899" y="5005455"/>
            <a:chExt cx="1788483" cy="1870289"/>
          </a:xfrm>
        </p:grpSpPr>
        <p:cxnSp>
          <p:nvCxnSpPr>
            <p:cNvPr id="140" name="Straight Arrow Connector 139"/>
            <p:cNvCxnSpPr/>
            <p:nvPr/>
          </p:nvCxnSpPr>
          <p:spPr bwMode="auto">
            <a:xfrm flipH="1" flipV="1">
              <a:off x="8054040" y="5005455"/>
              <a:ext cx="556560" cy="109054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p:cNvGrpSpPr/>
            <p:nvPr/>
          </p:nvGrpSpPr>
          <p:grpSpPr>
            <a:xfrm>
              <a:off x="7536899" y="5981131"/>
              <a:ext cx="1788483" cy="894613"/>
              <a:chOff x="8596212" y="2948239"/>
              <a:chExt cx="1788483" cy="894613"/>
            </a:xfrm>
          </p:grpSpPr>
          <p:sp>
            <p:nvSpPr>
              <p:cNvPr id="142" name="TextBox 141"/>
              <p:cNvSpPr txBox="1"/>
              <p:nvPr/>
            </p:nvSpPr>
            <p:spPr>
              <a:xfrm>
                <a:off x="8596212" y="2948239"/>
                <a:ext cx="1780600" cy="584775"/>
              </a:xfrm>
              <a:prstGeom prst="rect">
                <a:avLst/>
              </a:prstGeom>
              <a:noFill/>
            </p:spPr>
            <p:txBody>
              <a:bodyPr wrap="square" rtlCol="0">
                <a:spAutoFit/>
              </a:bodyPr>
              <a:lstStyle/>
              <a:p>
                <a:pPr algn="ctr"/>
                <a:r>
                  <a:rPr lang="en-US" sz="3200" dirty="0">
                    <a:latin typeface="+mn-lt"/>
                  </a:rPr>
                  <a:t>Cylinder</a:t>
                </a:r>
              </a:p>
            </p:txBody>
          </p:sp>
          <p:sp>
            <p:nvSpPr>
              <p:cNvPr id="143" name="TextBox 142"/>
              <p:cNvSpPr txBox="1"/>
              <p:nvPr/>
            </p:nvSpPr>
            <p:spPr>
              <a:xfrm>
                <a:off x="8604095" y="3258077"/>
                <a:ext cx="1780600" cy="584775"/>
              </a:xfrm>
              <a:prstGeom prst="rect">
                <a:avLst/>
              </a:prstGeom>
              <a:noFill/>
            </p:spPr>
            <p:txBody>
              <a:bodyPr wrap="square" rtlCol="0">
                <a:spAutoFit/>
              </a:bodyPr>
              <a:lstStyle/>
              <a:p>
                <a:pPr algn="ctr"/>
                <a:r>
                  <a:rPr lang="en-US" sz="3200" dirty="0">
                    <a:latin typeface="+mn-lt"/>
                  </a:rPr>
                  <a:t>group</a:t>
                </a:r>
              </a:p>
            </p:txBody>
          </p:sp>
        </p:grpSp>
      </p:grpSp>
      <p:cxnSp>
        <p:nvCxnSpPr>
          <p:cNvPr id="144" name="Straight Connector 143"/>
          <p:cNvCxnSpPr/>
          <p:nvPr/>
        </p:nvCxnSpPr>
        <p:spPr bwMode="auto">
          <a:xfrm>
            <a:off x="1123950" y="1638300"/>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45" name="Straight Connector 144"/>
          <p:cNvCxnSpPr/>
          <p:nvPr/>
        </p:nvCxnSpPr>
        <p:spPr bwMode="auto">
          <a:xfrm>
            <a:off x="8020050" y="1638300"/>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46" name="Straight Connector 145"/>
          <p:cNvCxnSpPr>
            <a:stCxn id="77" idx="6"/>
            <a:endCxn id="68" idx="6"/>
          </p:cNvCxnSpPr>
          <p:nvPr/>
        </p:nvCxnSpPr>
        <p:spPr bwMode="auto">
          <a:xfrm>
            <a:off x="7579896" y="1506038"/>
            <a:ext cx="0" cy="413369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49" name="Straight Connector 148"/>
          <p:cNvCxnSpPr>
            <a:stCxn id="77" idx="2"/>
            <a:endCxn id="68" idx="2"/>
          </p:cNvCxnSpPr>
          <p:nvPr/>
        </p:nvCxnSpPr>
        <p:spPr bwMode="auto">
          <a:xfrm>
            <a:off x="1598096" y="1506038"/>
            <a:ext cx="0" cy="413369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5" name="Group 4"/>
          <p:cNvGrpSpPr/>
          <p:nvPr/>
        </p:nvGrpSpPr>
        <p:grpSpPr>
          <a:xfrm>
            <a:off x="7129750" y="57498"/>
            <a:ext cx="1780600" cy="1141871"/>
            <a:chOff x="7129750" y="57498"/>
            <a:chExt cx="1780600" cy="1141871"/>
          </a:xfrm>
        </p:grpSpPr>
        <p:cxnSp>
          <p:nvCxnSpPr>
            <p:cNvPr id="61" name="Straight Arrow Connector 60"/>
            <p:cNvCxnSpPr/>
            <p:nvPr/>
          </p:nvCxnSpPr>
          <p:spPr bwMode="auto">
            <a:xfrm flipH="1">
              <a:off x="7185761" y="609600"/>
              <a:ext cx="436723" cy="58976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64" name="TextBox 63"/>
            <p:cNvSpPr txBox="1"/>
            <p:nvPr/>
          </p:nvSpPr>
          <p:spPr>
            <a:xfrm>
              <a:off x="7129750" y="57498"/>
              <a:ext cx="1780600" cy="584775"/>
            </a:xfrm>
            <a:prstGeom prst="rect">
              <a:avLst/>
            </a:prstGeom>
            <a:noFill/>
          </p:spPr>
          <p:txBody>
            <a:bodyPr wrap="square" rtlCol="0">
              <a:spAutoFit/>
            </a:bodyPr>
            <a:lstStyle/>
            <a:p>
              <a:pPr algn="ctr"/>
              <a:r>
                <a:rPr lang="en-US" sz="3200" dirty="0">
                  <a:latin typeface="+mn-lt"/>
                </a:rPr>
                <a:t>Track</a:t>
              </a:r>
            </a:p>
          </p:txBody>
        </p:sp>
      </p:grpSp>
    </p:spTree>
    <p:extLst>
      <p:ext uri="{BB962C8B-B14F-4D97-AF65-F5344CB8AC3E}">
        <p14:creationId xmlns:p14="http://schemas.microsoft.com/office/powerpoint/2010/main" val="242710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par>
                                <p:cTn id="16" presetID="10" presetClass="entr" presetSubtype="0"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par>
                                <p:cTn id="19" presetID="10"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par>
                                <p:cTn id="22" presetID="10"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par>
                                <p:cTn id="25" presetID="10"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par>
                                <p:cTn id="28" presetID="10" presetClass="entr" presetSubtype="0" fill="hold"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80"/>
                                        </p:tgtEl>
                                      </p:cBhvr>
                                    </p:animEffect>
                                    <p:set>
                                      <p:cBhvr>
                                        <p:cTn id="38" dur="1" fill="hold">
                                          <p:stCondLst>
                                            <p:cond delay="499"/>
                                          </p:stCondLst>
                                        </p:cTn>
                                        <p:tgtEl>
                                          <p:spTgt spid="8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79"/>
                                        </p:tgtEl>
                                      </p:cBhvr>
                                    </p:animEffect>
                                    <p:set>
                                      <p:cBhvr>
                                        <p:cTn id="41" dur="1" fill="hold">
                                          <p:stCondLst>
                                            <p:cond delay="499"/>
                                          </p:stCondLst>
                                        </p:cTn>
                                        <p:tgtEl>
                                          <p:spTgt spid="7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78"/>
                                        </p:tgtEl>
                                      </p:cBhvr>
                                    </p:animEffect>
                                    <p:set>
                                      <p:cBhvr>
                                        <p:cTn id="44" dur="1" fill="hold">
                                          <p:stCondLst>
                                            <p:cond delay="499"/>
                                          </p:stCondLst>
                                        </p:cTn>
                                        <p:tgtEl>
                                          <p:spTgt spid="78"/>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500"/>
                                        <p:tgtEl>
                                          <p:spTgt spid="103"/>
                                        </p:tgtEl>
                                      </p:cBhvr>
                                    </p:animEffect>
                                  </p:childTnLst>
                                </p:cTn>
                              </p:par>
                              <p:par>
                                <p:cTn id="49" presetID="10" presetClass="entr" presetSubtype="0" fill="hold" nodeType="with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fade">
                                      <p:cBhvr>
                                        <p:cTn id="51" dur="500"/>
                                        <p:tgtEl>
                                          <p:spTgt spid="112"/>
                                        </p:tgtEl>
                                      </p:cBhvr>
                                    </p:animEffect>
                                  </p:childTnLst>
                                </p:cTn>
                              </p:par>
                              <p:par>
                                <p:cTn id="52" presetID="10" presetClass="entr" presetSubtype="0" fill="hold" nodeType="with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fade">
                                      <p:cBhvr>
                                        <p:cTn id="54" dur="500"/>
                                        <p:tgtEl>
                                          <p:spTgt spid="109"/>
                                        </p:tgtEl>
                                      </p:cBhvr>
                                    </p:animEffect>
                                  </p:childTnLst>
                                </p:cTn>
                              </p:par>
                              <p:par>
                                <p:cTn id="55" presetID="10" presetClass="entr" presetSubtype="0" fill="hold" nodeType="with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fade">
                                      <p:cBhvr>
                                        <p:cTn id="57" dur="500"/>
                                        <p:tgtEl>
                                          <p:spTgt spid="106"/>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136"/>
                                        </p:tgtEl>
                                        <p:attrNameLst>
                                          <p:attrName>style.visibility</p:attrName>
                                        </p:attrNameLst>
                                      </p:cBhvr>
                                      <p:to>
                                        <p:strVal val="visible"/>
                                      </p:to>
                                    </p:set>
                                    <p:animEffect transition="in" filter="fade">
                                      <p:cBhvr>
                                        <p:cTn id="61" dur="500"/>
                                        <p:tgtEl>
                                          <p:spTgt spid="136"/>
                                        </p:tgtEl>
                                      </p:cBhvr>
                                    </p:animEffect>
                                  </p:childTnLst>
                                </p:cTn>
                              </p:par>
                              <p:par>
                                <p:cTn id="62" presetID="10" presetClass="entr" presetSubtype="0" fill="hold" nodeType="withEffect">
                                  <p:stCondLst>
                                    <p:cond delay="0"/>
                                  </p:stCondLst>
                                  <p:childTnLst>
                                    <p:set>
                                      <p:cBhvr>
                                        <p:cTn id="63" dur="1" fill="hold">
                                          <p:stCondLst>
                                            <p:cond delay="0"/>
                                          </p:stCondLst>
                                        </p:cTn>
                                        <p:tgtEl>
                                          <p:spTgt spid="133"/>
                                        </p:tgtEl>
                                        <p:attrNameLst>
                                          <p:attrName>style.visibility</p:attrName>
                                        </p:attrNameLst>
                                      </p:cBhvr>
                                      <p:to>
                                        <p:strVal val="visible"/>
                                      </p:to>
                                    </p:set>
                                    <p:animEffect transition="in" filter="fade">
                                      <p:cBhvr>
                                        <p:cTn id="64" dur="500"/>
                                        <p:tgtEl>
                                          <p:spTgt spid="133"/>
                                        </p:tgtEl>
                                      </p:cBhvr>
                                    </p:animEffect>
                                  </p:childTnLst>
                                </p:cTn>
                              </p:par>
                              <p:par>
                                <p:cTn id="65" presetID="10" presetClass="entr" presetSubtype="0" fill="hold" nodeType="withEffect">
                                  <p:stCondLst>
                                    <p:cond delay="0"/>
                                  </p:stCondLst>
                                  <p:childTnLst>
                                    <p:set>
                                      <p:cBhvr>
                                        <p:cTn id="66" dur="1" fill="hold">
                                          <p:stCondLst>
                                            <p:cond delay="0"/>
                                          </p:stCondLst>
                                        </p:cTn>
                                        <p:tgtEl>
                                          <p:spTgt spid="130"/>
                                        </p:tgtEl>
                                        <p:attrNameLst>
                                          <p:attrName>style.visibility</p:attrName>
                                        </p:attrNameLst>
                                      </p:cBhvr>
                                      <p:to>
                                        <p:strVal val="visible"/>
                                      </p:to>
                                    </p:set>
                                    <p:animEffect transition="in" filter="fade">
                                      <p:cBhvr>
                                        <p:cTn id="67" dur="500"/>
                                        <p:tgtEl>
                                          <p:spTgt spid="130"/>
                                        </p:tgtEl>
                                      </p:cBhvr>
                                    </p:animEffect>
                                  </p:childTnLst>
                                </p:cTn>
                              </p:par>
                              <p:par>
                                <p:cTn id="68" presetID="10" presetClass="entr" presetSubtype="0" fill="hold" nodeType="withEffect">
                                  <p:stCondLst>
                                    <p:cond delay="0"/>
                                  </p:stCondLst>
                                  <p:childTnLst>
                                    <p:set>
                                      <p:cBhvr>
                                        <p:cTn id="69" dur="1" fill="hold">
                                          <p:stCondLst>
                                            <p:cond delay="0"/>
                                          </p:stCondLst>
                                        </p:cTn>
                                        <p:tgtEl>
                                          <p:spTgt spid="127"/>
                                        </p:tgtEl>
                                        <p:attrNameLst>
                                          <p:attrName>style.visibility</p:attrName>
                                        </p:attrNameLst>
                                      </p:cBhvr>
                                      <p:to>
                                        <p:strVal val="visible"/>
                                      </p:to>
                                    </p:set>
                                    <p:animEffect transition="in" filter="fade">
                                      <p:cBhvr>
                                        <p:cTn id="70" dur="500"/>
                                        <p:tgtEl>
                                          <p:spTgt spid="127"/>
                                        </p:tgtEl>
                                      </p:cBhvr>
                                    </p:animEffect>
                                  </p:childTnLst>
                                </p:cTn>
                              </p:par>
                              <p:par>
                                <p:cTn id="71" presetID="10" presetClass="entr" presetSubtype="0" fill="hold" nodeType="with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fade">
                                      <p:cBhvr>
                                        <p:cTn id="73" dur="500"/>
                                        <p:tgtEl>
                                          <p:spTgt spid="145"/>
                                        </p:tgtEl>
                                      </p:cBhvr>
                                    </p:animEffect>
                                  </p:childTnLst>
                                </p:cTn>
                              </p:par>
                              <p:par>
                                <p:cTn id="74" presetID="10" presetClass="entr" presetSubtype="0" fill="hold" nodeType="withEffect">
                                  <p:stCondLst>
                                    <p:cond delay="0"/>
                                  </p:stCondLst>
                                  <p:childTnLst>
                                    <p:set>
                                      <p:cBhvr>
                                        <p:cTn id="75" dur="1" fill="hold">
                                          <p:stCondLst>
                                            <p:cond delay="0"/>
                                          </p:stCondLst>
                                        </p:cTn>
                                        <p:tgtEl>
                                          <p:spTgt spid="144"/>
                                        </p:tgtEl>
                                        <p:attrNameLst>
                                          <p:attrName>style.visibility</p:attrName>
                                        </p:attrNameLst>
                                      </p:cBhvr>
                                      <p:to>
                                        <p:strVal val="visible"/>
                                      </p:to>
                                    </p:set>
                                    <p:animEffect transition="in" filter="fade">
                                      <p:cBhvr>
                                        <p:cTn id="76" dur="500"/>
                                        <p:tgtEl>
                                          <p:spTgt spid="144"/>
                                        </p:tgtEl>
                                      </p:cBhvr>
                                    </p:animEffect>
                                  </p:childTnLst>
                                </p:cTn>
                              </p:par>
                              <p:par>
                                <p:cTn id="77" presetID="10" presetClass="entr" presetSubtype="0" fill="hold" nodeType="withEffect">
                                  <p:stCondLst>
                                    <p:cond delay="0"/>
                                  </p:stCondLst>
                                  <p:childTnLst>
                                    <p:set>
                                      <p:cBhvr>
                                        <p:cTn id="78" dur="1" fill="hold">
                                          <p:stCondLst>
                                            <p:cond delay="0"/>
                                          </p:stCondLst>
                                        </p:cTn>
                                        <p:tgtEl>
                                          <p:spTgt spid="146"/>
                                        </p:tgtEl>
                                        <p:attrNameLst>
                                          <p:attrName>style.visibility</p:attrName>
                                        </p:attrNameLst>
                                      </p:cBhvr>
                                      <p:to>
                                        <p:strVal val="visible"/>
                                      </p:to>
                                    </p:set>
                                    <p:animEffect transition="in" filter="fade">
                                      <p:cBhvr>
                                        <p:cTn id="79" dur="500"/>
                                        <p:tgtEl>
                                          <p:spTgt spid="146"/>
                                        </p:tgtEl>
                                      </p:cBhvr>
                                    </p:animEffect>
                                  </p:childTnLst>
                                </p:cTn>
                              </p:par>
                              <p:par>
                                <p:cTn id="80" presetID="10" presetClass="entr" presetSubtype="0" fill="hold" nodeType="withEffect">
                                  <p:stCondLst>
                                    <p:cond delay="0"/>
                                  </p:stCondLst>
                                  <p:childTnLst>
                                    <p:set>
                                      <p:cBhvr>
                                        <p:cTn id="81" dur="1" fill="hold">
                                          <p:stCondLst>
                                            <p:cond delay="0"/>
                                          </p:stCondLst>
                                        </p:cTn>
                                        <p:tgtEl>
                                          <p:spTgt spid="149"/>
                                        </p:tgtEl>
                                        <p:attrNameLst>
                                          <p:attrName>style.visibility</p:attrName>
                                        </p:attrNameLst>
                                      </p:cBhvr>
                                      <p:to>
                                        <p:strVal val="visible"/>
                                      </p:to>
                                    </p:set>
                                    <p:animEffect transition="in" filter="fade">
                                      <p:cBhvr>
                                        <p:cTn id="82" dur="500"/>
                                        <p:tgtEl>
                                          <p:spTgt spid="149"/>
                                        </p:tgtEl>
                                      </p:cBhvr>
                                    </p:animEffect>
                                  </p:childTnLst>
                                </p:cTn>
                              </p:par>
                              <p:par>
                                <p:cTn id="83" presetID="10" presetClass="entr" presetSubtype="0" fill="hold" nodeType="with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fade">
                                      <p:cBhvr>
                                        <p:cTn id="85"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p:spPr>
        <p:txBody>
          <a:bodyPr/>
          <a:lstStyle/>
          <a:p>
            <a:r>
              <a:rPr lang="en-US" dirty="0"/>
              <a:t>FFS: Data Layout</a:t>
            </a:r>
          </a:p>
        </p:txBody>
      </p:sp>
      <p:grpSp>
        <p:nvGrpSpPr>
          <p:cNvPr id="3" name="Group 2"/>
          <p:cNvGrpSpPr/>
          <p:nvPr/>
        </p:nvGrpSpPr>
        <p:grpSpPr>
          <a:xfrm>
            <a:off x="1123950" y="581771"/>
            <a:ext cx="8201432" cy="6293973"/>
            <a:chOff x="1123950" y="581771"/>
            <a:chExt cx="8201432" cy="6293973"/>
          </a:xfrm>
        </p:grpSpPr>
        <p:sp>
          <p:nvSpPr>
            <p:cNvPr id="36" name="Oval 35"/>
            <p:cNvSpPr/>
            <p:nvPr/>
          </p:nvSpPr>
          <p:spPr bwMode="auto">
            <a:xfrm>
              <a:off x="1123950" y="4819492"/>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27" name="Group 126"/>
            <p:cNvGrpSpPr/>
            <p:nvPr/>
          </p:nvGrpSpPr>
          <p:grpSpPr>
            <a:xfrm>
              <a:off x="1123950" y="4815309"/>
              <a:ext cx="6896100" cy="1905000"/>
              <a:chOff x="1790700" y="1600200"/>
              <a:chExt cx="5562600" cy="1447800"/>
            </a:xfrm>
          </p:grpSpPr>
          <p:sp>
            <p:nvSpPr>
              <p:cNvPr id="128" name="Oval 127"/>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9" name="Oval 128"/>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06" name="Group 105"/>
            <p:cNvGrpSpPr/>
            <p:nvPr/>
          </p:nvGrpSpPr>
          <p:grpSpPr>
            <a:xfrm>
              <a:off x="1289268" y="4919754"/>
              <a:ext cx="6599454" cy="1628311"/>
              <a:chOff x="1790700" y="1600200"/>
              <a:chExt cx="5562600" cy="1447800"/>
            </a:xfrm>
          </p:grpSpPr>
          <p:sp>
            <p:nvSpPr>
              <p:cNvPr id="107" name="Oval 106"/>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8" name="Oval 107"/>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66" name="Group 65"/>
            <p:cNvGrpSpPr/>
            <p:nvPr/>
          </p:nvGrpSpPr>
          <p:grpSpPr>
            <a:xfrm>
              <a:off x="1447475" y="4976491"/>
              <a:ext cx="6283042" cy="1400173"/>
              <a:chOff x="1790700" y="1600200"/>
              <a:chExt cx="5562600" cy="1447800"/>
            </a:xfrm>
          </p:grpSpPr>
          <p:sp>
            <p:nvSpPr>
              <p:cNvPr id="67" name="Oval 66"/>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8" name="Oval 67"/>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47" name="Can 46"/>
            <p:cNvSpPr/>
            <p:nvPr/>
          </p:nvSpPr>
          <p:spPr bwMode="auto">
            <a:xfrm>
              <a:off x="4494571" y="5048683"/>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7" name="Oval 26"/>
            <p:cNvSpPr/>
            <p:nvPr/>
          </p:nvSpPr>
          <p:spPr bwMode="auto">
            <a:xfrm>
              <a:off x="1123950" y="3405524"/>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30" name="Group 129"/>
            <p:cNvGrpSpPr/>
            <p:nvPr/>
          </p:nvGrpSpPr>
          <p:grpSpPr>
            <a:xfrm>
              <a:off x="1123950" y="3401341"/>
              <a:ext cx="6896100" cy="1905000"/>
              <a:chOff x="1790700" y="1600200"/>
              <a:chExt cx="5562600" cy="1447800"/>
            </a:xfrm>
          </p:grpSpPr>
          <p:sp>
            <p:nvSpPr>
              <p:cNvPr id="131" name="Oval 130"/>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2" name="Oval 131"/>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09" name="Group 108"/>
            <p:cNvGrpSpPr/>
            <p:nvPr/>
          </p:nvGrpSpPr>
          <p:grpSpPr>
            <a:xfrm>
              <a:off x="1289268" y="3505786"/>
              <a:ext cx="6599454" cy="1628311"/>
              <a:chOff x="1790700" y="1600200"/>
              <a:chExt cx="5562600" cy="1447800"/>
            </a:xfrm>
          </p:grpSpPr>
          <p:sp>
            <p:nvSpPr>
              <p:cNvPr id="110" name="Oval 109"/>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1" name="Oval 110"/>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69" name="Group 68"/>
            <p:cNvGrpSpPr/>
            <p:nvPr/>
          </p:nvGrpSpPr>
          <p:grpSpPr>
            <a:xfrm>
              <a:off x="1447475" y="3562523"/>
              <a:ext cx="6283042" cy="1400173"/>
              <a:chOff x="1790700" y="1600200"/>
              <a:chExt cx="5562600" cy="1447800"/>
            </a:xfrm>
          </p:grpSpPr>
          <p:sp>
            <p:nvSpPr>
              <p:cNvPr id="70" name="Oval 69"/>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1" name="Oval 70"/>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46" name="Can 45"/>
            <p:cNvSpPr/>
            <p:nvPr/>
          </p:nvSpPr>
          <p:spPr bwMode="auto">
            <a:xfrm>
              <a:off x="4495799" y="3661615"/>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8" name="Oval 17"/>
            <p:cNvSpPr/>
            <p:nvPr/>
          </p:nvSpPr>
          <p:spPr bwMode="auto">
            <a:xfrm>
              <a:off x="1123950" y="1995739"/>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33" name="Group 132"/>
            <p:cNvGrpSpPr/>
            <p:nvPr/>
          </p:nvGrpSpPr>
          <p:grpSpPr>
            <a:xfrm>
              <a:off x="1123950" y="1991556"/>
              <a:ext cx="6896100" cy="1905000"/>
              <a:chOff x="1790700" y="1600200"/>
              <a:chExt cx="5562600" cy="1447800"/>
            </a:xfrm>
          </p:grpSpPr>
          <p:sp>
            <p:nvSpPr>
              <p:cNvPr id="134" name="Oval 133"/>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5" name="Oval 134"/>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12" name="Group 111"/>
            <p:cNvGrpSpPr/>
            <p:nvPr/>
          </p:nvGrpSpPr>
          <p:grpSpPr>
            <a:xfrm>
              <a:off x="1289268" y="2096001"/>
              <a:ext cx="6599454" cy="1628311"/>
              <a:chOff x="1790700" y="1600200"/>
              <a:chExt cx="5562600" cy="1447800"/>
            </a:xfrm>
          </p:grpSpPr>
          <p:sp>
            <p:nvSpPr>
              <p:cNvPr id="113" name="Oval 112"/>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4" name="Oval 113"/>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72" name="Group 71"/>
            <p:cNvGrpSpPr/>
            <p:nvPr/>
          </p:nvGrpSpPr>
          <p:grpSpPr>
            <a:xfrm>
              <a:off x="1447475" y="2152738"/>
              <a:ext cx="6283042" cy="1400173"/>
              <a:chOff x="1790700" y="1600200"/>
              <a:chExt cx="5562600" cy="1447800"/>
            </a:xfrm>
          </p:grpSpPr>
          <p:sp>
            <p:nvSpPr>
              <p:cNvPr id="73" name="Oval 72"/>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4" name="Oval 73"/>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45" name="Can 44"/>
            <p:cNvSpPr/>
            <p:nvPr/>
          </p:nvSpPr>
          <p:spPr bwMode="auto">
            <a:xfrm>
              <a:off x="4495799" y="2214830"/>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 name="Oval 6"/>
            <p:cNvSpPr/>
            <p:nvPr/>
          </p:nvSpPr>
          <p:spPr bwMode="auto">
            <a:xfrm>
              <a:off x="1123950" y="685800"/>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36" name="Group 135"/>
            <p:cNvGrpSpPr/>
            <p:nvPr/>
          </p:nvGrpSpPr>
          <p:grpSpPr>
            <a:xfrm>
              <a:off x="1123950" y="681617"/>
              <a:ext cx="6896100" cy="1905000"/>
              <a:chOff x="1790700" y="1600200"/>
              <a:chExt cx="5562600" cy="1447800"/>
            </a:xfrm>
          </p:grpSpPr>
          <p:sp>
            <p:nvSpPr>
              <p:cNvPr id="137" name="Oval 136"/>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8" name="Oval 137"/>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03" name="Group 102"/>
            <p:cNvGrpSpPr/>
            <p:nvPr/>
          </p:nvGrpSpPr>
          <p:grpSpPr>
            <a:xfrm>
              <a:off x="1289268" y="786062"/>
              <a:ext cx="6599454" cy="1628311"/>
              <a:chOff x="1790700" y="1600200"/>
              <a:chExt cx="5562600" cy="1447800"/>
            </a:xfrm>
          </p:grpSpPr>
          <p:sp>
            <p:nvSpPr>
              <p:cNvPr id="104" name="Oval 103"/>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5" name="Oval 104"/>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75" name="Group 74"/>
            <p:cNvGrpSpPr/>
            <p:nvPr/>
          </p:nvGrpSpPr>
          <p:grpSpPr>
            <a:xfrm>
              <a:off x="1447475" y="842799"/>
              <a:ext cx="6283042" cy="1400173"/>
              <a:chOff x="1790700" y="1600200"/>
              <a:chExt cx="5562600" cy="1447800"/>
            </a:xfrm>
          </p:grpSpPr>
          <p:sp>
            <p:nvSpPr>
              <p:cNvPr id="76" name="Oval 75"/>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7" name="Oval 76"/>
              <p:cNvSpPr/>
              <p:nvPr/>
            </p:nvSpPr>
            <p:spPr bwMode="auto">
              <a:xfrm>
                <a:off x="1924050" y="1676399"/>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44" name="Can 43"/>
            <p:cNvSpPr/>
            <p:nvPr/>
          </p:nvSpPr>
          <p:spPr bwMode="auto">
            <a:xfrm>
              <a:off x="4495800" y="581771"/>
              <a:ext cx="135405" cy="88591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39" name="Group 138"/>
            <p:cNvGrpSpPr/>
            <p:nvPr/>
          </p:nvGrpSpPr>
          <p:grpSpPr>
            <a:xfrm>
              <a:off x="7536899" y="5005455"/>
              <a:ext cx="1788483" cy="1870289"/>
              <a:chOff x="7536899" y="5005455"/>
              <a:chExt cx="1788483" cy="1870289"/>
            </a:xfrm>
          </p:grpSpPr>
          <p:cxnSp>
            <p:nvCxnSpPr>
              <p:cNvPr id="140" name="Straight Arrow Connector 139"/>
              <p:cNvCxnSpPr/>
              <p:nvPr/>
            </p:nvCxnSpPr>
            <p:spPr bwMode="auto">
              <a:xfrm flipH="1" flipV="1">
                <a:off x="8054040" y="5005455"/>
                <a:ext cx="556560" cy="109054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p:cNvGrpSpPr/>
              <p:nvPr/>
            </p:nvGrpSpPr>
            <p:grpSpPr>
              <a:xfrm>
                <a:off x="7536899" y="5981131"/>
                <a:ext cx="1788483" cy="894613"/>
                <a:chOff x="8596212" y="2948239"/>
                <a:chExt cx="1788483" cy="894613"/>
              </a:xfrm>
            </p:grpSpPr>
            <p:sp>
              <p:nvSpPr>
                <p:cNvPr id="142" name="TextBox 141"/>
                <p:cNvSpPr txBox="1"/>
                <p:nvPr/>
              </p:nvSpPr>
              <p:spPr>
                <a:xfrm>
                  <a:off x="8596212" y="2948239"/>
                  <a:ext cx="1780600" cy="584775"/>
                </a:xfrm>
                <a:prstGeom prst="rect">
                  <a:avLst/>
                </a:prstGeom>
                <a:noFill/>
              </p:spPr>
              <p:txBody>
                <a:bodyPr wrap="square" rtlCol="0">
                  <a:spAutoFit/>
                </a:bodyPr>
                <a:lstStyle/>
                <a:p>
                  <a:pPr algn="ctr"/>
                  <a:r>
                    <a:rPr lang="en-US" sz="3200" dirty="0">
                      <a:latin typeface="+mn-lt"/>
                    </a:rPr>
                    <a:t>Cylinder</a:t>
                  </a:r>
                </a:p>
              </p:txBody>
            </p:sp>
            <p:sp>
              <p:nvSpPr>
                <p:cNvPr id="143" name="TextBox 142"/>
                <p:cNvSpPr txBox="1"/>
                <p:nvPr/>
              </p:nvSpPr>
              <p:spPr>
                <a:xfrm>
                  <a:off x="8604095" y="3258077"/>
                  <a:ext cx="1780600" cy="584775"/>
                </a:xfrm>
                <a:prstGeom prst="rect">
                  <a:avLst/>
                </a:prstGeom>
                <a:noFill/>
              </p:spPr>
              <p:txBody>
                <a:bodyPr wrap="square" rtlCol="0">
                  <a:spAutoFit/>
                </a:bodyPr>
                <a:lstStyle/>
                <a:p>
                  <a:pPr algn="ctr"/>
                  <a:r>
                    <a:rPr lang="en-US" sz="3200" dirty="0">
                      <a:latin typeface="+mn-lt"/>
                    </a:rPr>
                    <a:t>group</a:t>
                  </a:r>
                </a:p>
              </p:txBody>
            </p:sp>
          </p:grpSp>
        </p:grpSp>
        <p:cxnSp>
          <p:nvCxnSpPr>
            <p:cNvPr id="144" name="Straight Connector 143"/>
            <p:cNvCxnSpPr/>
            <p:nvPr/>
          </p:nvCxnSpPr>
          <p:spPr bwMode="auto">
            <a:xfrm>
              <a:off x="1123950" y="1638300"/>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45" name="Straight Connector 144"/>
            <p:cNvCxnSpPr/>
            <p:nvPr/>
          </p:nvCxnSpPr>
          <p:spPr bwMode="auto">
            <a:xfrm>
              <a:off x="8020050" y="1638300"/>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46" name="Straight Connector 145"/>
            <p:cNvCxnSpPr>
              <a:stCxn id="77" idx="6"/>
              <a:endCxn id="68" idx="6"/>
            </p:cNvCxnSpPr>
            <p:nvPr/>
          </p:nvCxnSpPr>
          <p:spPr bwMode="auto">
            <a:xfrm>
              <a:off x="7579896" y="1506038"/>
              <a:ext cx="0" cy="413369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49" name="Straight Connector 148"/>
            <p:cNvCxnSpPr>
              <a:stCxn id="77" idx="2"/>
              <a:endCxn id="68" idx="2"/>
            </p:cNvCxnSpPr>
            <p:nvPr/>
          </p:nvCxnSpPr>
          <p:spPr bwMode="auto">
            <a:xfrm>
              <a:off x="1598096" y="1506038"/>
              <a:ext cx="0" cy="413369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sp>
        <p:nvSpPr>
          <p:cNvPr id="62" name="Content Placeholder 2"/>
          <p:cNvSpPr>
            <a:spLocks noGrp="1"/>
          </p:cNvSpPr>
          <p:nvPr>
            <p:ph idx="1"/>
          </p:nvPr>
        </p:nvSpPr>
        <p:spPr>
          <a:xfrm>
            <a:off x="4367050" y="654270"/>
            <a:ext cx="4925411" cy="6172200"/>
          </a:xfrm>
        </p:spPr>
        <p:txBody>
          <a:bodyPr/>
          <a:lstStyle/>
          <a:p>
            <a:r>
              <a:rPr lang="en-US" dirty="0"/>
              <a:t>Directory allocation: Use a  cylinder group with few allocated directories and many free </a:t>
            </a:r>
            <a:r>
              <a:rPr lang="en-US" dirty="0" err="1"/>
              <a:t>inodes</a:t>
            </a:r>
            <a:endParaRPr lang="en-US" dirty="0"/>
          </a:p>
          <a:p>
            <a:r>
              <a:rPr lang="en-US" dirty="0"/>
              <a:t>File allocation: Allocate file </a:t>
            </a:r>
            <a:r>
              <a:rPr lang="en-US" dirty="0" err="1"/>
              <a:t>inodes</a:t>
            </a:r>
            <a:r>
              <a:rPr lang="en-US" dirty="0"/>
              <a:t> in cylinder group of parent directory; allocate file data blocks in cylinder group of file </a:t>
            </a:r>
            <a:r>
              <a:rPr lang="en-US" dirty="0" err="1"/>
              <a:t>inode</a:t>
            </a:r>
            <a:endParaRPr lang="en-US" dirty="0"/>
          </a:p>
          <a:p>
            <a:r>
              <a:rPr lang="en-US" dirty="0"/>
              <a:t>Allocation policies driven by expectation of temporal locality</a:t>
            </a:r>
          </a:p>
          <a:p>
            <a:pPr lvl="1"/>
            <a:r>
              <a:rPr lang="en-US" dirty="0"/>
              <a:t>Files in the same directory will be accessed together (e.g., source code compilation, a browser’s web cache)</a:t>
            </a:r>
          </a:p>
          <a:p>
            <a:pPr lvl="1"/>
            <a:r>
              <a:rPr lang="en-US" dirty="0"/>
              <a:t>Providing spatial locality for data with temporal locality decreases disk seeks!</a:t>
            </a:r>
          </a:p>
        </p:txBody>
      </p:sp>
      <p:grpSp>
        <p:nvGrpSpPr>
          <p:cNvPr id="63" name="Group 62"/>
          <p:cNvGrpSpPr/>
          <p:nvPr/>
        </p:nvGrpSpPr>
        <p:grpSpPr>
          <a:xfrm>
            <a:off x="1998505" y="762000"/>
            <a:ext cx="2423725" cy="5943602"/>
            <a:chOff x="2002355" y="762000"/>
            <a:chExt cx="2423725" cy="5943602"/>
          </a:xfrm>
        </p:grpSpPr>
        <p:grpSp>
          <p:nvGrpSpPr>
            <p:cNvPr id="64" name="Group 63"/>
            <p:cNvGrpSpPr/>
            <p:nvPr/>
          </p:nvGrpSpPr>
          <p:grpSpPr>
            <a:xfrm>
              <a:off x="2476499" y="762000"/>
              <a:ext cx="1949581" cy="5943602"/>
              <a:chOff x="4267196" y="1135447"/>
              <a:chExt cx="1949581" cy="5943602"/>
            </a:xfrm>
          </p:grpSpPr>
          <p:grpSp>
            <p:nvGrpSpPr>
              <p:cNvPr id="83" name="Group 82"/>
              <p:cNvGrpSpPr/>
              <p:nvPr/>
            </p:nvGrpSpPr>
            <p:grpSpPr>
              <a:xfrm>
                <a:off x="4267200" y="1135447"/>
                <a:ext cx="1949577" cy="469218"/>
                <a:chOff x="4267200" y="1135447"/>
                <a:chExt cx="2183524" cy="469218"/>
              </a:xfrm>
            </p:grpSpPr>
            <p:sp>
              <p:nvSpPr>
                <p:cNvPr id="95" name="Rectangle 94"/>
                <p:cNvSpPr/>
                <p:nvPr/>
              </p:nvSpPr>
              <p:spPr bwMode="auto">
                <a:xfrm rot="5400000">
                  <a:off x="5099391" y="303256"/>
                  <a:ext cx="469218" cy="2133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6" name="TextBox 95"/>
                <p:cNvSpPr txBox="1"/>
                <p:nvPr/>
              </p:nvSpPr>
              <p:spPr>
                <a:xfrm>
                  <a:off x="4267200" y="1143000"/>
                  <a:ext cx="2183524" cy="461665"/>
                </a:xfrm>
                <a:prstGeom prst="rect">
                  <a:avLst/>
                </a:prstGeom>
                <a:noFill/>
              </p:spPr>
              <p:txBody>
                <a:bodyPr wrap="square" rtlCol="0">
                  <a:spAutoFit/>
                </a:bodyPr>
                <a:lstStyle/>
                <a:p>
                  <a:pPr algn="ctr"/>
                  <a:r>
                    <a:rPr lang="en-US" b="1" dirty="0">
                      <a:solidFill>
                        <a:schemeClr val="bg1"/>
                      </a:solidFill>
                      <a:latin typeface="+mn-lt"/>
                    </a:rPr>
                    <a:t>Superblock</a:t>
                  </a:r>
                </a:p>
              </p:txBody>
            </p:sp>
          </p:grpSp>
          <p:grpSp>
            <p:nvGrpSpPr>
              <p:cNvPr id="84" name="Group 83"/>
              <p:cNvGrpSpPr/>
              <p:nvPr/>
            </p:nvGrpSpPr>
            <p:grpSpPr>
              <a:xfrm>
                <a:off x="4267196" y="2539970"/>
                <a:ext cx="1905002" cy="744758"/>
                <a:chOff x="4267200" y="2074642"/>
                <a:chExt cx="2133600" cy="744758"/>
              </a:xfrm>
            </p:grpSpPr>
            <p:sp>
              <p:nvSpPr>
                <p:cNvPr id="93" name="Rectangle 92"/>
                <p:cNvSpPr/>
                <p:nvPr/>
              </p:nvSpPr>
              <p:spPr bwMode="auto">
                <a:xfrm rot="5400000">
                  <a:off x="4961621" y="1380221"/>
                  <a:ext cx="744758" cy="2133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4" name="TextBox 93"/>
                <p:cNvSpPr txBox="1"/>
                <p:nvPr/>
              </p:nvSpPr>
              <p:spPr>
                <a:xfrm>
                  <a:off x="4267200" y="2174296"/>
                  <a:ext cx="2133600" cy="523220"/>
                </a:xfrm>
                <a:prstGeom prst="rect">
                  <a:avLst/>
                </a:prstGeom>
                <a:noFill/>
              </p:spPr>
              <p:txBody>
                <a:bodyPr wrap="square" rtlCol="0">
                  <a:spAutoFit/>
                </a:bodyPr>
                <a:lstStyle/>
                <a:p>
                  <a:pPr algn="ctr"/>
                  <a:r>
                    <a:rPr lang="en-US" sz="2800" dirty="0" err="1">
                      <a:latin typeface="+mn-lt"/>
                    </a:rPr>
                    <a:t>Inodes</a:t>
                  </a:r>
                  <a:endParaRPr lang="en-US" sz="2800" dirty="0">
                    <a:latin typeface="+mn-lt"/>
                  </a:endParaRPr>
                </a:p>
              </p:txBody>
            </p:sp>
          </p:grpSp>
          <p:sp>
            <p:nvSpPr>
              <p:cNvPr id="85" name="Rectangle 84"/>
              <p:cNvSpPr/>
              <p:nvPr/>
            </p:nvSpPr>
            <p:spPr bwMode="auto">
              <a:xfrm rot="5400000">
                <a:off x="3313648" y="4220497"/>
                <a:ext cx="381210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6" name="TextBox 85"/>
              <p:cNvSpPr txBox="1"/>
              <p:nvPr/>
            </p:nvSpPr>
            <p:spPr>
              <a:xfrm>
                <a:off x="4267198" y="4803227"/>
                <a:ext cx="1905002" cy="523220"/>
              </a:xfrm>
              <a:prstGeom prst="rect">
                <a:avLst/>
              </a:prstGeom>
              <a:noFill/>
            </p:spPr>
            <p:txBody>
              <a:bodyPr wrap="square" rtlCol="0">
                <a:spAutoFit/>
              </a:bodyPr>
              <a:lstStyle/>
              <a:p>
                <a:pPr algn="ctr"/>
                <a:r>
                  <a:rPr lang="en-US" sz="2800" dirty="0">
                    <a:latin typeface="+mn-lt"/>
                  </a:rPr>
                  <a:t>Data</a:t>
                </a:r>
              </a:p>
            </p:txBody>
          </p:sp>
          <p:grpSp>
            <p:nvGrpSpPr>
              <p:cNvPr id="87" name="Group 86"/>
              <p:cNvGrpSpPr/>
              <p:nvPr/>
            </p:nvGrpSpPr>
            <p:grpSpPr>
              <a:xfrm>
                <a:off x="4267200" y="1612218"/>
                <a:ext cx="1949577" cy="469218"/>
                <a:chOff x="4267200" y="1612218"/>
                <a:chExt cx="2183524" cy="469218"/>
              </a:xfrm>
            </p:grpSpPr>
            <p:sp>
              <p:nvSpPr>
                <p:cNvPr id="91" name="Rectangle 90"/>
                <p:cNvSpPr/>
                <p:nvPr/>
              </p:nvSpPr>
              <p:spPr bwMode="auto">
                <a:xfrm rot="5400000">
                  <a:off x="5099391" y="780027"/>
                  <a:ext cx="469218" cy="2133600"/>
                </a:xfrm>
                <a:prstGeom prst="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2" name="TextBox 91"/>
                <p:cNvSpPr txBox="1"/>
                <p:nvPr/>
              </p:nvSpPr>
              <p:spPr>
                <a:xfrm>
                  <a:off x="4267201" y="1619771"/>
                  <a:ext cx="2183523" cy="461665"/>
                </a:xfrm>
                <a:prstGeom prst="rect">
                  <a:avLst/>
                </a:prstGeom>
                <a:noFill/>
              </p:spPr>
              <p:txBody>
                <a:bodyPr wrap="square" rtlCol="0">
                  <a:spAutoFit/>
                </a:bodyPr>
                <a:lstStyle/>
                <a:p>
                  <a:pPr algn="ctr"/>
                  <a:r>
                    <a:rPr lang="en-US" b="1" dirty="0" err="1">
                      <a:solidFill>
                        <a:schemeClr val="bg1"/>
                      </a:solidFill>
                      <a:latin typeface="+mn-lt"/>
                    </a:rPr>
                    <a:t>Inode</a:t>
                  </a:r>
                  <a:r>
                    <a:rPr lang="en-US" b="1" dirty="0">
                      <a:solidFill>
                        <a:schemeClr val="bg1"/>
                      </a:solidFill>
                      <a:latin typeface="+mn-lt"/>
                    </a:rPr>
                    <a:t> bitmap</a:t>
                  </a:r>
                </a:p>
              </p:txBody>
            </p:sp>
          </p:grpSp>
          <p:grpSp>
            <p:nvGrpSpPr>
              <p:cNvPr id="88" name="Group 87"/>
              <p:cNvGrpSpPr/>
              <p:nvPr/>
            </p:nvGrpSpPr>
            <p:grpSpPr>
              <a:xfrm>
                <a:off x="4267198" y="2076336"/>
                <a:ext cx="1905002" cy="469218"/>
                <a:chOff x="4267198" y="2086846"/>
                <a:chExt cx="2133600" cy="469218"/>
              </a:xfrm>
            </p:grpSpPr>
            <p:sp>
              <p:nvSpPr>
                <p:cNvPr id="89" name="Rectangle 88"/>
                <p:cNvSpPr/>
                <p:nvPr/>
              </p:nvSpPr>
              <p:spPr bwMode="auto">
                <a:xfrm rot="5400000">
                  <a:off x="5099389" y="1254655"/>
                  <a:ext cx="469218" cy="2133600"/>
                </a:xfrm>
                <a:prstGeom prst="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0" name="TextBox 89"/>
                <p:cNvSpPr txBox="1"/>
                <p:nvPr/>
              </p:nvSpPr>
              <p:spPr>
                <a:xfrm>
                  <a:off x="4321098" y="2094399"/>
                  <a:ext cx="2009893" cy="461665"/>
                </a:xfrm>
                <a:prstGeom prst="rect">
                  <a:avLst/>
                </a:prstGeom>
                <a:noFill/>
              </p:spPr>
              <p:txBody>
                <a:bodyPr wrap="square" rtlCol="0">
                  <a:spAutoFit/>
                </a:bodyPr>
                <a:lstStyle/>
                <a:p>
                  <a:pPr algn="ctr"/>
                  <a:r>
                    <a:rPr lang="en-US" b="1" dirty="0">
                      <a:solidFill>
                        <a:schemeClr val="bg1"/>
                      </a:solidFill>
                      <a:latin typeface="+mn-lt"/>
                    </a:rPr>
                    <a:t>Data bitmap</a:t>
                  </a:r>
                </a:p>
              </p:txBody>
            </p:sp>
          </p:grpSp>
        </p:grpSp>
        <p:cxnSp>
          <p:nvCxnSpPr>
            <p:cNvPr id="65" name="Straight Arrow Connector 64"/>
            <p:cNvCxnSpPr/>
            <p:nvPr/>
          </p:nvCxnSpPr>
          <p:spPr bwMode="auto">
            <a:xfrm flipV="1">
              <a:off x="2002355" y="4815320"/>
              <a:ext cx="414689" cy="128068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cxnSp>
        <p:nvCxnSpPr>
          <p:cNvPr id="5" name="Straight Connector 4"/>
          <p:cNvCxnSpPr/>
          <p:nvPr/>
        </p:nvCxnSpPr>
        <p:spPr bwMode="auto">
          <a:xfrm>
            <a:off x="2472654" y="2172107"/>
            <a:ext cx="19050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328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16667E-6 1.48148E-6 L -0.72968 -0.00255 " pathEditMode="relative" rAng="0" ptsTypes="AA">
                                      <p:cBhvr>
                                        <p:cTn id="6" dur="2000" fill="hold"/>
                                        <p:tgtEl>
                                          <p:spTgt spid="3"/>
                                        </p:tgtEl>
                                        <p:attrNameLst>
                                          <p:attrName>ppt_x</p:attrName>
                                          <p:attrName>ppt_y</p:attrName>
                                        </p:attrNameLst>
                                      </p:cBhvr>
                                      <p:rCtr x="-36493" y="-139"/>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2">
                                            <p:txEl>
                                              <p:pRg st="0" end="0"/>
                                            </p:txEl>
                                          </p:spTgt>
                                        </p:tgtEl>
                                        <p:attrNameLst>
                                          <p:attrName>style.visibility</p:attrName>
                                        </p:attrNameLst>
                                      </p:cBhvr>
                                      <p:to>
                                        <p:strVal val="visible"/>
                                      </p:to>
                                    </p:set>
                                    <p:animEffect transition="in" filter="fade">
                                      <p:cBhvr>
                                        <p:cTn id="18" dur="500"/>
                                        <p:tgtEl>
                                          <p:spTgt spid="6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2">
                                            <p:txEl>
                                              <p:pRg st="1" end="1"/>
                                            </p:txEl>
                                          </p:spTgt>
                                        </p:tgtEl>
                                        <p:attrNameLst>
                                          <p:attrName>style.visibility</p:attrName>
                                        </p:attrNameLst>
                                      </p:cBhvr>
                                      <p:to>
                                        <p:strVal val="visible"/>
                                      </p:to>
                                    </p:set>
                                    <p:animEffect transition="in" filter="fade">
                                      <p:cBhvr>
                                        <p:cTn id="23" dur="500"/>
                                        <p:tgtEl>
                                          <p:spTgt spid="6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2">
                                            <p:txEl>
                                              <p:pRg st="2" end="2"/>
                                            </p:txEl>
                                          </p:spTgt>
                                        </p:tgtEl>
                                        <p:attrNameLst>
                                          <p:attrName>style.visibility</p:attrName>
                                        </p:attrNameLst>
                                      </p:cBhvr>
                                      <p:to>
                                        <p:strVal val="visible"/>
                                      </p:to>
                                    </p:set>
                                    <p:animEffect transition="in" filter="fade">
                                      <p:cBhvr>
                                        <p:cTn id="28" dur="500"/>
                                        <p:tgtEl>
                                          <p:spTgt spid="62">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2">
                                            <p:txEl>
                                              <p:pRg st="3" end="3"/>
                                            </p:txEl>
                                          </p:spTgt>
                                        </p:tgtEl>
                                        <p:attrNameLst>
                                          <p:attrName>style.visibility</p:attrName>
                                        </p:attrNameLst>
                                      </p:cBhvr>
                                      <p:to>
                                        <p:strVal val="visible"/>
                                      </p:to>
                                    </p:set>
                                    <p:animEffect transition="in" filter="fade">
                                      <p:cBhvr>
                                        <p:cTn id="31" dur="500"/>
                                        <p:tgtEl>
                                          <p:spTgt spid="62">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xEl>
                                              <p:pRg st="4" end="4"/>
                                            </p:txEl>
                                          </p:spTgt>
                                        </p:tgtEl>
                                        <p:attrNameLst>
                                          <p:attrName>style.visibility</p:attrName>
                                        </p:attrNameLst>
                                      </p:cBhvr>
                                      <p:to>
                                        <p:strVal val="visible"/>
                                      </p:to>
                                    </p:set>
                                    <p:animEffect transition="in" filter="fade">
                                      <p:cBhvr>
                                        <p:cTn id="34"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p:spPr>
        <p:txBody>
          <a:bodyPr/>
          <a:lstStyle/>
          <a:p>
            <a:r>
              <a:rPr lang="en-US" dirty="0"/>
              <a:t>FFS: Data Layout</a:t>
            </a:r>
          </a:p>
        </p:txBody>
      </p:sp>
      <p:grpSp>
        <p:nvGrpSpPr>
          <p:cNvPr id="4" name="Group 3"/>
          <p:cNvGrpSpPr/>
          <p:nvPr/>
        </p:nvGrpSpPr>
        <p:grpSpPr>
          <a:xfrm rot="18798884">
            <a:off x="-228063" y="113530"/>
            <a:ext cx="6583399" cy="6822223"/>
            <a:chOff x="1608613" y="113530"/>
            <a:chExt cx="6583399" cy="6822223"/>
          </a:xfrm>
        </p:grpSpPr>
        <p:sp>
          <p:nvSpPr>
            <p:cNvPr id="5" name="Oval 4"/>
            <p:cNvSpPr>
              <a:spLocks noChangeAspect="1"/>
            </p:cNvSpPr>
            <p:nvPr/>
          </p:nvSpPr>
          <p:spPr bwMode="auto">
            <a:xfrm>
              <a:off x="1676400" y="838200"/>
              <a:ext cx="5791200" cy="5791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9" name="Oval 78"/>
            <p:cNvSpPr>
              <a:spLocks noChangeAspect="1"/>
            </p:cNvSpPr>
            <p:nvPr/>
          </p:nvSpPr>
          <p:spPr bwMode="auto">
            <a:xfrm>
              <a:off x="2209800" y="1371600"/>
              <a:ext cx="4733925" cy="473392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8" name="Oval 77"/>
            <p:cNvSpPr>
              <a:spLocks noChangeAspect="1"/>
            </p:cNvSpPr>
            <p:nvPr/>
          </p:nvSpPr>
          <p:spPr bwMode="auto">
            <a:xfrm>
              <a:off x="2571750" y="1733550"/>
              <a:ext cx="4000500" cy="40005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Block Arc 14"/>
            <p:cNvSpPr/>
            <p:nvPr/>
          </p:nvSpPr>
          <p:spPr bwMode="auto">
            <a:xfrm rot="8401116">
              <a:off x="1608613" y="113530"/>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7" name="Block Arc 96"/>
            <p:cNvSpPr/>
            <p:nvPr/>
          </p:nvSpPr>
          <p:spPr bwMode="auto">
            <a:xfrm rot="9482631">
              <a:off x="1780392" y="134549"/>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98" name="Block Arc 97"/>
            <p:cNvSpPr/>
            <p:nvPr/>
          </p:nvSpPr>
          <p:spPr bwMode="auto">
            <a:xfrm rot="10576420">
              <a:off x="1936571" y="202002"/>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99" name="Block Arc 98"/>
            <p:cNvSpPr/>
            <p:nvPr/>
          </p:nvSpPr>
          <p:spPr bwMode="auto">
            <a:xfrm rot="11740838">
              <a:off x="2109329" y="360697"/>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00" name="Block Arc 99"/>
            <p:cNvSpPr/>
            <p:nvPr/>
          </p:nvSpPr>
          <p:spPr bwMode="auto">
            <a:xfrm rot="12830077">
              <a:off x="2190378" y="506440"/>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01" name="Block Arc 100"/>
            <p:cNvSpPr/>
            <p:nvPr/>
          </p:nvSpPr>
          <p:spPr bwMode="auto">
            <a:xfrm rot="14099496">
              <a:off x="2222209" y="824529"/>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02" name="Block Arc 101"/>
            <p:cNvSpPr/>
            <p:nvPr/>
          </p:nvSpPr>
          <p:spPr bwMode="auto">
            <a:xfrm rot="15153529">
              <a:off x="2190014" y="965951"/>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3" name="TextBox 2"/>
            <p:cNvSpPr txBox="1"/>
            <p:nvPr/>
          </p:nvSpPr>
          <p:spPr>
            <a:xfrm rot="6962675">
              <a:off x="2375159" y="2541209"/>
              <a:ext cx="436463" cy="584775"/>
            </a:xfrm>
            <a:prstGeom prst="rect">
              <a:avLst/>
            </a:prstGeom>
            <a:noFill/>
          </p:spPr>
          <p:txBody>
            <a:bodyPr wrap="square" rtlCol="0">
              <a:spAutoFit/>
            </a:bodyPr>
            <a:lstStyle/>
            <a:p>
              <a:pPr algn="ctr"/>
              <a:r>
                <a:rPr lang="en-US" sz="3200" dirty="0">
                  <a:latin typeface="+mn-lt"/>
                </a:rPr>
                <a:t>0</a:t>
              </a:r>
            </a:p>
          </p:txBody>
        </p:sp>
        <p:sp>
          <p:nvSpPr>
            <p:cNvPr id="17" name="TextBox 16"/>
            <p:cNvSpPr txBox="1"/>
            <p:nvPr/>
          </p:nvSpPr>
          <p:spPr>
            <a:xfrm rot="5960539">
              <a:off x="2226447" y="3232449"/>
              <a:ext cx="374362" cy="584775"/>
            </a:xfrm>
            <a:prstGeom prst="rect">
              <a:avLst/>
            </a:prstGeom>
            <a:noFill/>
          </p:spPr>
          <p:txBody>
            <a:bodyPr wrap="square" rtlCol="0">
              <a:spAutoFit/>
            </a:bodyPr>
            <a:lstStyle/>
            <a:p>
              <a:pPr algn="ctr"/>
              <a:r>
                <a:rPr lang="en-US" sz="3200" dirty="0">
                  <a:latin typeface="+mn-lt"/>
                </a:rPr>
                <a:t>1</a:t>
              </a:r>
            </a:p>
          </p:txBody>
        </p:sp>
        <p:sp>
          <p:nvSpPr>
            <p:cNvPr id="18" name="TextBox 17"/>
            <p:cNvSpPr txBox="1"/>
            <p:nvPr/>
          </p:nvSpPr>
          <p:spPr>
            <a:xfrm rot="4465179">
              <a:off x="2203967" y="3932590"/>
              <a:ext cx="492936" cy="584775"/>
            </a:xfrm>
            <a:prstGeom prst="rect">
              <a:avLst/>
            </a:prstGeom>
            <a:noFill/>
          </p:spPr>
          <p:txBody>
            <a:bodyPr wrap="square" rtlCol="0">
              <a:spAutoFit/>
            </a:bodyPr>
            <a:lstStyle/>
            <a:p>
              <a:pPr algn="ctr"/>
              <a:r>
                <a:rPr lang="en-US" sz="3200" dirty="0">
                  <a:latin typeface="+mn-lt"/>
                </a:rPr>
                <a:t>2</a:t>
              </a:r>
            </a:p>
          </p:txBody>
        </p:sp>
        <p:sp>
          <p:nvSpPr>
            <p:cNvPr id="19" name="TextBox 18"/>
            <p:cNvSpPr txBox="1"/>
            <p:nvPr/>
          </p:nvSpPr>
          <p:spPr>
            <a:xfrm rot="3383344">
              <a:off x="2529663" y="4580956"/>
              <a:ext cx="393635" cy="584775"/>
            </a:xfrm>
            <a:prstGeom prst="rect">
              <a:avLst/>
            </a:prstGeom>
            <a:noFill/>
          </p:spPr>
          <p:txBody>
            <a:bodyPr wrap="square" rtlCol="0">
              <a:spAutoFit/>
            </a:bodyPr>
            <a:lstStyle/>
            <a:p>
              <a:pPr algn="ctr"/>
              <a:r>
                <a:rPr lang="en-US" sz="3200" dirty="0">
                  <a:latin typeface="+mn-lt"/>
                </a:rPr>
                <a:t>3</a:t>
              </a:r>
            </a:p>
          </p:txBody>
        </p:sp>
        <p:sp>
          <p:nvSpPr>
            <p:cNvPr id="20" name="TextBox 19"/>
            <p:cNvSpPr txBox="1"/>
            <p:nvPr/>
          </p:nvSpPr>
          <p:spPr>
            <a:xfrm rot="2478553">
              <a:off x="2946610" y="5098797"/>
              <a:ext cx="434691" cy="584775"/>
            </a:xfrm>
            <a:prstGeom prst="rect">
              <a:avLst/>
            </a:prstGeom>
            <a:noFill/>
          </p:spPr>
          <p:txBody>
            <a:bodyPr wrap="square" rtlCol="0">
              <a:spAutoFit/>
            </a:bodyPr>
            <a:lstStyle/>
            <a:p>
              <a:pPr algn="ctr"/>
              <a:r>
                <a:rPr lang="en-US" sz="3200" dirty="0">
                  <a:latin typeface="+mn-lt"/>
                </a:rPr>
                <a:t>4</a:t>
              </a:r>
            </a:p>
          </p:txBody>
        </p:sp>
        <p:sp>
          <p:nvSpPr>
            <p:cNvPr id="21" name="TextBox 20"/>
            <p:cNvSpPr txBox="1"/>
            <p:nvPr/>
          </p:nvSpPr>
          <p:spPr>
            <a:xfrm rot="1097418">
              <a:off x="3628518" y="5491603"/>
              <a:ext cx="384529" cy="584775"/>
            </a:xfrm>
            <a:prstGeom prst="rect">
              <a:avLst/>
            </a:prstGeom>
            <a:noFill/>
          </p:spPr>
          <p:txBody>
            <a:bodyPr wrap="square" rtlCol="0">
              <a:spAutoFit/>
            </a:bodyPr>
            <a:lstStyle/>
            <a:p>
              <a:pPr algn="ctr"/>
              <a:r>
                <a:rPr lang="en-US" sz="3200" dirty="0">
                  <a:latin typeface="+mn-lt"/>
                </a:rPr>
                <a:t>5</a:t>
              </a:r>
            </a:p>
          </p:txBody>
        </p:sp>
        <p:sp>
          <p:nvSpPr>
            <p:cNvPr id="22" name="TextBox 21"/>
            <p:cNvSpPr txBox="1"/>
            <p:nvPr/>
          </p:nvSpPr>
          <p:spPr>
            <a:xfrm>
              <a:off x="4311217" y="5627400"/>
              <a:ext cx="358238" cy="584775"/>
            </a:xfrm>
            <a:prstGeom prst="rect">
              <a:avLst/>
            </a:prstGeom>
            <a:noFill/>
          </p:spPr>
          <p:txBody>
            <a:bodyPr wrap="square" rtlCol="0">
              <a:spAutoFit/>
            </a:bodyPr>
            <a:lstStyle/>
            <a:p>
              <a:pPr algn="ctr"/>
              <a:r>
                <a:rPr lang="en-US" sz="3200" dirty="0">
                  <a:latin typeface="+mn-lt"/>
                </a:rPr>
                <a:t>6</a:t>
              </a:r>
            </a:p>
          </p:txBody>
        </p:sp>
      </p:grpSp>
      <p:grpSp>
        <p:nvGrpSpPr>
          <p:cNvPr id="23" name="Group 22"/>
          <p:cNvGrpSpPr/>
          <p:nvPr/>
        </p:nvGrpSpPr>
        <p:grpSpPr>
          <a:xfrm rot="19424778">
            <a:off x="5054306" y="3851043"/>
            <a:ext cx="1731358" cy="739948"/>
            <a:chOff x="6004612" y="5240267"/>
            <a:chExt cx="1731358" cy="739948"/>
          </a:xfrm>
        </p:grpSpPr>
        <p:sp>
          <p:nvSpPr>
            <p:cNvPr id="24" name="Oval 23"/>
            <p:cNvSpPr>
              <a:spLocks noChangeAspect="1"/>
            </p:cNvSpPr>
            <p:nvPr/>
          </p:nvSpPr>
          <p:spPr bwMode="auto">
            <a:xfrm>
              <a:off x="7371195" y="5615440"/>
              <a:ext cx="364775" cy="36477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5" name="Isosceles Triangle 24"/>
            <p:cNvSpPr/>
            <p:nvPr/>
          </p:nvSpPr>
          <p:spPr bwMode="auto">
            <a:xfrm rot="17787429">
              <a:off x="6580354" y="4664525"/>
              <a:ext cx="306090" cy="145757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26" name="TextBox 25"/>
          <p:cNvSpPr txBox="1"/>
          <p:nvPr/>
        </p:nvSpPr>
        <p:spPr>
          <a:xfrm>
            <a:off x="6768044" y="835200"/>
            <a:ext cx="2204269" cy="2677656"/>
          </a:xfrm>
          <a:prstGeom prst="rect">
            <a:avLst/>
          </a:prstGeom>
          <a:noFill/>
          <a:ln>
            <a:solidFill>
              <a:schemeClr val="tx1"/>
            </a:solidFill>
          </a:ln>
        </p:spPr>
        <p:txBody>
          <a:bodyPr wrap="square" rtlCol="0">
            <a:spAutoFit/>
          </a:bodyPr>
          <a:lstStyle/>
          <a:p>
            <a:r>
              <a:rPr lang="en-US" sz="2800" dirty="0">
                <a:latin typeface="+mn-lt"/>
              </a:rPr>
              <a:t>OS wants to read 0 and 1, but disk only allows one outstanding request . . .</a:t>
            </a:r>
          </a:p>
        </p:txBody>
      </p:sp>
      <p:grpSp>
        <p:nvGrpSpPr>
          <p:cNvPr id="27" name="Group 26"/>
          <p:cNvGrpSpPr/>
          <p:nvPr/>
        </p:nvGrpSpPr>
        <p:grpSpPr>
          <a:xfrm>
            <a:off x="5863663" y="3559055"/>
            <a:ext cx="1938443" cy="1608987"/>
            <a:chOff x="5863663" y="3559055"/>
            <a:chExt cx="1938443" cy="1608987"/>
          </a:xfrm>
        </p:grpSpPr>
        <p:sp>
          <p:nvSpPr>
            <p:cNvPr id="28" name="Bent-Up Arrow 27"/>
            <p:cNvSpPr/>
            <p:nvPr/>
          </p:nvSpPr>
          <p:spPr bwMode="auto">
            <a:xfrm rot="16200000" flipH="1">
              <a:off x="5897505" y="3525213"/>
              <a:ext cx="1608987" cy="1676672"/>
            </a:xfrm>
            <a:prstGeom prst="bentUpArrow">
              <a:avLst>
                <a:gd name="adj1" fmla="val 23065"/>
                <a:gd name="adj2" fmla="val 25000"/>
                <a:gd name="adj3" fmla="val 19985"/>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9" name="TextBox 28"/>
            <p:cNvSpPr txBox="1"/>
            <p:nvPr/>
          </p:nvSpPr>
          <p:spPr>
            <a:xfrm>
              <a:off x="6027626" y="4518950"/>
              <a:ext cx="1774480" cy="461665"/>
            </a:xfrm>
            <a:prstGeom prst="rect">
              <a:avLst/>
            </a:prstGeom>
            <a:noFill/>
          </p:spPr>
          <p:txBody>
            <a:bodyPr wrap="square" rtlCol="0">
              <a:spAutoFit/>
            </a:bodyPr>
            <a:lstStyle/>
            <a:p>
              <a:r>
                <a:rPr lang="en-US" dirty="0">
                  <a:solidFill>
                    <a:schemeClr val="bg1"/>
                  </a:solidFill>
                  <a:latin typeface="+mj-lt"/>
                </a:rPr>
                <a:t>Request 0</a:t>
              </a:r>
            </a:p>
          </p:txBody>
        </p:sp>
      </p:grpSp>
      <p:grpSp>
        <p:nvGrpSpPr>
          <p:cNvPr id="30" name="Group 29"/>
          <p:cNvGrpSpPr/>
          <p:nvPr/>
        </p:nvGrpSpPr>
        <p:grpSpPr>
          <a:xfrm>
            <a:off x="6242907" y="3559055"/>
            <a:ext cx="2367694" cy="2174147"/>
            <a:chOff x="6242907" y="3559055"/>
            <a:chExt cx="2367694" cy="2174147"/>
          </a:xfrm>
        </p:grpSpPr>
        <p:sp>
          <p:nvSpPr>
            <p:cNvPr id="31" name="Bent-Up Arrow 30"/>
            <p:cNvSpPr/>
            <p:nvPr/>
          </p:nvSpPr>
          <p:spPr bwMode="auto">
            <a:xfrm>
              <a:off x="6242907" y="3559055"/>
              <a:ext cx="2367694" cy="2133583"/>
            </a:xfrm>
            <a:prstGeom prst="bentUpArrow">
              <a:avLst>
                <a:gd name="adj1" fmla="val 19593"/>
                <a:gd name="adj2" fmla="val 23276"/>
                <a:gd name="adj3" fmla="val 15394"/>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2" name="TextBox 31"/>
            <p:cNvSpPr txBox="1"/>
            <p:nvPr/>
          </p:nvSpPr>
          <p:spPr>
            <a:xfrm>
              <a:off x="6587736" y="5271537"/>
              <a:ext cx="1493549" cy="461665"/>
            </a:xfrm>
            <a:prstGeom prst="rect">
              <a:avLst/>
            </a:prstGeom>
            <a:noFill/>
          </p:spPr>
          <p:txBody>
            <a:bodyPr wrap="square" rtlCol="0">
              <a:spAutoFit/>
            </a:bodyPr>
            <a:lstStyle/>
            <a:p>
              <a:r>
                <a:rPr lang="en-US" dirty="0">
                  <a:solidFill>
                    <a:schemeClr val="bg1"/>
                  </a:solidFill>
                  <a:latin typeface="+mj-lt"/>
                </a:rPr>
                <a:t>Return 0</a:t>
              </a:r>
            </a:p>
          </p:txBody>
        </p:sp>
      </p:grpSp>
      <p:grpSp>
        <p:nvGrpSpPr>
          <p:cNvPr id="33" name="Group 32"/>
          <p:cNvGrpSpPr/>
          <p:nvPr/>
        </p:nvGrpSpPr>
        <p:grpSpPr>
          <a:xfrm>
            <a:off x="5863664" y="3559056"/>
            <a:ext cx="3108654" cy="3146546"/>
            <a:chOff x="5863664" y="3559056"/>
            <a:chExt cx="3108654" cy="3146546"/>
          </a:xfrm>
        </p:grpSpPr>
        <p:sp>
          <p:nvSpPr>
            <p:cNvPr id="34" name="Bent-Up Arrow 33"/>
            <p:cNvSpPr/>
            <p:nvPr/>
          </p:nvSpPr>
          <p:spPr bwMode="auto">
            <a:xfrm rot="16200000" flipH="1">
              <a:off x="5844718" y="3578002"/>
              <a:ext cx="3146546" cy="3108654"/>
            </a:xfrm>
            <a:prstGeom prst="bentUpArrow">
              <a:avLst>
                <a:gd name="adj1" fmla="val 10511"/>
                <a:gd name="adj2" fmla="val 15259"/>
                <a:gd name="adj3" fmla="val 1079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TextBox 34"/>
            <p:cNvSpPr txBox="1"/>
            <p:nvPr/>
          </p:nvSpPr>
          <p:spPr>
            <a:xfrm>
              <a:off x="6934200" y="6006022"/>
              <a:ext cx="1774480" cy="461665"/>
            </a:xfrm>
            <a:prstGeom prst="rect">
              <a:avLst/>
            </a:prstGeom>
            <a:noFill/>
          </p:spPr>
          <p:txBody>
            <a:bodyPr wrap="square" rtlCol="0">
              <a:spAutoFit/>
            </a:bodyPr>
            <a:lstStyle/>
            <a:p>
              <a:r>
                <a:rPr lang="en-US" dirty="0">
                  <a:solidFill>
                    <a:schemeClr val="bg1"/>
                  </a:solidFill>
                  <a:latin typeface="+mj-lt"/>
                </a:rPr>
                <a:t>Request 1</a:t>
              </a:r>
            </a:p>
          </p:txBody>
        </p:sp>
      </p:grpSp>
      <p:sp>
        <p:nvSpPr>
          <p:cNvPr id="6" name="TextBox 5"/>
          <p:cNvSpPr txBox="1"/>
          <p:nvPr/>
        </p:nvSpPr>
        <p:spPr>
          <a:xfrm>
            <a:off x="1139027" y="2535955"/>
            <a:ext cx="3764754" cy="1384995"/>
          </a:xfrm>
          <a:prstGeom prst="rect">
            <a:avLst/>
          </a:prstGeom>
          <a:noFill/>
        </p:spPr>
        <p:txBody>
          <a:bodyPr wrap="square" rtlCol="0">
            <a:spAutoFit/>
          </a:bodyPr>
          <a:lstStyle/>
          <a:p>
            <a:pPr algn="ctr"/>
            <a:r>
              <a:rPr lang="en-US" sz="2800" dirty="0">
                <a:latin typeface="+mn-lt"/>
              </a:rPr>
              <a:t>Sequential file scan incurs rotational latency for each block!</a:t>
            </a:r>
          </a:p>
        </p:txBody>
      </p:sp>
      <p:pic>
        <p:nvPicPr>
          <p:cNvPr id="7" name="Picture 6"/>
          <p:cNvPicPr>
            <a:picLocks noChangeAspect="1"/>
          </p:cNvPicPr>
          <p:nvPr/>
        </p:nvPicPr>
        <p:blipFill>
          <a:blip r:embed="rId3"/>
          <a:stretch>
            <a:fillRect/>
          </a:stretch>
        </p:blipFill>
        <p:spPr>
          <a:xfrm>
            <a:off x="1470132" y="3875080"/>
            <a:ext cx="3105261" cy="1060333"/>
          </a:xfrm>
          <a:prstGeom prst="rect">
            <a:avLst/>
          </a:prstGeom>
        </p:spPr>
      </p:pic>
      <p:grpSp>
        <p:nvGrpSpPr>
          <p:cNvPr id="16" name="Group 15"/>
          <p:cNvGrpSpPr/>
          <p:nvPr/>
        </p:nvGrpSpPr>
        <p:grpSpPr>
          <a:xfrm>
            <a:off x="-145278" y="814291"/>
            <a:ext cx="2378341" cy="3616587"/>
            <a:chOff x="-145278" y="814291"/>
            <a:chExt cx="2378341" cy="3616587"/>
          </a:xfrm>
        </p:grpSpPr>
        <p:sp>
          <p:nvSpPr>
            <p:cNvPr id="11" name="Arc 10"/>
            <p:cNvSpPr/>
            <p:nvPr/>
          </p:nvSpPr>
          <p:spPr bwMode="auto">
            <a:xfrm rot="18239640">
              <a:off x="-624700" y="1573116"/>
              <a:ext cx="3616587" cy="2098938"/>
            </a:xfrm>
            <a:prstGeom prst="arc">
              <a:avLst>
                <a:gd name="adj1" fmla="val 16200000"/>
                <a:gd name="adj2" fmla="val 20731619"/>
              </a:avLst>
            </a:prstGeom>
            <a:noFill/>
            <a:ln w="285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4" name="Rectangle 13"/>
            <p:cNvSpPr/>
            <p:nvPr/>
          </p:nvSpPr>
          <p:spPr>
            <a:xfrm rot="19458912">
              <a:off x="-145278" y="1141942"/>
              <a:ext cx="2343719" cy="584775"/>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latin typeface="+mn-lt"/>
                </a:rPr>
                <a:t>Disk rotation</a:t>
              </a:r>
            </a:p>
          </p:txBody>
        </p:sp>
      </p:grpSp>
    </p:spTree>
    <p:extLst>
      <p:ext uri="{BB962C8B-B14F-4D97-AF65-F5344CB8AC3E}">
        <p14:creationId xmlns:p14="http://schemas.microsoft.com/office/powerpoint/2010/main" val="3775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8" presetClass="emph" presetSubtype="0" fill="hold" nodeType="withEffect">
                                  <p:stCondLst>
                                    <p:cond delay="0"/>
                                  </p:stCondLst>
                                  <p:childTnLst>
                                    <p:animRot by="16800000">
                                      <p:cBhvr>
                                        <p:cTn id="14" dur="7000" fill="hold"/>
                                        <p:tgtEl>
                                          <p:spTgt spid="4"/>
                                        </p:tgtEl>
                                        <p:attrNameLst>
                                          <p:attrName>r</p:attrName>
                                        </p:attrNameLst>
                                      </p:cBhvr>
                                    </p:animRot>
                                  </p:childTnLst>
                                </p:cTn>
                              </p:par>
                              <p:par>
                                <p:cTn id="15" presetID="10" presetClass="entr" presetSubtype="0" fill="hold" nodeType="withEffect">
                                  <p:stCondLst>
                                    <p:cond delay="14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50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62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462458" y="284720"/>
            <a:ext cx="6988864" cy="7400219"/>
            <a:chOff x="-462458" y="284720"/>
            <a:chExt cx="6988864" cy="7400219"/>
          </a:xfrm>
        </p:grpSpPr>
        <p:sp>
          <p:nvSpPr>
            <p:cNvPr id="10" name="Oval 9"/>
            <p:cNvSpPr>
              <a:spLocks noChangeAspect="1"/>
            </p:cNvSpPr>
            <p:nvPr/>
          </p:nvSpPr>
          <p:spPr bwMode="auto">
            <a:xfrm rot="18798884">
              <a:off x="94995" y="1011404"/>
              <a:ext cx="5791200" cy="5791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Oval 10"/>
            <p:cNvSpPr>
              <a:spLocks noChangeAspect="1"/>
            </p:cNvSpPr>
            <p:nvPr/>
          </p:nvSpPr>
          <p:spPr bwMode="auto">
            <a:xfrm rot="18798884">
              <a:off x="630365" y="1539844"/>
              <a:ext cx="4733925" cy="473392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Oval 11"/>
            <p:cNvSpPr>
              <a:spLocks noChangeAspect="1"/>
            </p:cNvSpPr>
            <p:nvPr/>
          </p:nvSpPr>
          <p:spPr bwMode="auto">
            <a:xfrm rot="18798884">
              <a:off x="990345" y="1906754"/>
              <a:ext cx="4000500" cy="40005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33" name="Group 32"/>
            <p:cNvGrpSpPr/>
            <p:nvPr/>
          </p:nvGrpSpPr>
          <p:grpSpPr>
            <a:xfrm>
              <a:off x="599633" y="641222"/>
              <a:ext cx="5926773" cy="6012832"/>
              <a:chOff x="599633" y="641222"/>
              <a:chExt cx="5926773" cy="6012832"/>
            </a:xfrm>
          </p:grpSpPr>
          <p:sp>
            <p:nvSpPr>
              <p:cNvPr id="19" name="Block Arc 18"/>
              <p:cNvSpPr/>
              <p:nvPr/>
            </p:nvSpPr>
            <p:spPr bwMode="auto">
              <a:xfrm rot="12352413">
                <a:off x="599633" y="641222"/>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0" name="TextBox 19"/>
              <p:cNvSpPr txBox="1"/>
              <p:nvPr/>
            </p:nvSpPr>
            <p:spPr>
              <a:xfrm rot="4161559">
                <a:off x="760042" y="4436701"/>
                <a:ext cx="436463" cy="584775"/>
              </a:xfrm>
              <a:prstGeom prst="rect">
                <a:avLst/>
              </a:prstGeom>
              <a:noFill/>
            </p:spPr>
            <p:txBody>
              <a:bodyPr wrap="square" rtlCol="0">
                <a:spAutoFit/>
              </a:bodyPr>
              <a:lstStyle/>
              <a:p>
                <a:pPr algn="ctr"/>
                <a:r>
                  <a:rPr lang="en-US" sz="3200" dirty="0">
                    <a:latin typeface="+mn-lt"/>
                  </a:rPr>
                  <a:t>3</a:t>
                </a:r>
              </a:p>
            </p:txBody>
          </p:sp>
        </p:grpSp>
        <p:grpSp>
          <p:nvGrpSpPr>
            <p:cNvPr id="32" name="Group 31"/>
            <p:cNvGrpSpPr/>
            <p:nvPr/>
          </p:nvGrpSpPr>
          <p:grpSpPr>
            <a:xfrm>
              <a:off x="518821" y="520780"/>
              <a:ext cx="5926773" cy="6012832"/>
              <a:chOff x="518821" y="520780"/>
              <a:chExt cx="5926773" cy="6012832"/>
            </a:xfrm>
          </p:grpSpPr>
          <p:sp>
            <p:nvSpPr>
              <p:cNvPr id="18" name="Block Arc 17"/>
              <p:cNvSpPr/>
              <p:nvPr/>
            </p:nvSpPr>
            <p:spPr bwMode="auto">
              <a:xfrm rot="11298380">
                <a:off x="518821" y="520780"/>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rot="3159423">
                <a:off x="1170718" y="5041690"/>
                <a:ext cx="374362" cy="584775"/>
              </a:xfrm>
              <a:prstGeom prst="rect">
                <a:avLst/>
              </a:prstGeom>
              <a:noFill/>
            </p:spPr>
            <p:txBody>
              <a:bodyPr wrap="square" rtlCol="0">
                <a:spAutoFit/>
              </a:bodyPr>
              <a:lstStyle/>
              <a:p>
                <a:pPr algn="ctr"/>
                <a:endParaRPr lang="en-US" sz="3200" dirty="0">
                  <a:latin typeface="+mn-lt"/>
                </a:endParaRPr>
              </a:p>
            </p:txBody>
          </p:sp>
        </p:grpSp>
        <p:grpSp>
          <p:nvGrpSpPr>
            <p:cNvPr id="31" name="Group 30"/>
            <p:cNvGrpSpPr/>
            <p:nvPr/>
          </p:nvGrpSpPr>
          <p:grpSpPr>
            <a:xfrm>
              <a:off x="265544" y="325730"/>
              <a:ext cx="5926773" cy="6012832"/>
              <a:chOff x="265544" y="325730"/>
              <a:chExt cx="5926773" cy="6012832"/>
            </a:xfrm>
          </p:grpSpPr>
          <p:sp>
            <p:nvSpPr>
              <p:cNvPr id="17" name="Block Arc 16"/>
              <p:cNvSpPr/>
              <p:nvPr/>
            </p:nvSpPr>
            <p:spPr bwMode="auto">
              <a:xfrm rot="10028961">
                <a:off x="265544" y="325730"/>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2" name="TextBox 21"/>
              <p:cNvSpPr txBox="1"/>
              <p:nvPr/>
            </p:nvSpPr>
            <p:spPr>
              <a:xfrm rot="1664063">
                <a:off x="1646101" y="5495210"/>
                <a:ext cx="492936" cy="584775"/>
              </a:xfrm>
              <a:prstGeom prst="rect">
                <a:avLst/>
              </a:prstGeom>
              <a:noFill/>
            </p:spPr>
            <p:txBody>
              <a:bodyPr wrap="square" rtlCol="0">
                <a:spAutoFit/>
              </a:bodyPr>
              <a:lstStyle/>
              <a:p>
                <a:pPr algn="ctr"/>
                <a:r>
                  <a:rPr lang="en-US" sz="3200" dirty="0">
                    <a:latin typeface="+mn-lt"/>
                  </a:rPr>
                  <a:t>4</a:t>
                </a:r>
              </a:p>
            </p:txBody>
          </p:sp>
        </p:grpSp>
        <p:grpSp>
          <p:nvGrpSpPr>
            <p:cNvPr id="30" name="Group 29"/>
            <p:cNvGrpSpPr/>
            <p:nvPr/>
          </p:nvGrpSpPr>
          <p:grpSpPr>
            <a:xfrm>
              <a:off x="103902" y="284720"/>
              <a:ext cx="5926773" cy="6039198"/>
              <a:chOff x="103902" y="284720"/>
              <a:chExt cx="5926773" cy="6039198"/>
            </a:xfrm>
          </p:grpSpPr>
          <p:sp>
            <p:nvSpPr>
              <p:cNvPr id="16" name="Block Arc 15"/>
              <p:cNvSpPr/>
              <p:nvPr/>
            </p:nvSpPr>
            <p:spPr bwMode="auto">
              <a:xfrm rot="8939722">
                <a:off x="103902" y="284720"/>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3" name="TextBox 22"/>
              <p:cNvSpPr txBox="1"/>
              <p:nvPr/>
            </p:nvSpPr>
            <p:spPr>
              <a:xfrm rot="582228">
                <a:off x="2356869" y="5739143"/>
                <a:ext cx="393635" cy="584775"/>
              </a:xfrm>
              <a:prstGeom prst="rect">
                <a:avLst/>
              </a:prstGeom>
              <a:noFill/>
            </p:spPr>
            <p:txBody>
              <a:bodyPr wrap="square" rtlCol="0">
                <a:spAutoFit/>
              </a:bodyPr>
              <a:lstStyle/>
              <a:p>
                <a:pPr algn="ctr"/>
                <a:endParaRPr lang="en-US" sz="3200" dirty="0">
                  <a:latin typeface="+mn-lt"/>
                </a:endParaRPr>
              </a:p>
            </p:txBody>
          </p:sp>
        </p:grpSp>
        <p:grpSp>
          <p:nvGrpSpPr>
            <p:cNvPr id="29" name="Group 28"/>
            <p:cNvGrpSpPr/>
            <p:nvPr/>
          </p:nvGrpSpPr>
          <p:grpSpPr>
            <a:xfrm>
              <a:off x="-173106" y="344582"/>
              <a:ext cx="6012832" cy="6016273"/>
              <a:chOff x="-173106" y="344582"/>
              <a:chExt cx="6012832" cy="6016273"/>
            </a:xfrm>
          </p:grpSpPr>
          <p:sp>
            <p:nvSpPr>
              <p:cNvPr id="15" name="Block Arc 14"/>
              <p:cNvSpPr/>
              <p:nvPr/>
            </p:nvSpPr>
            <p:spPr bwMode="auto">
              <a:xfrm rot="7775304">
                <a:off x="-130077" y="301553"/>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 name="TextBox 23"/>
              <p:cNvSpPr txBox="1"/>
              <p:nvPr/>
            </p:nvSpPr>
            <p:spPr>
              <a:xfrm rot="21277437">
                <a:off x="3013231" y="5776080"/>
                <a:ext cx="434691" cy="584775"/>
              </a:xfrm>
              <a:prstGeom prst="rect">
                <a:avLst/>
              </a:prstGeom>
              <a:noFill/>
            </p:spPr>
            <p:txBody>
              <a:bodyPr wrap="square" rtlCol="0">
                <a:spAutoFit/>
              </a:bodyPr>
              <a:lstStyle/>
              <a:p>
                <a:pPr algn="ctr"/>
                <a:r>
                  <a:rPr lang="en-US" sz="3200" dirty="0">
                    <a:latin typeface="+mn-lt"/>
                  </a:rPr>
                  <a:t>5</a:t>
                </a:r>
              </a:p>
            </p:txBody>
          </p:sp>
        </p:grpSp>
        <p:grpSp>
          <p:nvGrpSpPr>
            <p:cNvPr id="28" name="Group 27"/>
            <p:cNvGrpSpPr/>
            <p:nvPr/>
          </p:nvGrpSpPr>
          <p:grpSpPr>
            <a:xfrm>
              <a:off x="-329324" y="411944"/>
              <a:ext cx="6012832" cy="5926773"/>
              <a:chOff x="-329324" y="411944"/>
              <a:chExt cx="6012832" cy="5926773"/>
            </a:xfrm>
          </p:grpSpPr>
          <p:sp>
            <p:nvSpPr>
              <p:cNvPr id="14" name="Block Arc 13"/>
              <p:cNvSpPr/>
              <p:nvPr/>
            </p:nvSpPr>
            <p:spPr bwMode="auto">
              <a:xfrm rot="6681515">
                <a:off x="-286295" y="368915"/>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5" name="TextBox 24"/>
              <p:cNvSpPr txBox="1"/>
              <p:nvPr/>
            </p:nvSpPr>
            <p:spPr>
              <a:xfrm rot="19896302">
                <a:off x="3774703" y="5567642"/>
                <a:ext cx="384529" cy="584775"/>
              </a:xfrm>
              <a:prstGeom prst="rect">
                <a:avLst/>
              </a:prstGeom>
              <a:noFill/>
            </p:spPr>
            <p:txBody>
              <a:bodyPr wrap="square" rtlCol="0">
                <a:spAutoFit/>
              </a:bodyPr>
              <a:lstStyle/>
              <a:p>
                <a:pPr algn="ctr"/>
                <a:endParaRPr lang="en-US" sz="3200" dirty="0">
                  <a:latin typeface="+mn-lt"/>
                </a:endParaRPr>
              </a:p>
            </p:txBody>
          </p:sp>
        </p:grpSp>
        <p:grpSp>
          <p:nvGrpSpPr>
            <p:cNvPr id="27" name="Group 26"/>
            <p:cNvGrpSpPr/>
            <p:nvPr/>
          </p:nvGrpSpPr>
          <p:grpSpPr>
            <a:xfrm>
              <a:off x="-462458" y="522511"/>
              <a:ext cx="6012832" cy="5926773"/>
              <a:chOff x="-462458" y="522511"/>
              <a:chExt cx="6012832" cy="5926773"/>
            </a:xfrm>
          </p:grpSpPr>
          <p:sp>
            <p:nvSpPr>
              <p:cNvPr id="13" name="Block Arc 12"/>
              <p:cNvSpPr/>
              <p:nvPr/>
            </p:nvSpPr>
            <p:spPr bwMode="auto">
              <a:xfrm rot="5600000">
                <a:off x="-419429" y="479482"/>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extBox 25"/>
              <p:cNvSpPr txBox="1"/>
              <p:nvPr/>
            </p:nvSpPr>
            <p:spPr>
              <a:xfrm rot="18798884">
                <a:off x="4345971" y="5173635"/>
                <a:ext cx="358238" cy="584775"/>
              </a:xfrm>
              <a:prstGeom prst="rect">
                <a:avLst/>
              </a:prstGeom>
              <a:noFill/>
            </p:spPr>
            <p:txBody>
              <a:bodyPr wrap="square" rtlCol="0">
                <a:spAutoFit/>
              </a:bodyPr>
              <a:lstStyle/>
              <a:p>
                <a:pPr algn="ctr"/>
                <a:r>
                  <a:rPr lang="en-US" sz="3200" dirty="0">
                    <a:latin typeface="+mn-lt"/>
                  </a:rPr>
                  <a:t>6</a:t>
                </a:r>
              </a:p>
            </p:txBody>
          </p:sp>
        </p:grpSp>
        <p:grpSp>
          <p:nvGrpSpPr>
            <p:cNvPr id="55" name="Group 54"/>
            <p:cNvGrpSpPr/>
            <p:nvPr/>
          </p:nvGrpSpPr>
          <p:grpSpPr>
            <a:xfrm rot="7879290">
              <a:off x="-74717" y="1106467"/>
              <a:ext cx="6908052" cy="6248892"/>
              <a:chOff x="4593536" y="437120"/>
              <a:chExt cx="6908052" cy="6248892"/>
            </a:xfrm>
          </p:grpSpPr>
          <p:grpSp>
            <p:nvGrpSpPr>
              <p:cNvPr id="37" name="Group 36"/>
              <p:cNvGrpSpPr/>
              <p:nvPr/>
            </p:nvGrpSpPr>
            <p:grpSpPr>
              <a:xfrm>
                <a:off x="5574815" y="673180"/>
                <a:ext cx="5926773" cy="6012832"/>
                <a:chOff x="518821" y="520780"/>
                <a:chExt cx="5926773" cy="6012832"/>
              </a:xfrm>
            </p:grpSpPr>
            <p:sp>
              <p:nvSpPr>
                <p:cNvPr id="38" name="Block Arc 37"/>
                <p:cNvSpPr/>
                <p:nvPr/>
              </p:nvSpPr>
              <p:spPr bwMode="auto">
                <a:xfrm rot="11298380">
                  <a:off x="518821" y="520780"/>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39" name="TextBox 38"/>
                <p:cNvSpPr txBox="1"/>
                <p:nvPr/>
              </p:nvSpPr>
              <p:spPr>
                <a:xfrm rot="3159423">
                  <a:off x="1170718" y="5041690"/>
                  <a:ext cx="374362" cy="584775"/>
                </a:xfrm>
                <a:prstGeom prst="rect">
                  <a:avLst/>
                </a:prstGeom>
                <a:noFill/>
              </p:spPr>
              <p:txBody>
                <a:bodyPr wrap="square" rtlCol="0">
                  <a:spAutoFit/>
                </a:bodyPr>
                <a:lstStyle/>
                <a:p>
                  <a:pPr algn="ctr"/>
                  <a:r>
                    <a:rPr lang="en-US" sz="3200" dirty="0">
                      <a:latin typeface="+mn-lt"/>
                    </a:rPr>
                    <a:t>0</a:t>
                  </a:r>
                </a:p>
              </p:txBody>
            </p:sp>
          </p:grpSp>
          <p:grpSp>
            <p:nvGrpSpPr>
              <p:cNvPr id="40" name="Group 39"/>
              <p:cNvGrpSpPr/>
              <p:nvPr/>
            </p:nvGrpSpPr>
            <p:grpSpPr>
              <a:xfrm>
                <a:off x="5321538" y="478130"/>
                <a:ext cx="5926773" cy="6012832"/>
                <a:chOff x="265544" y="325730"/>
                <a:chExt cx="5926773" cy="6012832"/>
              </a:xfrm>
            </p:grpSpPr>
            <p:sp>
              <p:nvSpPr>
                <p:cNvPr id="41" name="Block Arc 40"/>
                <p:cNvSpPr/>
                <p:nvPr/>
              </p:nvSpPr>
              <p:spPr bwMode="auto">
                <a:xfrm rot="10028961">
                  <a:off x="265544" y="325730"/>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2" name="TextBox 41"/>
                <p:cNvSpPr txBox="1"/>
                <p:nvPr/>
              </p:nvSpPr>
              <p:spPr>
                <a:xfrm rot="1664063">
                  <a:off x="1646101" y="5495210"/>
                  <a:ext cx="492936" cy="584775"/>
                </a:xfrm>
                <a:prstGeom prst="rect">
                  <a:avLst/>
                </a:prstGeom>
                <a:noFill/>
              </p:spPr>
              <p:txBody>
                <a:bodyPr wrap="square" rtlCol="0">
                  <a:spAutoFit/>
                </a:bodyPr>
                <a:lstStyle/>
                <a:p>
                  <a:pPr algn="ctr"/>
                  <a:endParaRPr lang="en-US" sz="3200" dirty="0">
                    <a:latin typeface="+mn-lt"/>
                  </a:endParaRPr>
                </a:p>
              </p:txBody>
            </p:sp>
          </p:grpSp>
          <p:grpSp>
            <p:nvGrpSpPr>
              <p:cNvPr id="43" name="Group 42"/>
              <p:cNvGrpSpPr/>
              <p:nvPr/>
            </p:nvGrpSpPr>
            <p:grpSpPr>
              <a:xfrm>
                <a:off x="5159896" y="437120"/>
                <a:ext cx="5926773" cy="6039198"/>
                <a:chOff x="103902" y="284720"/>
                <a:chExt cx="5926773" cy="6039198"/>
              </a:xfrm>
            </p:grpSpPr>
            <p:sp>
              <p:nvSpPr>
                <p:cNvPr id="44" name="Block Arc 43"/>
                <p:cNvSpPr/>
                <p:nvPr/>
              </p:nvSpPr>
              <p:spPr bwMode="auto">
                <a:xfrm rot="8939722">
                  <a:off x="103902" y="284720"/>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5" name="TextBox 44"/>
                <p:cNvSpPr txBox="1"/>
                <p:nvPr/>
              </p:nvSpPr>
              <p:spPr>
                <a:xfrm rot="582228">
                  <a:off x="2356869" y="5739143"/>
                  <a:ext cx="393635" cy="584775"/>
                </a:xfrm>
                <a:prstGeom prst="rect">
                  <a:avLst/>
                </a:prstGeom>
                <a:noFill/>
              </p:spPr>
              <p:txBody>
                <a:bodyPr wrap="square" rtlCol="0">
                  <a:spAutoFit/>
                </a:bodyPr>
                <a:lstStyle/>
                <a:p>
                  <a:pPr algn="ctr"/>
                  <a:r>
                    <a:rPr lang="en-US" sz="3200" dirty="0">
                      <a:latin typeface="+mn-lt"/>
                    </a:rPr>
                    <a:t>1</a:t>
                  </a:r>
                </a:p>
              </p:txBody>
            </p:sp>
          </p:grpSp>
          <p:grpSp>
            <p:nvGrpSpPr>
              <p:cNvPr id="46" name="Group 45"/>
              <p:cNvGrpSpPr/>
              <p:nvPr/>
            </p:nvGrpSpPr>
            <p:grpSpPr>
              <a:xfrm>
                <a:off x="4882888" y="496982"/>
                <a:ext cx="6012832" cy="6016273"/>
                <a:chOff x="-173106" y="344582"/>
                <a:chExt cx="6012832" cy="6016273"/>
              </a:xfrm>
            </p:grpSpPr>
            <p:sp>
              <p:nvSpPr>
                <p:cNvPr id="47" name="Block Arc 46"/>
                <p:cNvSpPr/>
                <p:nvPr/>
              </p:nvSpPr>
              <p:spPr bwMode="auto">
                <a:xfrm rot="7775304">
                  <a:off x="-130077" y="301553"/>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8" name="TextBox 47"/>
                <p:cNvSpPr txBox="1"/>
                <p:nvPr/>
              </p:nvSpPr>
              <p:spPr>
                <a:xfrm rot="21277437">
                  <a:off x="3013231" y="5776080"/>
                  <a:ext cx="434691" cy="584775"/>
                </a:xfrm>
                <a:prstGeom prst="rect">
                  <a:avLst/>
                </a:prstGeom>
                <a:noFill/>
              </p:spPr>
              <p:txBody>
                <a:bodyPr wrap="square" rtlCol="0">
                  <a:spAutoFit/>
                </a:bodyPr>
                <a:lstStyle/>
                <a:p>
                  <a:pPr algn="ctr"/>
                  <a:endParaRPr lang="en-US" sz="3200" dirty="0">
                    <a:latin typeface="+mn-lt"/>
                  </a:endParaRPr>
                </a:p>
              </p:txBody>
            </p:sp>
          </p:grpSp>
          <p:grpSp>
            <p:nvGrpSpPr>
              <p:cNvPr id="49" name="Group 48"/>
              <p:cNvGrpSpPr/>
              <p:nvPr/>
            </p:nvGrpSpPr>
            <p:grpSpPr>
              <a:xfrm>
                <a:off x="4726670" y="564344"/>
                <a:ext cx="6012832" cy="5926773"/>
                <a:chOff x="-329324" y="411944"/>
                <a:chExt cx="6012832" cy="5926773"/>
              </a:xfrm>
            </p:grpSpPr>
            <p:sp>
              <p:nvSpPr>
                <p:cNvPr id="50" name="Block Arc 49"/>
                <p:cNvSpPr/>
                <p:nvPr/>
              </p:nvSpPr>
              <p:spPr bwMode="auto">
                <a:xfrm rot="6681515">
                  <a:off x="-286295" y="368915"/>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51" name="TextBox 50"/>
                <p:cNvSpPr txBox="1"/>
                <p:nvPr/>
              </p:nvSpPr>
              <p:spPr>
                <a:xfrm rot="19896302">
                  <a:off x="3774703" y="5567642"/>
                  <a:ext cx="384529" cy="584775"/>
                </a:xfrm>
                <a:prstGeom prst="rect">
                  <a:avLst/>
                </a:prstGeom>
                <a:noFill/>
              </p:spPr>
              <p:txBody>
                <a:bodyPr wrap="square" rtlCol="0">
                  <a:spAutoFit/>
                </a:bodyPr>
                <a:lstStyle/>
                <a:p>
                  <a:pPr algn="ctr"/>
                  <a:r>
                    <a:rPr lang="en-US" sz="3200" dirty="0">
                      <a:latin typeface="+mn-lt"/>
                    </a:rPr>
                    <a:t>2</a:t>
                  </a:r>
                </a:p>
              </p:txBody>
            </p:sp>
          </p:grpSp>
          <p:grpSp>
            <p:nvGrpSpPr>
              <p:cNvPr id="52" name="Group 51"/>
              <p:cNvGrpSpPr/>
              <p:nvPr/>
            </p:nvGrpSpPr>
            <p:grpSpPr>
              <a:xfrm>
                <a:off x="4593536" y="674911"/>
                <a:ext cx="6012832" cy="5926773"/>
                <a:chOff x="-462458" y="522511"/>
                <a:chExt cx="6012832" cy="5926773"/>
              </a:xfrm>
            </p:grpSpPr>
            <p:sp>
              <p:nvSpPr>
                <p:cNvPr id="53" name="Block Arc 52"/>
                <p:cNvSpPr/>
                <p:nvPr/>
              </p:nvSpPr>
              <p:spPr bwMode="auto">
                <a:xfrm rot="5600000">
                  <a:off x="-419429" y="479482"/>
                  <a:ext cx="5926773" cy="6012832"/>
                </a:xfrm>
                <a:prstGeom prst="blockArc">
                  <a:avLst>
                    <a:gd name="adj1" fmla="val 18253834"/>
                    <a:gd name="adj2" fmla="val 19154121"/>
                    <a:gd name="adj3" fmla="val 629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TextBox 53"/>
                <p:cNvSpPr txBox="1"/>
                <p:nvPr/>
              </p:nvSpPr>
              <p:spPr>
                <a:xfrm rot="18798884">
                  <a:off x="4345971" y="5173635"/>
                  <a:ext cx="358238" cy="584775"/>
                </a:xfrm>
                <a:prstGeom prst="rect">
                  <a:avLst/>
                </a:prstGeom>
                <a:noFill/>
              </p:spPr>
              <p:txBody>
                <a:bodyPr wrap="square" rtlCol="0">
                  <a:spAutoFit/>
                </a:bodyPr>
                <a:lstStyle/>
                <a:p>
                  <a:pPr algn="ctr"/>
                  <a:endParaRPr lang="en-US" sz="3200" dirty="0">
                    <a:latin typeface="+mn-lt"/>
                  </a:endParaRPr>
                </a:p>
              </p:txBody>
            </p:sp>
          </p:grpSp>
        </p:grpSp>
      </p:grpSp>
      <p:sp>
        <p:nvSpPr>
          <p:cNvPr id="57" name="Title 1"/>
          <p:cNvSpPr>
            <a:spLocks noGrp="1"/>
          </p:cNvSpPr>
          <p:nvPr>
            <p:ph type="title"/>
          </p:nvPr>
        </p:nvSpPr>
        <p:spPr>
          <a:xfrm>
            <a:off x="685800" y="0"/>
            <a:ext cx="7772400" cy="609600"/>
          </a:xfrm>
        </p:spPr>
        <p:txBody>
          <a:bodyPr/>
          <a:lstStyle/>
          <a:p>
            <a:r>
              <a:rPr lang="en-US" dirty="0"/>
              <a:t>FFS: Data Layout</a:t>
            </a:r>
          </a:p>
        </p:txBody>
      </p:sp>
      <p:grpSp>
        <p:nvGrpSpPr>
          <p:cNvPr id="58" name="Group 57"/>
          <p:cNvGrpSpPr/>
          <p:nvPr/>
        </p:nvGrpSpPr>
        <p:grpSpPr>
          <a:xfrm rot="19424778">
            <a:off x="5054306" y="3851043"/>
            <a:ext cx="1731358" cy="739948"/>
            <a:chOff x="6004612" y="5240267"/>
            <a:chExt cx="1731358" cy="739948"/>
          </a:xfrm>
        </p:grpSpPr>
        <p:sp>
          <p:nvSpPr>
            <p:cNvPr id="59" name="Oval 58"/>
            <p:cNvSpPr>
              <a:spLocks noChangeAspect="1"/>
            </p:cNvSpPr>
            <p:nvPr/>
          </p:nvSpPr>
          <p:spPr bwMode="auto">
            <a:xfrm>
              <a:off x="7371195" y="5615440"/>
              <a:ext cx="364775" cy="36477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0" name="Isosceles Triangle 59"/>
            <p:cNvSpPr/>
            <p:nvPr/>
          </p:nvSpPr>
          <p:spPr bwMode="auto">
            <a:xfrm rot="17787429">
              <a:off x="6580354" y="4664525"/>
              <a:ext cx="306090" cy="145757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61" name="TextBox 60"/>
          <p:cNvSpPr txBox="1"/>
          <p:nvPr/>
        </p:nvSpPr>
        <p:spPr>
          <a:xfrm>
            <a:off x="6768044" y="835200"/>
            <a:ext cx="2204269" cy="2677656"/>
          </a:xfrm>
          <a:prstGeom prst="rect">
            <a:avLst/>
          </a:prstGeom>
          <a:noFill/>
          <a:ln>
            <a:solidFill>
              <a:schemeClr val="tx1"/>
            </a:solidFill>
          </a:ln>
        </p:spPr>
        <p:txBody>
          <a:bodyPr wrap="square" rtlCol="0">
            <a:spAutoFit/>
          </a:bodyPr>
          <a:lstStyle/>
          <a:p>
            <a:r>
              <a:rPr lang="en-US" sz="2800" dirty="0">
                <a:latin typeface="+mn-lt"/>
              </a:rPr>
              <a:t>OS wants to read 0 and 1, but disk only allows one outstanding request . . .</a:t>
            </a:r>
          </a:p>
        </p:txBody>
      </p:sp>
      <p:grpSp>
        <p:nvGrpSpPr>
          <p:cNvPr id="62" name="Group 61"/>
          <p:cNvGrpSpPr/>
          <p:nvPr/>
        </p:nvGrpSpPr>
        <p:grpSpPr>
          <a:xfrm>
            <a:off x="5863663" y="3559055"/>
            <a:ext cx="1938443" cy="1608987"/>
            <a:chOff x="5863663" y="3559055"/>
            <a:chExt cx="1938443" cy="1608987"/>
          </a:xfrm>
        </p:grpSpPr>
        <p:sp>
          <p:nvSpPr>
            <p:cNvPr id="63" name="Bent-Up Arrow 62"/>
            <p:cNvSpPr/>
            <p:nvPr/>
          </p:nvSpPr>
          <p:spPr bwMode="auto">
            <a:xfrm rot="16200000" flipH="1">
              <a:off x="5897505" y="3525213"/>
              <a:ext cx="1608987" cy="1676672"/>
            </a:xfrm>
            <a:prstGeom prst="bentUpArrow">
              <a:avLst>
                <a:gd name="adj1" fmla="val 23065"/>
                <a:gd name="adj2" fmla="val 25000"/>
                <a:gd name="adj3" fmla="val 19985"/>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4" name="TextBox 63"/>
            <p:cNvSpPr txBox="1"/>
            <p:nvPr/>
          </p:nvSpPr>
          <p:spPr>
            <a:xfrm>
              <a:off x="6027626" y="4518950"/>
              <a:ext cx="1774480" cy="461665"/>
            </a:xfrm>
            <a:prstGeom prst="rect">
              <a:avLst/>
            </a:prstGeom>
            <a:noFill/>
          </p:spPr>
          <p:txBody>
            <a:bodyPr wrap="square" rtlCol="0">
              <a:spAutoFit/>
            </a:bodyPr>
            <a:lstStyle/>
            <a:p>
              <a:r>
                <a:rPr lang="en-US" dirty="0">
                  <a:solidFill>
                    <a:schemeClr val="bg1"/>
                  </a:solidFill>
                  <a:latin typeface="+mj-lt"/>
                </a:rPr>
                <a:t>Request 0</a:t>
              </a:r>
            </a:p>
          </p:txBody>
        </p:sp>
      </p:grpSp>
      <p:grpSp>
        <p:nvGrpSpPr>
          <p:cNvPr id="65" name="Group 64"/>
          <p:cNvGrpSpPr/>
          <p:nvPr/>
        </p:nvGrpSpPr>
        <p:grpSpPr>
          <a:xfrm>
            <a:off x="6242907" y="3559055"/>
            <a:ext cx="2367694" cy="2174147"/>
            <a:chOff x="6242907" y="3559055"/>
            <a:chExt cx="2367694" cy="2174147"/>
          </a:xfrm>
        </p:grpSpPr>
        <p:sp>
          <p:nvSpPr>
            <p:cNvPr id="66" name="Bent-Up Arrow 65"/>
            <p:cNvSpPr/>
            <p:nvPr/>
          </p:nvSpPr>
          <p:spPr bwMode="auto">
            <a:xfrm>
              <a:off x="6242907" y="3559055"/>
              <a:ext cx="2367694" cy="2133583"/>
            </a:xfrm>
            <a:prstGeom prst="bentUpArrow">
              <a:avLst>
                <a:gd name="adj1" fmla="val 19593"/>
                <a:gd name="adj2" fmla="val 23276"/>
                <a:gd name="adj3" fmla="val 15394"/>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7" name="TextBox 66"/>
            <p:cNvSpPr txBox="1"/>
            <p:nvPr/>
          </p:nvSpPr>
          <p:spPr>
            <a:xfrm>
              <a:off x="6587736" y="5271537"/>
              <a:ext cx="1493549" cy="461665"/>
            </a:xfrm>
            <a:prstGeom prst="rect">
              <a:avLst/>
            </a:prstGeom>
            <a:noFill/>
          </p:spPr>
          <p:txBody>
            <a:bodyPr wrap="square" rtlCol="0">
              <a:spAutoFit/>
            </a:bodyPr>
            <a:lstStyle/>
            <a:p>
              <a:r>
                <a:rPr lang="en-US" dirty="0">
                  <a:solidFill>
                    <a:schemeClr val="bg1"/>
                  </a:solidFill>
                  <a:latin typeface="+mj-lt"/>
                </a:rPr>
                <a:t>Return 0</a:t>
              </a:r>
            </a:p>
          </p:txBody>
        </p:sp>
      </p:grpSp>
      <p:grpSp>
        <p:nvGrpSpPr>
          <p:cNvPr id="68" name="Group 67"/>
          <p:cNvGrpSpPr/>
          <p:nvPr/>
        </p:nvGrpSpPr>
        <p:grpSpPr>
          <a:xfrm>
            <a:off x="5863664" y="3559056"/>
            <a:ext cx="3108654" cy="3146546"/>
            <a:chOff x="5863664" y="3559056"/>
            <a:chExt cx="3108654" cy="3146546"/>
          </a:xfrm>
        </p:grpSpPr>
        <p:sp>
          <p:nvSpPr>
            <p:cNvPr id="69" name="Bent-Up Arrow 68"/>
            <p:cNvSpPr/>
            <p:nvPr/>
          </p:nvSpPr>
          <p:spPr bwMode="auto">
            <a:xfrm rot="16200000" flipH="1">
              <a:off x="5844718" y="3578002"/>
              <a:ext cx="3146546" cy="3108654"/>
            </a:xfrm>
            <a:prstGeom prst="bentUpArrow">
              <a:avLst>
                <a:gd name="adj1" fmla="val 10511"/>
                <a:gd name="adj2" fmla="val 15259"/>
                <a:gd name="adj3" fmla="val 1079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0" name="TextBox 69"/>
            <p:cNvSpPr txBox="1"/>
            <p:nvPr/>
          </p:nvSpPr>
          <p:spPr>
            <a:xfrm>
              <a:off x="6934200" y="6006022"/>
              <a:ext cx="1774480" cy="461665"/>
            </a:xfrm>
            <a:prstGeom prst="rect">
              <a:avLst/>
            </a:prstGeom>
            <a:noFill/>
          </p:spPr>
          <p:txBody>
            <a:bodyPr wrap="square" rtlCol="0">
              <a:spAutoFit/>
            </a:bodyPr>
            <a:lstStyle/>
            <a:p>
              <a:r>
                <a:rPr lang="en-US" dirty="0">
                  <a:solidFill>
                    <a:schemeClr val="bg1"/>
                  </a:solidFill>
                  <a:latin typeface="+mj-lt"/>
                </a:rPr>
                <a:t>Request 1</a:t>
              </a:r>
            </a:p>
          </p:txBody>
        </p:sp>
      </p:grpSp>
      <p:sp>
        <p:nvSpPr>
          <p:cNvPr id="71" name="Left Brace 70"/>
          <p:cNvSpPr/>
          <p:nvPr/>
        </p:nvSpPr>
        <p:spPr bwMode="auto">
          <a:xfrm rot="1136214">
            <a:off x="4016007" y="4058193"/>
            <a:ext cx="829628" cy="598074"/>
          </a:xfrm>
          <a:prstGeom prst="leftBrace">
            <a:avLst>
              <a:gd name="adj1" fmla="val 9641"/>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2" name="TextBox 71"/>
          <p:cNvSpPr txBox="1"/>
          <p:nvPr/>
        </p:nvSpPr>
        <p:spPr>
          <a:xfrm>
            <a:off x="1049971" y="2490264"/>
            <a:ext cx="3976741" cy="1815882"/>
          </a:xfrm>
          <a:prstGeom prst="rect">
            <a:avLst/>
          </a:prstGeom>
          <a:noFill/>
        </p:spPr>
        <p:txBody>
          <a:bodyPr wrap="square" rtlCol="0">
            <a:spAutoFit/>
          </a:bodyPr>
          <a:lstStyle/>
          <a:p>
            <a:pPr algn="ctr"/>
            <a:r>
              <a:rPr lang="en-US" sz="2800" dirty="0">
                <a:latin typeface="+mn-lt"/>
              </a:rPr>
              <a:t>FFS determines the number of skip blocks   by empirically measuring           disk characteristics</a:t>
            </a:r>
          </a:p>
        </p:txBody>
      </p:sp>
    </p:spTree>
    <p:extLst>
      <p:ext uri="{BB962C8B-B14F-4D97-AF65-F5344CB8AC3E}">
        <p14:creationId xmlns:p14="http://schemas.microsoft.com/office/powerpoint/2010/main" val="11890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7500000">
                                      <p:cBhvr>
                                        <p:cTn id="6" dur="6000" fill="hold"/>
                                        <p:tgtEl>
                                          <p:spTgt spid="56"/>
                                        </p:tgtEl>
                                        <p:attrNameLst>
                                          <p:attrName>r</p:attrName>
                                        </p:attrNameLst>
                                      </p:cBhvr>
                                    </p:animRot>
                                  </p:childTnLst>
                                </p:cTn>
                              </p:par>
                              <p:par>
                                <p:cTn id="7" presetID="10" presetClass="entr" presetSubtype="0" fill="hold" nodeType="withEffect">
                                  <p:stCondLst>
                                    <p:cond delay="1000"/>
                                  </p:stCondLst>
                                  <p:childTnLst>
                                    <p:set>
                                      <p:cBhvr>
                                        <p:cTn id="8" dur="1" fill="hold">
                                          <p:stCondLst>
                                            <p:cond delay="0"/>
                                          </p:stCondLst>
                                        </p:cTn>
                                        <p:tgtEl>
                                          <p:spTgt spid="62"/>
                                        </p:tgtEl>
                                        <p:attrNameLst>
                                          <p:attrName>style.visibility</p:attrName>
                                        </p:attrNameLst>
                                      </p:cBhvr>
                                      <p:to>
                                        <p:strVal val="visible"/>
                                      </p:to>
                                    </p:set>
                                    <p:animEffect transition="in" filter="fade">
                                      <p:cBhvr>
                                        <p:cTn id="9" dur="500"/>
                                        <p:tgtEl>
                                          <p:spTgt spid="62"/>
                                        </p:tgtEl>
                                      </p:cBhvr>
                                    </p:animEffect>
                                  </p:childTnLst>
                                </p:cTn>
                              </p:par>
                              <p:par>
                                <p:cTn id="10" presetID="10" presetClass="entr" presetSubtype="0" fill="hold" nodeType="withEffect">
                                  <p:stCondLst>
                                    <p:cond delay="415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nodeType="withEffect">
                                  <p:stCondLst>
                                    <p:cond delay="570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SegoeUI">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18374</TotalTime>
  <Words>2156</Words>
  <Application>Microsoft Office PowerPoint</Application>
  <PresentationFormat>On-screen Show (4:3)</PresentationFormat>
  <Paragraphs>254</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Segoe UI</vt:lpstr>
      <vt:lpstr>Times</vt:lpstr>
      <vt:lpstr>Impact</vt:lpstr>
      <vt:lpstr>Segoe UI Light</vt:lpstr>
      <vt:lpstr>ＭＳ Ｐゴシック</vt:lpstr>
      <vt:lpstr>Blank Presentation</vt:lpstr>
      <vt:lpstr>FFS: The Fast File System</vt:lpstr>
      <vt:lpstr>The Original, Not-Fast Unix Filesystem</vt:lpstr>
      <vt:lpstr>PowerPoint Presentation</vt:lpstr>
      <vt:lpstr>FFS: The Fast File System</vt:lpstr>
      <vt:lpstr>FFS: Data Layout</vt:lpstr>
      <vt:lpstr>FFS: Data Layout</vt:lpstr>
      <vt:lpstr>FFS: Data Layout</vt:lpstr>
      <vt:lpstr>FFS: Data Layout</vt:lpstr>
      <vt:lpstr>FFS: Data Layout</vt:lpstr>
      <vt:lpstr>Block Placement Tricks: Still A Good Idea?</vt:lpstr>
      <vt:lpstr>Ensuring Consistency After Crashes</vt:lpstr>
      <vt:lpstr>Crash Consistency: Creating a New File</vt:lpstr>
      <vt:lpstr>Why Is Crash Consistency Hard?</vt:lpstr>
      <vt:lpstr>fsck: When Bad Things Happen To Good People</vt:lpstr>
      <vt:lpstr>fsck: When Bad Things Happen To Good People</vt:lpstr>
      <vt:lpstr>fsck: When Bad Things Happen To Good People</vt:lpstr>
      <vt:lpstr>Sector Sizes</vt:lpstr>
      <vt:lpstr>Sector Sizes</vt:lpstr>
      <vt:lpstr>PowerPoint Presentation</vt:lpstr>
      <vt:lpstr>PowerPoint Presentation</vt:lpstr>
      <vt:lpstr>PowerPoint Presentation</vt:lpstr>
    </vt:vector>
  </TitlesOfParts>
  <Company>Sleepycat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Management CS165/CSCI E-268</dc:title>
  <dc:creator>Margo Seltzer</dc:creator>
  <cp:lastModifiedBy>James Mickens</cp:lastModifiedBy>
  <cp:revision>4512</cp:revision>
  <cp:lastPrinted>2013-01-27T16:59:04Z</cp:lastPrinted>
  <dcterms:created xsi:type="dcterms:W3CDTF">2010-01-26T00:38:54Z</dcterms:created>
  <dcterms:modified xsi:type="dcterms:W3CDTF">2017-04-04T14:31:53Z</dcterms:modified>
</cp:coreProperties>
</file>