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9571" autoAdjust="0"/>
  </p:normalViewPr>
  <p:slideViewPr>
    <p:cSldViewPr>
      <p:cViewPr varScale="1">
        <p:scale>
          <a:sx n="72" d="100"/>
          <a:sy n="72" d="100"/>
        </p:scale>
        <p:origin x="-9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106380-C797-4DBC-AF0F-36404A63CF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1F5C3-D821-47CC-B02B-58ACC8505A62}" type="slidenum">
              <a:rPr lang="en-US"/>
              <a:pPr/>
              <a:t>2</a:t>
            </a:fld>
            <a:endParaRPr lang="en-US"/>
          </a:p>
        </p:txBody>
      </p:sp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stacy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]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talk about difficulty of the packet scheduling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problem</a:t>
            </a:r>
          </a:p>
          <a:p>
            <a:pPr marL="0" marR="0" lvl="1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Contrast with offline problems where data is known a priori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CBB65-4AF7-4433-9603-620C3DF8FBF1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stacy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]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15DE2-DBFF-42AE-924F-7EF8CD28679D}" type="slidenum">
              <a:rPr lang="en-US"/>
              <a:pPr/>
              <a:t>12</a:t>
            </a:fld>
            <a:endParaRPr lang="en-US"/>
          </a:p>
        </p:txBody>
      </p:sp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andrew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] Skip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vehicle routing, MSA algorithm,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DoD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Question: Before we move onto kidneys,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now that we have a background in online stochastic optimization problems, what do people think of using this to model the kidney matching problem?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ECEFC-B223-481A-A5F6-C8C01509CD12}" type="slidenum">
              <a:rPr lang="en-US"/>
              <a:pPr/>
              <a:t>13</a:t>
            </a:fld>
            <a:endParaRPr lang="en-US"/>
          </a:p>
        </p:txBody>
      </p:sp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stacy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]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38BED-8BB5-40E9-9CEB-BC671C2D6461}" type="slidenum">
              <a:rPr lang="en-US"/>
              <a:pPr/>
              <a:t>14</a:t>
            </a:fld>
            <a:endParaRPr lang="en-US"/>
          </a:p>
        </p:txBody>
      </p:sp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andrew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] chalk it</a:t>
            </a:r>
            <a:r>
              <a:rPr lang="en-US" sz="1200" baseline="0" dirty="0" smtClean="0">
                <a:solidFill>
                  <a:schemeClr val="tx1"/>
                </a:solidFill>
                <a:latin typeface="Times New Roman" pitchFamily="18" charset="0"/>
              </a:rPr>
              <a:t> -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example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for prop1 is easy, no real example for prop2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stacy</a:t>
            </a:r>
            <a:r>
              <a:rPr lang="en-US" dirty="0" smtClean="0"/>
              <a:t>] Question: how</a:t>
            </a:r>
            <a:r>
              <a:rPr lang="en-US" baseline="0" dirty="0" smtClean="0"/>
              <a:t> did people feel about breaking down into individual cycles.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Perhaps smaller cycles will get a higher score because they appear in more optimal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26E4A-C538-4419-8066-9DFE4194D434}" type="slidenum">
              <a:rPr lang="en-US"/>
              <a:pPr/>
              <a:t>16</a:t>
            </a:fld>
            <a:endParaRPr lang="en-US"/>
          </a:p>
        </p:txBody>
      </p:sp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[</a:t>
            </a:r>
            <a:r>
              <a:rPr lang="en-US" sz="1600" dirty="0" err="1" smtClean="0"/>
              <a:t>andrew</a:t>
            </a:r>
            <a:r>
              <a:rPr lang="en-US" sz="1600" dirty="0" smtClean="0"/>
              <a:t>] Note the </a:t>
            </a:r>
            <a:r>
              <a:rPr lang="en-US" sz="1600" dirty="0" err="1" smtClean="0"/>
              <a:t>numeraire</a:t>
            </a:r>
            <a:r>
              <a:rPr lang="en-US" sz="1600" dirty="0" smtClean="0"/>
              <a:t> of cycles being the value of possible remaining cycles in the graph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Why is there a delta?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stacy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] Walk through example of why A1 is not optimal on the 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66115-6FC8-4F87-8BCB-DEDF329502F8}" type="slidenum">
              <a:rPr lang="en-US"/>
              <a:pPr/>
              <a:t>18</a:t>
            </a:fld>
            <a:endParaRPr lang="en-US"/>
          </a:p>
        </p:txBody>
      </p:sp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andrew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] complexity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A1 is linear in the number of scenarios, A2 is linear in the number of scenarios*cycles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365A7-A517-40CE-834C-F9DDC1AD5016}" type="slidenum">
              <a:rPr lang="en-US"/>
              <a:pPr/>
              <a:t>19</a:t>
            </a:fld>
            <a:endParaRPr lang="en-US"/>
          </a:p>
        </p:txBody>
      </p:sp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andrew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]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David's diagram of GAG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[Stacy] – describe by</a:t>
            </a:r>
            <a:r>
              <a:rPr lang="en-US" baseline="0" dirty="0" smtClean="0"/>
              <a:t> talking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F9D6C-0586-41E2-AA2C-660FE118F1D1}" type="slidenum">
              <a:rPr lang="en-US"/>
              <a:pPr/>
              <a:t>3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andrew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] show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the decision tree require in this kind of MDP vs. the tree expansion required for value or policy iteration solutions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andrew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andrew</a:t>
            </a:r>
            <a:r>
              <a:rPr lang="en-US" dirty="0" smtClean="0"/>
              <a:t>] Why does offline algorithm do worse in</a:t>
            </a:r>
            <a:r>
              <a:rPr lang="en-US" baseline="0" dirty="0" smtClean="0"/>
              <a:t> this case than in the previous paper?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andrew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stacy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stacy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stacy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CE17A-357A-4DF1-B1C5-04BBA2FD24D0}" type="slidenum">
              <a:rPr lang="en-US"/>
              <a:pPr/>
              <a:t>7</a:t>
            </a:fld>
            <a:endParaRPr lang="en-US"/>
          </a:p>
        </p:txBody>
      </p:sp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stacy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]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828DE-A8DD-4D98-BCB8-0E88F296DED1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[stacy] can probably skip bottom two algos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E26A-2A2E-4988-9C58-B9B7B8BD7B7E}" type="slidenum">
              <a:rPr lang="en-US"/>
              <a:pPr/>
              <a:t>9</a:t>
            </a:fld>
            <a:endParaRPr lang="en-US"/>
          </a:p>
        </p:txBody>
      </p:sp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andrew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] Discuss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regret.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The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difference between the optimal solution and the best solution serving some other request now.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andrew</a:t>
            </a:r>
            <a:r>
              <a:rPr lang="en-US" dirty="0" smtClean="0"/>
              <a:t>] insert regret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6380-C797-4DBC-AF0F-36404A63CF5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990667" y="3387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160000" cy="279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2560" y="7101841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3132667"/>
            <a:ext cx="7112000" cy="1947333"/>
          </a:xfrm>
        </p:spPr>
        <p:txBody>
          <a:bodyPr/>
          <a:lstStyle>
            <a:lvl1pPr marL="0" indent="0" algn="ctr">
              <a:buNone/>
              <a:defRPr sz="1800" b="1" cap="all" spc="278" baseline="0">
                <a:solidFill>
                  <a:schemeClr val="tx2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72720" y="2689013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9333" y="169333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741334" y="2350347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846320" y="2455333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826000" y="2443834"/>
            <a:ext cx="508000" cy="49036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57D9F4-978D-4D58-A434-F5AF0E3DE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423334"/>
            <a:ext cx="8636000" cy="1947333"/>
          </a:xfrm>
        </p:spPr>
        <p:txBody>
          <a:bodyPr anchor="b"/>
          <a:lstStyle>
            <a:lvl1pPr>
              <a:defRPr sz="47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F147-0FA4-4820-B1F6-1A48C980F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789333" y="0"/>
            <a:ext cx="2370667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01600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2560" y="7101841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9333" y="172720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468707" y="3642360"/>
            <a:ext cx="693928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7599680" y="3250848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7704667" y="3355834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84347" y="3344335"/>
            <a:ext cx="508000" cy="490361"/>
          </a:xfrm>
        </p:spPr>
        <p:txBody>
          <a:bodyPr/>
          <a:lstStyle/>
          <a:p>
            <a:fld id="{5F3B2F2A-D625-4BDF-9D00-F624976DF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667" y="338667"/>
            <a:ext cx="7281333" cy="646818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12667" y="338669"/>
            <a:ext cx="1608667" cy="650169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6320" y="1140414"/>
            <a:ext cx="508000" cy="490361"/>
          </a:xfrm>
        </p:spPr>
        <p:txBody>
          <a:bodyPr/>
          <a:lstStyle/>
          <a:p>
            <a:fld id="{8E73F298-8A79-46AA-986E-E227BD2FF3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9448800" cy="5080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990667" y="21167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69333" y="2540000"/>
            <a:ext cx="9814560" cy="3386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2720" y="158169"/>
            <a:ext cx="9814560" cy="23774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474" y="3048000"/>
            <a:ext cx="7200193" cy="1859139"/>
          </a:xfrm>
        </p:spPr>
        <p:txBody>
          <a:bodyPr anchor="t"/>
          <a:lstStyle>
            <a:lvl1pPr marL="0" indent="0" algn="ctr">
              <a:buNone/>
              <a:defRPr sz="1800" b="1" cap="all" spc="278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2560" y="7101841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9333" y="169333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69333" y="2709333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741334" y="2350347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846320" y="2455333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26000" y="2443834"/>
            <a:ext cx="508000" cy="49036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031BF6-8453-4384-B708-AED6E32A6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92667"/>
            <a:ext cx="8636000" cy="1693333"/>
          </a:xfrm>
        </p:spPr>
        <p:txBody>
          <a:bodyPr anchor="b"/>
          <a:lstStyle>
            <a:lvl1pPr algn="ctr">
              <a:buNone/>
              <a:defRPr sz="47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54000"/>
            <a:ext cx="9482667" cy="84328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67" y="7122160"/>
            <a:ext cx="3383280" cy="406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31E4-0B8A-483D-A6E3-38219B23A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5070090" y="1750725"/>
            <a:ext cx="9912" cy="535506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35280" y="1524000"/>
            <a:ext cx="4487333" cy="5201920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4487333" cy="5201920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5080000" y="2444750"/>
            <a:ext cx="0" cy="465328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0160000" cy="16086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69333" y="1524000"/>
            <a:ext cx="9814560" cy="10160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2137" y="7101840"/>
            <a:ext cx="9814560" cy="3454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" y="1693333"/>
            <a:ext cx="4489098" cy="81441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23701" y="1693333"/>
            <a:ext cx="4490861" cy="8128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667" y="7122160"/>
            <a:ext cx="3979333" cy="406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69333" y="1422400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9333" y="172720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35280" y="2745981"/>
            <a:ext cx="4490720" cy="424267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334000" y="2745981"/>
            <a:ext cx="4487333" cy="42468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741334" y="1062262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846320" y="1167249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26000" y="1158241"/>
            <a:ext cx="508000" cy="490361"/>
          </a:xfrm>
        </p:spPr>
        <p:txBody>
          <a:bodyPr/>
          <a:lstStyle>
            <a:lvl1pPr algn="ctr">
              <a:defRPr/>
            </a:lvl1pPr>
          </a:lstStyle>
          <a:p>
            <a:fld id="{0B3761B3-DD79-48FD-8173-0B3864343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26000" y="1151134"/>
            <a:ext cx="508000" cy="490361"/>
          </a:xfrm>
        </p:spPr>
        <p:txBody>
          <a:bodyPr/>
          <a:lstStyle/>
          <a:p>
            <a:fld id="{62040BDC-02F0-4392-9830-A761A8719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01600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2560" y="7101841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333" y="176107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41334" y="7027333"/>
            <a:ext cx="677333" cy="4903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C5B495-C49D-40C4-A916-F31297DFD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9333" y="169333"/>
            <a:ext cx="9814560" cy="3386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160000" cy="1320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69333" y="677334"/>
            <a:ext cx="3048000" cy="651933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1016000"/>
            <a:ext cx="2624667" cy="1100667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3333" y="2201334"/>
            <a:ext cx="2624667" cy="4605514"/>
          </a:xfrm>
        </p:spPr>
        <p:txBody>
          <a:bodyPr/>
          <a:lstStyle>
            <a:lvl1pPr marL="0" indent="0">
              <a:spcAft>
                <a:spcPts val="1111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9333" y="169333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69333" y="592667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471334" y="762000"/>
            <a:ext cx="6265333" cy="60113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439334" y="254000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544320" y="358987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347487"/>
            <a:ext cx="508000" cy="49036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8C1370-0520-4845-856C-FFAFF1709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5947" y="7098206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" y="7123164"/>
            <a:ext cx="3759200" cy="40640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69333" y="592667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9333" y="169333"/>
            <a:ext cx="9814560" cy="3352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69333" y="677334"/>
            <a:ext cx="3048000" cy="651933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9333" y="172720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439334" y="254000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544320" y="358987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347487"/>
            <a:ext cx="508000" cy="490361"/>
          </a:xfrm>
        </p:spPr>
        <p:txBody>
          <a:bodyPr/>
          <a:lstStyle/>
          <a:p>
            <a:fld id="{065DB127-A218-4C03-B0BF-9492EA2FFA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0" y="5588000"/>
            <a:ext cx="6519333" cy="1354667"/>
          </a:xfrm>
        </p:spPr>
        <p:txBody>
          <a:bodyPr anchor="t">
            <a:noAutofit/>
          </a:bodyPr>
          <a:lstStyle>
            <a:lvl1pPr algn="l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33750" y="677334"/>
            <a:ext cx="6519333" cy="4741333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334" y="1100667"/>
            <a:ext cx="2709333" cy="5842000"/>
          </a:xfrm>
        </p:spPr>
        <p:txBody>
          <a:bodyPr/>
          <a:lstStyle>
            <a:lvl1pPr marL="0" indent="0">
              <a:spcAft>
                <a:spcPts val="1111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5947" y="7098206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1280" y="7116649"/>
            <a:ext cx="3383280" cy="406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" y="7123164"/>
            <a:ext cx="3982720" cy="406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0160000" cy="154819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5947" y="7098206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34667" y="7116649"/>
            <a:ext cx="3383280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667" y="7123164"/>
            <a:ext cx="3979333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l" eaLnBrk="1" latinLnBrk="0" hangingPunct="1">
              <a:defRPr kumimoji="0" sz="13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9333" y="172720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69333" y="1418603"/>
            <a:ext cx="98145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741334" y="1062262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846320" y="1167249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826000" y="1155750"/>
            <a:ext cx="508000" cy="490361"/>
          </a:xfrm>
          <a:prstGeom prst="rect">
            <a:avLst/>
          </a:prstGeom>
        </p:spPr>
        <p:txBody>
          <a:bodyPr vert="horz" lIns="50799" tIns="50799" rIns="50799" bIns="50799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9A9D00-DAAF-47A3-AB2A-68D4F9F99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35280" y="254000"/>
            <a:ext cx="9482667" cy="843280"/>
          </a:xfrm>
          <a:prstGeom prst="rect">
            <a:avLst/>
          </a:prstGeom>
        </p:spPr>
        <p:txBody>
          <a:bodyPr vert="horz" lIns="101599" tIns="50799" rIns="101599" bIns="50799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35280" y="1693333"/>
            <a:ext cx="9482667" cy="5110480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7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04797" indent="-30479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indent="-30479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91" indent="-253997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8" indent="-253997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23985" indent="-253997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82" indent="-20319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579" indent="-20319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36777" indent="-203198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41574" indent="-203198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Andrew Mao, Stacy Wong</a:t>
            </a:r>
            <a:endParaRPr lang="en-US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Regrets and </a:t>
            </a:r>
            <a:r>
              <a:rPr lang="en-US" dirty="0" smtClean="0"/>
              <a:t>Kidneys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2743200"/>
            <a:ext cx="6741535" cy="2779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Stochastic: Regret Algorithm</a:t>
            </a: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 offline optimization once per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792" y="1854200"/>
            <a:ext cx="6655141" cy="5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of Stochastic Algorithms</a:t>
            </a: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many times do we use the offline optimization and how efficiently (i.e. |A| times per sample, or once per sample)</a:t>
            </a:r>
          </a:p>
          <a:p>
            <a:pPr lvl="1"/>
            <a:r>
              <a:rPr lang="en-US" dirty="0" smtClean="0"/>
              <a:t>Normalized for algorithms described here</a:t>
            </a:r>
          </a:p>
          <a:p>
            <a:r>
              <a:rPr lang="en-US" dirty="0" smtClean="0"/>
              <a:t>Regret algorithm depends on the cheapness and accuracy of the </a:t>
            </a:r>
            <a:r>
              <a:rPr lang="en-US" dirty="0" err="1" smtClean="0"/>
              <a:t>RegretUB</a:t>
            </a:r>
            <a:r>
              <a:rPr lang="en-US" dirty="0" smtClean="0"/>
              <a:t> estimator</a:t>
            </a:r>
          </a:p>
          <a:p>
            <a:r>
              <a:rPr lang="en-US" dirty="0" smtClean="0"/>
              <a:t>E is R with an exact regret </a:t>
            </a:r>
          </a:p>
          <a:p>
            <a:r>
              <a:rPr lang="en-US" dirty="0" smtClean="0"/>
              <a:t>QC is R with worst case regret (fastest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Kidney Problem Formulation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Patients, donors arrive and expire (literally)</a:t>
            </a:r>
          </a:p>
          <a:p>
            <a:r>
              <a:rPr lang="en-US" dirty="0" smtClean="0"/>
              <a:t>Blood and tissue types can be modeled as a (conditional) distribution </a:t>
            </a:r>
          </a:p>
          <a:p>
            <a:r>
              <a:rPr lang="en-US" dirty="0" smtClean="0"/>
              <a:t>Randomness not dependent on actions </a:t>
            </a:r>
            <a:r>
              <a:rPr lang="en-US" dirty="0" smtClean="0"/>
              <a:t>we </a:t>
            </a:r>
            <a:r>
              <a:rPr lang="en-US" dirty="0" smtClean="0"/>
              <a:t>can use </a:t>
            </a:r>
            <a:r>
              <a:rPr lang="en-US" dirty="0" smtClean="0"/>
              <a:t>scenario sampling as described earlier</a:t>
            </a:r>
            <a:endParaRPr lang="en-US" dirty="0" smtClean="0"/>
          </a:p>
          <a:p>
            <a:r>
              <a:rPr lang="en-US" dirty="0" smtClean="0"/>
              <a:t>Problem Formulation:</a:t>
            </a:r>
          </a:p>
          <a:p>
            <a:pPr lvl="1"/>
            <a:r>
              <a:rPr lang="en-US" dirty="0" smtClean="0"/>
              <a:t>Directed graph, vertices are patient-donor pairs, compatibilities are edges. </a:t>
            </a:r>
          </a:p>
          <a:p>
            <a:pPr lvl="1"/>
            <a:r>
              <a:rPr lang="en-US" dirty="0" smtClean="0"/>
              <a:t>Each edge (u -&gt; v) is assigned a weight which describes "goodness" of donor kidney in v for patient in vertex u  </a:t>
            </a:r>
          </a:p>
          <a:p>
            <a:pPr lvl="1"/>
            <a:r>
              <a:rPr lang="en-US" dirty="0" smtClean="0"/>
              <a:t>L is limit for cycle length, usually 3</a:t>
            </a:r>
          </a:p>
          <a:p>
            <a:pPr lvl="1"/>
            <a:r>
              <a:rPr lang="en-US" dirty="0" smtClean="0"/>
              <a:t>Maximization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problem with prior-free approach</a:t>
            </a:r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Proposition </a:t>
            </a:r>
            <a:r>
              <a:rPr lang="en-US" dirty="0" smtClean="0"/>
              <a:t>1 </a:t>
            </a:r>
          </a:p>
          <a:p>
            <a:pPr lvl="1"/>
            <a:r>
              <a:rPr lang="en-US" dirty="0" smtClean="0"/>
              <a:t>No deterministic prior-free algorithm can do better than </a:t>
            </a:r>
            <a:r>
              <a:rPr lang="en-US" dirty="0" smtClean="0"/>
              <a:t>L/2</a:t>
            </a:r>
            <a:endParaRPr lang="en-US" dirty="0" smtClean="0"/>
          </a:p>
          <a:p>
            <a:r>
              <a:rPr lang="en-US" dirty="0" smtClean="0"/>
              <a:t>Proposition 2  </a:t>
            </a:r>
          </a:p>
          <a:p>
            <a:pPr lvl="1"/>
            <a:r>
              <a:rPr lang="en-US" dirty="0" smtClean="0"/>
              <a:t>No randomized prior-free algorithm can do better than (2L-2)/L - approximately 2</a:t>
            </a:r>
          </a:p>
          <a:p>
            <a:endParaRPr lang="en-US" dirty="0" smtClean="0"/>
          </a:p>
          <a:p>
            <a:r>
              <a:rPr lang="en-US" dirty="0" smtClean="0"/>
              <a:t>only 75% of possible lives saved in this case.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1828800"/>
            <a:ext cx="4572000" cy="2243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Regrets Algorithm to Kidneys</a:t>
            </a: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action space for kidneys is to enumerate the set of all vertex disjoint cycles processed at time t</a:t>
            </a:r>
          </a:p>
          <a:p>
            <a:pPr lvl="1"/>
            <a:r>
              <a:rPr lang="en-US" dirty="0" smtClean="0"/>
              <a:t>Exponential in the number of cycles; not tractable</a:t>
            </a:r>
          </a:p>
          <a:p>
            <a:r>
              <a:rPr lang="en-US" dirty="0" smtClean="0"/>
              <a:t>So, we split sets of cycles into individual cycles for optimization, then use another optimization to recombine cycles</a:t>
            </a:r>
          </a:p>
          <a:p>
            <a:r>
              <a:rPr lang="en-US" dirty="0" smtClean="0"/>
              <a:t>D</a:t>
            </a:r>
            <a:r>
              <a:rPr lang="en-US" dirty="0" smtClean="0"/>
              <a:t>o we lose correlated information?</a:t>
            </a:r>
          </a:p>
          <a:p>
            <a:r>
              <a:rPr lang="en-US" dirty="0" smtClean="0"/>
              <a:t>Assume number of cycles is still manageable if length limited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 </a:t>
            </a:r>
            <a:r>
              <a:rPr lang="en-US" dirty="0" smtClean="0"/>
              <a:t>“Direct </a:t>
            </a:r>
            <a:r>
              <a:rPr lang="en-US" dirty="0" smtClean="0"/>
              <a:t>adaptation of </a:t>
            </a:r>
            <a:r>
              <a:rPr lang="en-US" dirty="0" smtClean="0"/>
              <a:t>regrets”</a:t>
            </a:r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this a correct implementation of regrets?</a:t>
            </a:r>
          </a:p>
          <a:p>
            <a:r>
              <a:rPr lang="en-US" dirty="0" smtClean="0"/>
              <a:t>Somewhat resembles the QC algorithm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03534" y="2971800"/>
            <a:ext cx="7410266" cy="3781425"/>
            <a:chOff x="1403534" y="2971800"/>
            <a:chExt cx="7410266" cy="3781425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534" y="2971800"/>
              <a:ext cx="7410266" cy="3781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546600" y="5430748"/>
              <a:ext cx="3886200" cy="3048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61000" y="5735548"/>
              <a:ext cx="2971800" cy="304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1 is not optimal!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7624" y="1854200"/>
            <a:ext cx="5963478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A2 Optimizing regrets for each action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complexity of this algorithm?</a:t>
            </a:r>
          </a:p>
          <a:p>
            <a:pPr lvl="1"/>
            <a:r>
              <a:rPr lang="en-US" dirty="0" smtClean="0"/>
              <a:t>Are the number of offline optimizations normalized?</a:t>
            </a:r>
          </a:p>
          <a:p>
            <a:pPr lvl="1"/>
            <a:r>
              <a:rPr lang="en-US" dirty="0" smtClean="0"/>
              <a:t>According to simulation, the number of scenarios used to test algorithms 1 and 2 are the same.</a:t>
            </a:r>
          </a:p>
          <a:p>
            <a:pPr lvl="1"/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454" y="3581400"/>
            <a:ext cx="7370146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27200" y="4800600"/>
            <a:ext cx="27432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60600" y="5364822"/>
            <a:ext cx="25146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Regrets </a:t>
            </a:r>
            <a:r>
              <a:rPr lang="en-US" dirty="0" smtClean="0"/>
              <a:t>make you GAG?</a:t>
            </a:r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Anticipatory Gap – the minimum expected loss in some given state by taking a certain action</a:t>
            </a:r>
          </a:p>
          <a:p>
            <a:r>
              <a:rPr lang="en-US" dirty="0" smtClean="0"/>
              <a:t>Intuitive explanation - </a:t>
            </a:r>
            <a:r>
              <a:rPr lang="en-US" dirty="0" smtClean="0"/>
              <a:t>LAG </a:t>
            </a:r>
            <a:r>
              <a:rPr lang="en-US" dirty="0" smtClean="0"/>
              <a:t>is low if there is an action that is close to optimal for most of the future scenarios</a:t>
            </a:r>
          </a:p>
          <a:p>
            <a:r>
              <a:rPr lang="en-US" dirty="0" smtClean="0"/>
              <a:t>Global Anticipatory Gap – A (maximal) sum of the local anticipatory gaps</a:t>
            </a:r>
          </a:p>
          <a:p>
            <a:r>
              <a:rPr lang="en-US" dirty="0" smtClean="0"/>
              <a:t>A smaller GAG is</a:t>
            </a:r>
            <a:r>
              <a:rPr lang="en-US" dirty="0" smtClean="0"/>
              <a:t> correlated to better performance of regrets-based algorithms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 to Online Stochastic Optimization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revealed over time</a:t>
            </a:r>
          </a:p>
          <a:p>
            <a:r>
              <a:rPr lang="en-US" dirty="0" smtClean="0"/>
              <a:t>Distribution </a:t>
            </a:r>
            <a:r>
              <a:rPr lang="en-US" dirty="0" smtClean="0"/>
              <a:t>of future events is known</a:t>
            </a:r>
          </a:p>
          <a:p>
            <a:r>
              <a:rPr lang="en-US" dirty="0" smtClean="0"/>
              <a:t>Under time constraints</a:t>
            </a:r>
          </a:p>
          <a:p>
            <a:pPr lvl="1"/>
            <a:r>
              <a:rPr lang="en-US" dirty="0" smtClean="0"/>
              <a:t>Limits amount of </a:t>
            </a:r>
            <a:r>
              <a:rPr lang="en-US" dirty="0" smtClean="0"/>
              <a:t>sampling/simulation</a:t>
            </a:r>
            <a:endParaRPr lang="en-US" dirty="0" smtClean="0"/>
          </a:p>
          <a:p>
            <a:r>
              <a:rPr lang="en-US" dirty="0" smtClean="0"/>
              <a:t>Solve these problems with two black boxes:</a:t>
            </a:r>
          </a:p>
          <a:p>
            <a:pPr lvl="1"/>
            <a:r>
              <a:rPr lang="en-US" dirty="0" smtClean="0"/>
              <a:t>Conditional sampling distribution</a:t>
            </a:r>
          </a:p>
          <a:p>
            <a:pPr lvl="1"/>
            <a:r>
              <a:rPr lang="en-US" dirty="0" smtClean="0"/>
              <a:t>Offline optimization algorithm 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is the problem nontrivial?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A3 AMSAA algorithm using MDPs</a:t>
            </a:r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Converts exogenous MDP to normal MDP, solving with heuristic search algorithm</a:t>
            </a:r>
          </a:p>
          <a:p>
            <a:pPr lvl="1"/>
            <a:r>
              <a:rPr lang="en-US" dirty="0" smtClean="0"/>
              <a:t>Bad scaling </a:t>
            </a:r>
            <a:r>
              <a:rPr lang="en-US" dirty="0" smtClean="0"/>
              <a:t>properties. </a:t>
            </a:r>
            <a:r>
              <a:rPr lang="en-US" dirty="0" smtClean="0"/>
              <a:t>Could not be used for simulated data</a:t>
            </a:r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3228975"/>
            <a:ext cx="7507956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Characterization of results</a:t>
            </a:r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35280" y="1696720"/>
            <a:ext cx="9448800" cy="53136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Both of the following increase complexity:</a:t>
            </a:r>
          </a:p>
          <a:p>
            <a:pPr lvl="1"/>
            <a:r>
              <a:rPr lang="en-US" dirty="0" smtClean="0"/>
              <a:t>Look-ahead period is the number of time steps into the future</a:t>
            </a:r>
          </a:p>
          <a:p>
            <a:pPr lvl="1"/>
            <a:r>
              <a:rPr lang="en-US" dirty="0" smtClean="0"/>
              <a:t>No. of samples determines how many random paths are considered</a:t>
            </a:r>
          </a:p>
          <a:p>
            <a:r>
              <a:rPr lang="en-US" dirty="0" smtClean="0"/>
              <a:t>With kidney data, batch size is the time step over which actions are taken</a:t>
            </a:r>
          </a:p>
          <a:p>
            <a:r>
              <a:rPr lang="en-US" dirty="0" smtClean="0"/>
              <a:t>Things to note:</a:t>
            </a:r>
          </a:p>
          <a:p>
            <a:pPr lvl="1"/>
            <a:r>
              <a:rPr lang="en-US" dirty="0" smtClean="0"/>
              <a:t>Algorithm 1 was ‘questionably’ regrets</a:t>
            </a:r>
          </a:p>
          <a:p>
            <a:pPr lvl="1"/>
            <a:r>
              <a:rPr lang="en-US" dirty="0" smtClean="0"/>
              <a:t>Algorithms </a:t>
            </a:r>
            <a:r>
              <a:rPr lang="en-US" dirty="0" smtClean="0"/>
              <a:t>1 and 2 ran with the same number of scenarios, but runtime differences were not noted</a:t>
            </a:r>
          </a:p>
          <a:p>
            <a:pPr lvl="1"/>
            <a:r>
              <a:rPr lang="en-US" dirty="0" smtClean="0"/>
              <a:t>Algorithm 3 did not scale for large data sets (even though it was the most theoretically complex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 do you think the contributions of these algorithms were?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Graphs of performance tuned to optimal parameters</a:t>
            </a:r>
          </a:p>
          <a:p>
            <a:r>
              <a:rPr lang="en-US" dirty="0" smtClean="0"/>
              <a:t>Is it reasonable to compare algorithms that are not normalized (in look-ahead, and no. of samples)</a:t>
            </a:r>
          </a:p>
          <a:p>
            <a:r>
              <a:rPr lang="en-US" dirty="0" smtClean="0"/>
              <a:t>Why use algorithm 3 if it doesn't scale?</a:t>
            </a:r>
            <a:endParaRPr lang="en-US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490" y="3810000"/>
            <a:ext cx="4736603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3804131"/>
            <a:ext cx="4724400" cy="3539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examined online </a:t>
            </a:r>
            <a:r>
              <a:rPr lang="en-US" dirty="0" smtClean="0"/>
              <a:t>stochastic </a:t>
            </a:r>
            <a:r>
              <a:rPr lang="en-US" dirty="0" smtClean="0"/>
              <a:t>optimization </a:t>
            </a:r>
            <a:r>
              <a:rPr lang="en-US" dirty="0" smtClean="0"/>
              <a:t>problems </a:t>
            </a:r>
            <a:r>
              <a:rPr lang="en-US" dirty="0" smtClean="0"/>
              <a:t>for </a:t>
            </a:r>
            <a:r>
              <a:rPr lang="en-US" dirty="0" smtClean="0"/>
              <a:t>MDPs where </a:t>
            </a:r>
            <a:r>
              <a:rPr lang="en-US" dirty="0" smtClean="0"/>
              <a:t>randomness is </a:t>
            </a:r>
            <a:r>
              <a:rPr lang="en-US" dirty="0" smtClean="0"/>
              <a:t>not dependent on past actions</a:t>
            </a:r>
          </a:p>
          <a:p>
            <a:r>
              <a:rPr lang="en-US" dirty="0" smtClean="0"/>
              <a:t>Algorithms like </a:t>
            </a:r>
            <a:r>
              <a:rPr lang="en-US" i="1" dirty="0" smtClean="0"/>
              <a:t>regrets</a:t>
            </a:r>
            <a:r>
              <a:rPr lang="en-US" dirty="0" smtClean="0"/>
              <a:t> outperform others </a:t>
            </a:r>
            <a:r>
              <a:rPr lang="en-US" dirty="0" smtClean="0"/>
              <a:t>by maximizing the number of samples taken as well as </a:t>
            </a:r>
            <a:r>
              <a:rPr lang="en-US" dirty="0" smtClean="0"/>
              <a:t>information extracted from each sample, for </a:t>
            </a:r>
            <a:r>
              <a:rPr lang="en-US" dirty="0" smtClean="0"/>
              <a:t>each action</a:t>
            </a:r>
          </a:p>
          <a:p>
            <a:r>
              <a:rPr lang="en-US" dirty="0" smtClean="0"/>
              <a:t>In real problems such </a:t>
            </a:r>
            <a:r>
              <a:rPr lang="en-US" dirty="0" smtClean="0"/>
              <a:t>as online kidney </a:t>
            </a:r>
            <a:r>
              <a:rPr lang="en-US" dirty="0" smtClean="0"/>
              <a:t>exchange</a:t>
            </a:r>
            <a:r>
              <a:rPr lang="en-US" dirty="0" smtClean="0"/>
              <a:t>, we make adaptations such as breaking </a:t>
            </a:r>
            <a:r>
              <a:rPr lang="en-US" dirty="0" smtClean="0"/>
              <a:t>down action space into discrete problems and recombining </a:t>
            </a:r>
            <a:endParaRPr lang="en-US" dirty="0" smtClean="0"/>
          </a:p>
          <a:p>
            <a:r>
              <a:rPr lang="en-US" dirty="0" smtClean="0"/>
              <a:t>For discrete real-time data, </a:t>
            </a:r>
            <a:r>
              <a:rPr lang="en-US" dirty="0" smtClean="0"/>
              <a:t>batch size and </a:t>
            </a:r>
            <a:r>
              <a:rPr lang="en-US" dirty="0" smtClean="0"/>
              <a:t>look-ahead </a:t>
            </a:r>
            <a:r>
              <a:rPr lang="en-US" dirty="0" smtClean="0"/>
              <a:t>are parameters that need to be </a:t>
            </a:r>
            <a:r>
              <a:rPr lang="en-US" dirty="0" smtClean="0"/>
              <a:t>calibrated</a:t>
            </a:r>
          </a:p>
          <a:p>
            <a:r>
              <a:rPr lang="en-US" dirty="0" smtClean="0"/>
              <a:t>Normalizing performance of algorithms for comparison is important!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Thanks!</a:t>
            </a:r>
            <a:endParaRPr lang="en-US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with a Special Class of MDPs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exogenous Markov Decision Process (X-MDP) as a way to model certain problems</a:t>
            </a:r>
          </a:p>
          <a:p>
            <a:pPr lvl="1"/>
            <a:r>
              <a:rPr lang="en-US" dirty="0" smtClean="0"/>
              <a:t>Exogenous uncertainty - random events are independent of our actions</a:t>
            </a:r>
          </a:p>
          <a:p>
            <a:pPr lvl="1"/>
            <a:r>
              <a:rPr lang="en-US" dirty="0" smtClean="0"/>
              <a:t>We can sample arbitrarily far into the future, then optimize actions with respect to samples </a:t>
            </a:r>
          </a:p>
          <a:p>
            <a:pPr lvl="2"/>
            <a:r>
              <a:rPr lang="en-US" dirty="0" smtClean="0"/>
              <a:t>Traditional methods to solve MDPs: search algorithm, Bellman </a:t>
            </a:r>
            <a:r>
              <a:rPr lang="en-US" dirty="0" smtClean="0"/>
              <a:t>equations</a:t>
            </a:r>
          </a:p>
          <a:p>
            <a:pPr lvl="1"/>
            <a:r>
              <a:rPr lang="en-US" dirty="0" smtClean="0"/>
              <a:t>The following problems and algorithms all apply to this case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Packet Scheduling Problem</a:t>
            </a: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Schedule unknown sequence of jobs</a:t>
            </a:r>
          </a:p>
          <a:p>
            <a:r>
              <a:rPr lang="en-US" dirty="0" smtClean="0"/>
              <a:t>Goal: Maximize total value of jobs processed</a:t>
            </a:r>
          </a:p>
          <a:p>
            <a:endParaRPr lang="en-US" dirty="0" smtClean="0"/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Set of jobs </a:t>
            </a:r>
            <a:r>
              <a:rPr lang="en-US" dirty="0" err="1" smtClean="0"/>
              <a:t>Jobs</a:t>
            </a:r>
            <a:r>
              <a:rPr lang="en-US" dirty="0" smtClean="0"/>
              <a:t> with different arrival times  </a:t>
            </a:r>
          </a:p>
          <a:p>
            <a:pPr lvl="1"/>
            <a:r>
              <a:rPr lang="en-US" dirty="0" smtClean="0"/>
              <a:t>Schedule horizon H = [</a:t>
            </a:r>
            <a:r>
              <a:rPr lang="en-US" dirty="0" err="1" smtClean="0"/>
              <a:t>H</a:t>
            </a:r>
            <a:r>
              <a:rPr lang="en-US" baseline="-25000" dirty="0" err="1" smtClean="0"/>
              <a:t>min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max</a:t>
            </a:r>
            <a:r>
              <a:rPr lang="en-US" dirty="0" smtClean="0"/>
              <a:t>] to schedule jobs</a:t>
            </a:r>
          </a:p>
          <a:p>
            <a:pPr lvl="1"/>
            <a:r>
              <a:rPr lang="en-US" dirty="0" smtClean="0"/>
              <a:t>Each job j has weight w(j) </a:t>
            </a:r>
          </a:p>
          <a:p>
            <a:pPr lvl="1"/>
            <a:r>
              <a:rPr lang="en-US" dirty="0" smtClean="0"/>
              <a:t>j requires a single time unit to process</a:t>
            </a:r>
          </a:p>
          <a:p>
            <a:pPr lvl="1"/>
            <a:r>
              <a:rPr lang="en-US" dirty="0" smtClean="0"/>
              <a:t>Only one job per time unit</a:t>
            </a:r>
          </a:p>
          <a:p>
            <a:pPr lvl="1"/>
            <a:r>
              <a:rPr lang="en-US" dirty="0" smtClean="0"/>
              <a:t>j must be scheduled in time window [a(j), a(j) + d]</a:t>
            </a:r>
          </a:p>
          <a:p>
            <a:pPr lvl="2"/>
            <a:r>
              <a:rPr lang="en-US" dirty="0" smtClean="0"/>
              <a:t>d is the same for all j</a:t>
            </a:r>
          </a:p>
          <a:p>
            <a:pPr lvl="1"/>
            <a:r>
              <a:rPr lang="en-US" dirty="0" smtClean="0"/>
              <a:t>Schedule is a function </a:t>
            </a:r>
            <a:r>
              <a:rPr lang="el-GR" dirty="0" smtClean="0"/>
              <a:t>σ</a:t>
            </a:r>
            <a:r>
              <a:rPr lang="en-US" dirty="0" smtClean="0"/>
              <a:t>: </a:t>
            </a:r>
            <a:r>
              <a:rPr lang="en-US" dirty="0" smtClean="0"/>
              <a:t>H --&gt; Jobs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Online Optimization Algorithm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98600" y="3124200"/>
            <a:ext cx="7239000" cy="3381971"/>
            <a:chOff x="1498600" y="3124200"/>
            <a:chExt cx="7239000" cy="3381971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8600" y="3124200"/>
              <a:ext cx="7239000" cy="33819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316252" y="4596830"/>
              <a:ext cx="3449548" cy="3561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4648200"/>
            <a:ext cx="4724400" cy="1104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Oblivious Algorithms </a:t>
            </a:r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Greedy Algorithm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Local Optimal Algorithm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" y="2438400"/>
            <a:ext cx="4724400" cy="11658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Stochastic: Expectation Algorithm</a:t>
            </a: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Bad complexity - requires </a:t>
            </a:r>
            <a:r>
              <a:rPr lang="en-US" i="1" dirty="0" smtClean="0"/>
              <a:t>O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m|A</a:t>
            </a:r>
            <a:r>
              <a:rPr lang="en-US" dirty="0" smtClean="0"/>
              <a:t>| for only m samples, small if </a:t>
            </a:r>
            <a:r>
              <a:rPr lang="en-US" i="1" dirty="0" smtClean="0"/>
              <a:t>O</a:t>
            </a:r>
            <a:r>
              <a:rPr lang="en-US" dirty="0" smtClean="0"/>
              <a:t> </a:t>
            </a:r>
            <a:r>
              <a:rPr lang="en-US" dirty="0" smtClean="0"/>
              <a:t>fixed and |A| large </a:t>
            </a:r>
          </a:p>
          <a:p>
            <a:r>
              <a:rPr lang="en-US" dirty="0" smtClean="0"/>
              <a:t>Estimates are very optimistic: overestimate bias in score function (but for every action!)</a:t>
            </a:r>
          </a:p>
          <a:p>
            <a:r>
              <a:rPr lang="en-US" dirty="0" smtClean="0"/>
              <a:t>Maximizes expected value of serving this request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981200"/>
            <a:ext cx="6731000" cy="3106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1735066"/>
            <a:ext cx="6654800" cy="28051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Stochastic: Consensus Algorithm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This is an "elitist" algorithm; the mode wins!</a:t>
            </a:r>
          </a:p>
          <a:p>
            <a:pPr lvl="1"/>
            <a:r>
              <a:rPr lang="en-US" dirty="0" smtClean="0"/>
              <a:t>Expected value (and distribution of values) </a:t>
            </a:r>
            <a:r>
              <a:rPr lang="en-US" dirty="0" smtClean="0"/>
              <a:t>ignored</a:t>
            </a:r>
          </a:p>
          <a:p>
            <a:r>
              <a:rPr lang="en-US" dirty="0" err="1" smtClean="0"/>
              <a:t>C+E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Quantitative </a:t>
            </a:r>
            <a:r>
              <a:rPr lang="en-US" dirty="0" smtClean="0"/>
              <a:t>consensus (QC) </a:t>
            </a:r>
            <a:r>
              <a:rPr lang="en-US" dirty="0" smtClean="0"/>
              <a:t>algorithm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Approach: Regret</a:t>
            </a: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"Regret" -- what would happen if we chose a sub-optimal solution now?</a:t>
            </a:r>
          </a:p>
          <a:p>
            <a:pPr lvl="1"/>
            <a:r>
              <a:rPr lang="en-US" dirty="0" smtClean="0"/>
              <a:t>Assume we can cheaply estimate the regret of a request r at time t</a:t>
            </a:r>
          </a:p>
          <a:p>
            <a:pPr lvl="1"/>
            <a:r>
              <a:rPr lang="en-US" dirty="0" smtClean="0"/>
              <a:t>Combines stochastic optimization for each sample, with the ability to do an estimate for each action</a:t>
            </a:r>
          </a:p>
          <a:p>
            <a:pPr lvl="1"/>
            <a:r>
              <a:rPr lang="en-US" dirty="0" smtClean="0"/>
              <a:t>We use </a:t>
            </a:r>
            <a:r>
              <a:rPr lang="en-US" dirty="0" err="1" smtClean="0"/>
              <a:t>RegretUB</a:t>
            </a:r>
            <a:r>
              <a:rPr lang="en-US" dirty="0" smtClean="0"/>
              <a:t>() </a:t>
            </a:r>
            <a:r>
              <a:rPr lang="en-US" dirty="0" smtClean="0"/>
              <a:t>for an upper</a:t>
            </a:r>
            <a:r>
              <a:rPr lang="en-US" dirty="0" smtClean="0"/>
              <a:t> bound on regret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4724400"/>
            <a:ext cx="7061200" cy="1978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955</TotalTime>
  <Words>1200</Words>
  <Application>Microsoft Office PowerPoint</Application>
  <PresentationFormat>Custom</PresentationFormat>
  <Paragraphs>197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Regrets and Kidneys </vt:lpstr>
      <vt:lpstr>Intro to Online Stochastic Optimization</vt:lpstr>
      <vt:lpstr>Modeling with a Special Class of MDPs</vt:lpstr>
      <vt:lpstr>Motivation: Packet Scheduling Problem</vt:lpstr>
      <vt:lpstr>Generic Online Optimization Algorithm</vt:lpstr>
      <vt:lpstr>Oblivious Algorithms </vt:lpstr>
      <vt:lpstr>Stochastic: Expectation Algorithm</vt:lpstr>
      <vt:lpstr>Stochastic: Consensus Algorithm</vt:lpstr>
      <vt:lpstr>A New Approach: Regret</vt:lpstr>
      <vt:lpstr>Stochastic: Regret Algorithm</vt:lpstr>
      <vt:lpstr>Results</vt:lpstr>
      <vt:lpstr>Discussion of Stochastic Algorithms</vt:lpstr>
      <vt:lpstr>Kidney Problem Formulation</vt:lpstr>
      <vt:lpstr>The problem with prior-free approach</vt:lpstr>
      <vt:lpstr>Adapting Regrets Algorithm to Kidneys</vt:lpstr>
      <vt:lpstr>A1 “Direct adaptation of regrets”</vt:lpstr>
      <vt:lpstr>Algorithm 1 is not optimal!</vt:lpstr>
      <vt:lpstr>A2 Optimizing regrets for each action</vt:lpstr>
      <vt:lpstr>Do Regrets make you GAG?</vt:lpstr>
      <vt:lpstr>A3 AMSAA algorithm using MDPs</vt:lpstr>
      <vt:lpstr>Characterization of results</vt:lpstr>
      <vt:lpstr>Results</vt:lpstr>
      <vt:lpstr>Recap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Mao</cp:lastModifiedBy>
  <cp:revision>130</cp:revision>
  <dcterms:created xsi:type="dcterms:W3CDTF">2004-05-06T09:28:21Z</dcterms:created>
  <dcterms:modified xsi:type="dcterms:W3CDTF">2009-10-21T17:02:02Z</dcterms:modified>
</cp:coreProperties>
</file>