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5" r:id="rId19"/>
    <p:sldId id="282" r:id="rId20"/>
    <p:sldId id="281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94" d="100"/>
          <a:sy n="94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457CB-10E5-44CB-96D8-486BB8BDD13F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873FC-33E8-4174-B0B3-F90448965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FC-33E8-4174-B0B3-F90448965C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51FBF-CBF8-490C-9734-EED4B2D5912E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FFCED-959E-47BD-89BD-ED285D901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Manipulation Resistant Reputation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Friedman </a:t>
            </a:r>
            <a:r>
              <a:rPr lang="en-US" dirty="0" err="1" smtClean="0"/>
              <a:t>Resnick</a:t>
            </a:r>
            <a:r>
              <a:rPr lang="en-US" dirty="0" smtClean="0"/>
              <a:t> Sami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not rank </a:t>
            </a:r>
            <a:r>
              <a:rPr lang="en-US" dirty="0" err="1" smtClean="0"/>
              <a:t>sybilproof</a:t>
            </a:r>
            <a:endParaRPr lang="en-US" dirty="0" smtClean="0"/>
          </a:p>
          <a:p>
            <a:r>
              <a:rPr lang="en-US" b="1" dirty="0" smtClean="0"/>
              <a:t>Proof:</a:t>
            </a:r>
          </a:p>
          <a:p>
            <a:pPr lvl="2"/>
            <a:r>
              <a:rPr lang="en-US" dirty="0" smtClean="0"/>
              <a:t>by </a:t>
            </a:r>
            <a:r>
              <a:rPr lang="en-US" dirty="0" err="1" smtClean="0"/>
              <a:t>misdeclaring</a:t>
            </a:r>
            <a:r>
              <a:rPr lang="en-US" dirty="0" smtClean="0"/>
              <a:t> feedback and creating </a:t>
            </a:r>
            <a:r>
              <a:rPr lang="en-US" dirty="0" err="1" smtClean="0"/>
              <a:t>sybil</a:t>
            </a:r>
            <a:r>
              <a:rPr lang="en-US" dirty="0" smtClean="0"/>
              <a:t> a’, a becomes higher ranked than b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33400" y="50069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057400" y="43973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/>
              <a:t>a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53879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/>
              <a:t>b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990600" y="4702175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38400" y="4778375"/>
            <a:ext cx="838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990600" y="5311775"/>
            <a:ext cx="2286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127125" y="4510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828800" y="554037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0.5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03525" y="46624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0.7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336925" y="58816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[1.2]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041525" y="3824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[1]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143000" y="4168775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85800" y="4092575"/>
            <a:ext cx="920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800"/>
              <a:t>Min cut</a:t>
            </a: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4419600" y="50069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943600" y="43973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 dirty="0"/>
              <a:t>a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7162800" y="53879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/>
              <a:t>b</a:t>
            </a: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4876800" y="4702175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6324600" y="4778375"/>
            <a:ext cx="838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876800" y="5311775"/>
            <a:ext cx="2286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013325" y="4510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1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715000" y="554037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0.5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689725" y="4662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7223125" y="58816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[</a:t>
            </a:r>
            <a:r>
              <a:rPr lang="en-US" sz="1800">
                <a:solidFill>
                  <a:srgbClr val="FF0000"/>
                </a:solidFill>
              </a:rPr>
              <a:t>0.5</a:t>
            </a:r>
            <a:r>
              <a:rPr lang="en-US" sz="1800"/>
              <a:t>]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927725" y="3824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[1]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8077200" y="4168775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 dirty="0" smtClean="0"/>
              <a:t>a’</a:t>
            </a:r>
            <a:endParaRPr lang="en-US" sz="1800" dirty="0"/>
          </a:p>
        </p:txBody>
      </p:sp>
      <p:cxnSp>
        <p:nvCxnSpPr>
          <p:cNvPr id="29" name="Straight Arrow Connector 28"/>
          <p:cNvCxnSpPr>
            <a:stCxn id="28" idx="3"/>
            <a:endCxn id="19" idx="0"/>
          </p:cNvCxnSpPr>
          <p:nvPr/>
        </p:nvCxnSpPr>
        <p:spPr bwMode="auto">
          <a:xfrm rot="5400000">
            <a:off x="7353301" y="4597120"/>
            <a:ext cx="828955" cy="752755"/>
          </a:xfrm>
          <a:prstGeom prst="straightConnector1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848600" y="4930775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0.7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Figures due to Friedman, 2005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Pathrank</a:t>
            </a:r>
            <a:r>
              <a:rPr lang="en-US" dirty="0" smtClean="0"/>
              <a:t> (Min Path)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Sybilproof</a:t>
            </a:r>
            <a:endParaRPr lang="en-US" dirty="0" smtClean="0"/>
          </a:p>
          <a:p>
            <a:r>
              <a:rPr lang="en-US" dirty="0" smtClean="0"/>
              <a:t>Proof:</a:t>
            </a:r>
          </a:p>
          <a:p>
            <a:pPr lvl="3"/>
            <a:r>
              <a:rPr lang="en-US" dirty="0" smtClean="0"/>
              <a:t>a higher ranked than b, so a does not care</a:t>
            </a:r>
          </a:p>
          <a:p>
            <a:pPr lvl="3"/>
            <a:r>
              <a:rPr lang="en-US" dirty="0" smtClean="0"/>
              <a:t>b is not on shortest path to a, so b cannot hurt a</a:t>
            </a:r>
          </a:p>
          <a:p>
            <a:pPr lvl="3"/>
            <a:r>
              <a:rPr lang="en-US" dirty="0"/>
              <a:t>n</a:t>
            </a:r>
            <a:r>
              <a:rPr lang="en-US" dirty="0" smtClean="0"/>
              <a:t>o agent can increase their own value by </a:t>
            </a:r>
            <a:r>
              <a:rPr lang="en-US" dirty="0" err="1" smtClean="0"/>
              <a:t>misdeclaring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62000" y="50831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86000" y="44735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/>
              <a:t>a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505200" y="54641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/>
              <a:t>b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1219200" y="4778375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667000" y="4854575"/>
            <a:ext cx="838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219200" y="5387975"/>
            <a:ext cx="2286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55725" y="4586288"/>
            <a:ext cx="55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c=1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057400" y="5616575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c=3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32125" y="4738688"/>
            <a:ext cx="55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c=1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565525" y="59578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[2]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70125" y="3900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[1]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4683125" y="51593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6207125" y="45497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/>
              <a:t>a</a:t>
            </a: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7426325" y="55403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/>
              <a:t>b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5140325" y="4854575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6588125" y="4930775"/>
            <a:ext cx="838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5140325" y="5464175"/>
            <a:ext cx="2286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276850" y="4662488"/>
            <a:ext cx="55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c=1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978525" y="5692775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c=3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953250" y="4814888"/>
            <a:ext cx="55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c=</a:t>
            </a:r>
            <a:r>
              <a:rPr lang="en-US" sz="1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486650" y="6034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[</a:t>
            </a:r>
            <a:r>
              <a:rPr lang="en-US" sz="1800">
                <a:solidFill>
                  <a:srgbClr val="FF0000"/>
                </a:solidFill>
              </a:rPr>
              <a:t>3</a:t>
            </a:r>
            <a:r>
              <a:rPr lang="en-US" sz="1800"/>
              <a:t>]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191250" y="39766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[1]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Figures due to Friedman, 2005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 use </a:t>
            </a:r>
            <a:r>
              <a:rPr lang="en-US" dirty="0" err="1"/>
              <a:t>P</a:t>
            </a:r>
            <a:r>
              <a:rPr lang="en-US" dirty="0" err="1" smtClean="0"/>
              <a:t>athrank</a:t>
            </a:r>
            <a:r>
              <a:rPr lang="en-US" dirty="0" smtClean="0"/>
              <a:t> all the time?</a:t>
            </a:r>
          </a:p>
          <a:p>
            <a:r>
              <a:rPr lang="en-US" dirty="0" smtClean="0"/>
              <a:t>What are we losing as we demand robustness?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Sybilproof</a:t>
            </a:r>
            <a:r>
              <a:rPr lang="en-US" dirty="0" smtClean="0"/>
              <a:t> Transitive Trust Protocols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</a:t>
            </a:r>
            <a:r>
              <a:rPr lang="en-US" dirty="0" err="1" smtClean="0"/>
              <a:t>Resnick</a:t>
            </a:r>
            <a:endParaRPr lang="en-US" dirty="0" smtClean="0"/>
          </a:p>
          <a:p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smtClean="0"/>
              <a:t>Sami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Definition</a:t>
            </a:r>
            <a:r>
              <a:rPr lang="en-US" sz="2800" dirty="0" smtClean="0"/>
              <a:t>: </a:t>
            </a:r>
            <a:r>
              <a:rPr lang="en-US" sz="2800" dirty="0" smtClean="0"/>
              <a:t>A </a:t>
            </a:r>
            <a:r>
              <a:rPr lang="en-US" sz="2800" i="1" dirty="0" smtClean="0"/>
              <a:t>transaction</a:t>
            </a:r>
            <a:r>
              <a:rPr lang="en-US" sz="2800" dirty="0" smtClean="0"/>
              <a:t> T is a </a:t>
            </a:r>
            <a:r>
              <a:rPr lang="en-US" sz="2800" dirty="0" err="1" smtClean="0"/>
              <a:t>tuple</a:t>
            </a:r>
            <a:endParaRPr lang="en-US" sz="2800" dirty="0" smtClean="0"/>
          </a:p>
          <a:p>
            <a:r>
              <a:rPr lang="en-US" sz="2800" dirty="0" smtClean="0"/>
              <a:t>p: the principal; a: the agent; S: the set of honest agents; and trust update functions for +/- outcomes</a:t>
            </a:r>
          </a:p>
          <a:p>
            <a:r>
              <a:rPr lang="en-US" sz="2800" dirty="0" smtClean="0"/>
              <a:t> </a:t>
            </a:r>
            <a:r>
              <a:rPr lang="en-US" sz="2800" u="sng" dirty="0" smtClean="0"/>
              <a:t>Definition</a:t>
            </a:r>
            <a:r>
              <a:rPr lang="en-US" sz="2800" dirty="0" smtClean="0"/>
              <a:t>: A </a:t>
            </a:r>
            <a:r>
              <a:rPr lang="en-US" sz="2800" i="1" dirty="0" smtClean="0"/>
              <a:t>trust exchange protocol</a:t>
            </a:r>
            <a:r>
              <a:rPr lang="en-US" sz="2800" dirty="0" smtClean="0"/>
              <a:t>, given a trust configuration </a:t>
            </a:r>
            <a:r>
              <a:rPr lang="en-US" sz="2800" b="1" dirty="0" smtClean="0"/>
              <a:t>R</a:t>
            </a:r>
            <a:r>
              <a:rPr lang="en-US" sz="2800" dirty="0" smtClean="0"/>
              <a:t>, specifies the set of allowable transactions.</a:t>
            </a:r>
            <a:endParaRPr lang="en-US" sz="2800" dirty="0" smtClean="0"/>
          </a:p>
          <a:p>
            <a:r>
              <a:rPr lang="en-US" sz="2800" u="sng" dirty="0" smtClean="0"/>
              <a:t>Definition</a:t>
            </a:r>
            <a:r>
              <a:rPr lang="en-US" sz="2800" dirty="0" smtClean="0"/>
              <a:t>: A trust exchange protocol </a:t>
            </a:r>
            <a:r>
              <a:rPr lang="en-US" sz="2800" dirty="0" smtClean="0"/>
              <a:t>satisfies the </a:t>
            </a:r>
            <a:r>
              <a:rPr lang="en-US" sz="2800" i="1" dirty="0" smtClean="0"/>
              <a:t>no negative holdings </a:t>
            </a:r>
            <a:r>
              <a:rPr lang="en-US" sz="2800" dirty="0" smtClean="0"/>
              <a:t>property if allowable transactions can never render a trust balance negative. </a:t>
            </a:r>
            <a:endParaRPr lang="en-US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1752600"/>
            <a:ext cx="1609725" cy="3429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Sum-</a:t>
            </a:r>
            <a:r>
              <a:rPr lang="en-US" dirty="0" err="1" smtClean="0"/>
              <a:t>sybilproofness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principal characteristic of a trust exchange protocol that they consider is:</a:t>
            </a:r>
          </a:p>
          <a:p>
            <a:r>
              <a:rPr lang="en-US" u="sng" dirty="0" smtClean="0"/>
              <a:t>Definition</a:t>
            </a:r>
            <a:r>
              <a:rPr lang="en-US" dirty="0" smtClean="0"/>
              <a:t>: A trust exchange protocol satisfies the </a:t>
            </a:r>
            <a:r>
              <a:rPr lang="en-US" i="1" dirty="0" smtClean="0"/>
              <a:t>sum-</a:t>
            </a:r>
            <a:r>
              <a:rPr lang="en-US" i="1" dirty="0" err="1" smtClean="0"/>
              <a:t>sybilproofness</a:t>
            </a:r>
            <a:r>
              <a:rPr lang="en-US" i="1" dirty="0" smtClean="0"/>
              <a:t> </a:t>
            </a:r>
            <a:r>
              <a:rPr lang="en-US" dirty="0" smtClean="0"/>
              <a:t>property if, for every possible subset H of S, and all possible declarations of outcomes by p, we have:</a:t>
            </a:r>
          </a:p>
          <a:p>
            <a:endParaRPr lang="en-US" u="sng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953000"/>
            <a:ext cx="2667000" cy="74295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953000"/>
            <a:ext cx="2686050" cy="742950"/>
          </a:xfrm>
          <a:prstGeom prst="rect">
            <a:avLst/>
          </a:prstGeom>
          <a:noFill/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6019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    = </a:t>
            </a:r>
            <a:r>
              <a:rPr lang="en-US" dirty="0" smtClean="0"/>
              <a:t>S\H is the complement of </a:t>
            </a:r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6096000"/>
            <a:ext cx="222250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Symmetric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outcome is +,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pw</a:t>
            </a:r>
            <a:r>
              <a:rPr lang="en-US" dirty="0" smtClean="0"/>
              <a:t> </a:t>
            </a:r>
            <a:r>
              <a:rPr lang="en-US" dirty="0" smtClean="0"/>
              <a:t>is incremented by 1 and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wa</a:t>
            </a:r>
            <a:r>
              <a:rPr lang="en-US" baseline="-25000" dirty="0" smtClean="0"/>
              <a:t> </a:t>
            </a:r>
            <a:r>
              <a:rPr lang="en-US" dirty="0" smtClean="0"/>
              <a:t>is incremented by 1.</a:t>
            </a:r>
          </a:p>
          <a:p>
            <a:r>
              <a:rPr lang="en-US" dirty="0" smtClean="0"/>
              <a:t>If the outcome is −,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pw</a:t>
            </a:r>
            <a:r>
              <a:rPr lang="en-US" dirty="0" smtClean="0"/>
              <a:t> is decremented by 1 and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wa</a:t>
            </a:r>
            <a:r>
              <a:rPr lang="en-US" dirty="0" smtClean="0"/>
              <a:t> is decremented by 1.</a:t>
            </a:r>
          </a:p>
          <a:p>
            <a:r>
              <a:rPr lang="en-US" dirty="0" smtClean="0"/>
              <a:t>In either case, all other trust balances are left unchanged.</a:t>
            </a:r>
          </a:p>
          <a:p>
            <a:r>
              <a:rPr lang="en-US" dirty="0" smtClean="0"/>
              <a:t>Why is this not sum-</a:t>
            </a:r>
            <a:r>
              <a:rPr lang="en-US" dirty="0" err="1" smtClean="0"/>
              <a:t>sybilproof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before except that in the event of a + outcome,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wp</a:t>
            </a:r>
            <a:r>
              <a:rPr lang="en-US" baseline="-25000" dirty="0" smtClean="0"/>
              <a:t> </a:t>
            </a:r>
            <a:r>
              <a:rPr lang="en-US" dirty="0" smtClean="0"/>
              <a:t>is decremented by 1</a:t>
            </a:r>
          </a:p>
          <a:p>
            <a:r>
              <a:rPr lang="en-US" dirty="0" smtClean="0"/>
              <a:t>Is this sum-</a:t>
            </a:r>
            <a:r>
              <a:rPr lang="en-US" dirty="0" err="1" smtClean="0"/>
              <a:t>sybilproof</a:t>
            </a:r>
            <a:r>
              <a:rPr lang="en-US" dirty="0" smtClean="0"/>
              <a:t> now?</a:t>
            </a:r>
          </a:p>
          <a:p>
            <a:r>
              <a:rPr lang="en-US" dirty="0" smtClean="0"/>
              <a:t>What is the intuition here?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21336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286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495800" y="21336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562600" y="2286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324600" y="21336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71600" y="19050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+</a:t>
            </a:r>
            <a:r>
              <a:rPr lang="en-US" sz="3600" baseline="-25000" dirty="0" smtClean="0">
                <a:solidFill>
                  <a:srgbClr val="002060"/>
                </a:solidFill>
              </a:rPr>
              <a:t>1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67000" y="34290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33800" y="3581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495800" y="34290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62600" y="3581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324600" y="34290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3276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3276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371600" y="32004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+</a:t>
            </a:r>
            <a:r>
              <a:rPr lang="en-US" sz="3600" baseline="-25000" dirty="0" smtClean="0">
                <a:solidFill>
                  <a:srgbClr val="002060"/>
                </a:solidFill>
              </a:rPr>
              <a:t>2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67000" y="49530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33800" y="5105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495800" y="49530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562600" y="5105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324600" y="49530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388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371600" y="47244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-</a:t>
            </a:r>
            <a:r>
              <a:rPr lang="en-US" sz="3600" baseline="-25000" dirty="0" smtClean="0">
                <a:solidFill>
                  <a:srgbClr val="002060"/>
                </a:solidFill>
              </a:rPr>
              <a:t>12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37338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Impossibility Result:</a:t>
            </a:r>
          </a:p>
          <a:p>
            <a:pPr lvl="1"/>
            <a:r>
              <a:rPr lang="en-US" dirty="0" smtClean="0"/>
              <a:t>Cannot be sum-</a:t>
            </a:r>
            <a:r>
              <a:rPr lang="en-US" dirty="0" err="1" smtClean="0"/>
              <a:t>sybilproof</a:t>
            </a:r>
            <a:r>
              <a:rPr lang="en-US" dirty="0" smtClean="0"/>
              <a:t> unless there is a slower growth of trust</a:t>
            </a:r>
          </a:p>
          <a:p>
            <a:pPr lvl="1"/>
            <a:r>
              <a:rPr lang="en-US" dirty="0" smtClean="0"/>
              <a:t>The asymmetrical charge to the trust account of principle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wp</a:t>
            </a:r>
            <a:r>
              <a:rPr lang="en-US" dirty="0" smtClean="0"/>
              <a:t>--) upon a successful outcome is the best we can do.</a:t>
            </a:r>
          </a:p>
          <a:p>
            <a:pPr lvl="1"/>
            <a:r>
              <a:rPr lang="en-US" dirty="0" smtClean="0"/>
              <a:t>Why is this </a:t>
            </a:r>
            <a:r>
              <a:rPr lang="en-US" smtClean="0"/>
              <a:t>a problem?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t(</a:t>
            </a:r>
            <a:r>
              <a:rPr lang="en-US" b="1" dirty="0" err="1" smtClean="0"/>
              <a:t>i</a:t>
            </a:r>
            <a:r>
              <a:rPr lang="en-US" b="1" dirty="0" smtClean="0"/>
              <a:t>, j) &gt; 0 </a:t>
            </a:r>
            <a:r>
              <a:rPr lang="en-US" dirty="0" smtClean="0"/>
              <a:t>denote the feedback </a:t>
            </a:r>
            <a:r>
              <a:rPr lang="en-US" dirty="0" err="1" smtClean="0"/>
              <a:t>i</a:t>
            </a:r>
            <a:r>
              <a:rPr lang="en-US" dirty="0" smtClean="0"/>
              <a:t> reports about j</a:t>
            </a:r>
          </a:p>
          <a:p>
            <a:r>
              <a:rPr lang="en-US" dirty="0" smtClean="0"/>
              <a:t>Let </a:t>
            </a:r>
            <a:r>
              <a:rPr lang="en-US" b="1" dirty="0" smtClean="0"/>
              <a:t>G = (V, E, t) </a:t>
            </a:r>
            <a:r>
              <a:rPr lang="en-US" dirty="0" smtClean="0"/>
              <a:t>where V is the set of agents, E the set of directed edges, and t is as before</a:t>
            </a:r>
          </a:p>
          <a:p>
            <a:r>
              <a:rPr lang="en-US" dirty="0" smtClean="0"/>
              <a:t>Let </a:t>
            </a:r>
            <a:r>
              <a:rPr lang="en-US" b="1" dirty="0" smtClean="0"/>
              <a:t>Fv(G)</a:t>
            </a:r>
            <a:r>
              <a:rPr lang="en-US" dirty="0" smtClean="0"/>
              <a:t> = real valued vector of size |V| indicating the reputation value of v in V</a:t>
            </a:r>
          </a:p>
          <a:p>
            <a:r>
              <a:rPr lang="en-US" dirty="0" smtClean="0"/>
              <a:t>Restrict F to nontrivial rankings (not constant over all G)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is this different from the graph-based approach we talked about initially?</a:t>
            </a:r>
          </a:p>
          <a:p>
            <a:pPr lvl="1"/>
            <a:r>
              <a:rPr lang="en-US" dirty="0" smtClean="0"/>
              <a:t>First one is static; aims to answer the question of who to choose as most trustworthy at a given point in time, with other agents acting </a:t>
            </a:r>
            <a:r>
              <a:rPr lang="en-US" b="1" dirty="0" smtClean="0"/>
              <a:t>strategically</a:t>
            </a:r>
            <a:endParaRPr lang="en-US" dirty="0" smtClean="0"/>
          </a:p>
          <a:p>
            <a:pPr lvl="1"/>
            <a:r>
              <a:rPr lang="en-US" dirty="0" smtClean="0"/>
              <a:t>Second one is dynamic; tries to capture the effects of interactions on trust balances, but explicitly ignores the question of how to choose who to interact with and assumes honest agents don’t interact strategically</a:t>
            </a:r>
          </a:p>
          <a:p>
            <a:pPr lvl="1"/>
            <a:r>
              <a:rPr lang="en-US" dirty="0" smtClean="0"/>
              <a:t>Both fail to address the issue of how the graph/trust balances are created in the first place!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All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trust protocol is generalized and the paper does not give any real world examples of a problem which has this architecture</a:t>
            </a:r>
          </a:p>
          <a:p>
            <a:r>
              <a:rPr lang="en-US" dirty="0" smtClean="0"/>
              <a:t>Can you guys think of something?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Games</a:t>
            </a:r>
            <a:endParaRPr lang="en-US" dirty="0"/>
          </a:p>
        </p:txBody>
      </p:sp>
      <p:pic>
        <p:nvPicPr>
          <p:cNvPr id="32770" name="Picture 2" descr="http://xbox360media.ign.com/xbox360/image/article/809/809569/halo-3-200707310420093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9267" y="1371600"/>
            <a:ext cx="9203267" cy="5176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Games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2v2 Games, partners can be made through intermediaries or directly</a:t>
            </a:r>
          </a:p>
          <a:p>
            <a:r>
              <a:rPr lang="en-US" dirty="0" smtClean="0"/>
              <a:t>Some people online are spiteful. They ruin games for everyone else.</a:t>
            </a:r>
          </a:p>
          <a:p>
            <a:r>
              <a:rPr lang="en-US" dirty="0" smtClean="0"/>
              <a:t>Assume that people playing honestly all successfully generate a + outcome</a:t>
            </a:r>
          </a:p>
          <a:p>
            <a:r>
              <a:rPr lang="en-US" dirty="0" smtClean="0"/>
              <a:t>Can this architecture help us?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Games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people want to play competitively</a:t>
            </a:r>
          </a:p>
          <a:p>
            <a:r>
              <a:rPr lang="en-US" dirty="0" smtClean="0"/>
              <a:t>Honest players generate a successful outcome with p probability. Spiteful players choose to either generate a successful outcome or to generate an unsuccessful outcome.</a:t>
            </a:r>
          </a:p>
          <a:p>
            <a:r>
              <a:rPr lang="en-US" dirty="0" smtClean="0"/>
              <a:t>How can the architecture help us?</a:t>
            </a:r>
          </a:p>
          <a:p>
            <a:r>
              <a:rPr lang="en-US" dirty="0" smtClean="0"/>
              <a:t>What problem does this illuminate and how can we get around this?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Sybilproofness</a:t>
            </a:r>
            <a:r>
              <a:rPr lang="en-US" dirty="0" smtClean="0"/>
              <a:t> or costly </a:t>
            </a:r>
            <a:r>
              <a:rPr lang="en-US" dirty="0" err="1" smtClean="0"/>
              <a:t>sybils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Bootstrapping: exogenous networks</a:t>
            </a:r>
          </a:p>
          <a:p>
            <a:r>
              <a:rPr lang="en-US" dirty="0" smtClean="0"/>
              <a:t>Video Games are awesome.</a:t>
            </a:r>
          </a:p>
          <a:p>
            <a:r>
              <a:rPr lang="en-US" dirty="0" smtClean="0"/>
              <a:t>Objections?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Page Rank Algorithm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 corresponds to the set of web pages</a:t>
            </a:r>
          </a:p>
          <a:p>
            <a:r>
              <a:rPr lang="en-US" dirty="0" smtClean="0"/>
              <a:t>(v, w) is a directed edge corresponding to a hyperlink from v to w</a:t>
            </a:r>
          </a:p>
          <a:p>
            <a:r>
              <a:rPr lang="en-US" dirty="0" smtClean="0"/>
              <a:t>t(</a:t>
            </a:r>
            <a:r>
              <a:rPr lang="en-US" dirty="0" err="1" smtClean="0"/>
              <a:t>v,w</a:t>
            </a:r>
            <a:r>
              <a:rPr lang="en-US" dirty="0" smtClean="0"/>
              <a:t>) = 1/Out(v) where Out(v) is </a:t>
            </a:r>
            <a:r>
              <a:rPr lang="en-US" dirty="0" err="1" smtClean="0"/>
              <a:t>outdegree</a:t>
            </a:r>
            <a:r>
              <a:rPr lang="en-US" dirty="0" smtClean="0"/>
              <a:t> of v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Define </a:t>
            </a:r>
          </a:p>
          <a:p>
            <a:endParaRPr lang="en-US" dirty="0" smtClean="0"/>
          </a:p>
          <a:p>
            <a:r>
              <a:rPr lang="en-US" dirty="0" err="1" smtClean="0"/>
              <a:t>v’s</a:t>
            </a:r>
            <a:r>
              <a:rPr lang="en-US" dirty="0" smtClean="0"/>
              <a:t> ranking is the sum of the feedback from pages pointing to it weighted by their ranks</a:t>
            </a:r>
          </a:p>
          <a:p>
            <a:pPr lvl="1"/>
            <a:r>
              <a:rPr lang="en-US" dirty="0" smtClean="0"/>
              <a:t>Intuitively, the more pages pointing to v and the higher ranked they are, the higher </a:t>
            </a:r>
            <a:r>
              <a:rPr lang="en-US" dirty="0" err="1" smtClean="0"/>
              <a:t>v’s</a:t>
            </a:r>
            <a:r>
              <a:rPr lang="en-US" dirty="0" smtClean="0"/>
              <a:t> rank </a:t>
            </a:r>
          </a:p>
          <a:p>
            <a:r>
              <a:rPr lang="en-US" dirty="0" smtClean="0"/>
              <a:t>In practice, edges determined by random walk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8606" y="3048000"/>
            <a:ext cx="5703794" cy="1143000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Maxflow</a:t>
            </a:r>
            <a:r>
              <a:rPr lang="en-US" sz="3200" b="1" dirty="0" smtClean="0"/>
              <a:t> Algorithm</a:t>
            </a:r>
            <a:endParaRPr lang="en-US" sz="3200" b="1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 Compute max flow from a chosen source to a node</a:t>
            </a:r>
          </a:p>
          <a:p>
            <a:r>
              <a:rPr lang="en-US" sz="2800" b="1" dirty="0" err="1" smtClean="0"/>
              <a:t>Thm</a:t>
            </a:r>
            <a:r>
              <a:rPr lang="en-US" sz="2800" b="1" dirty="0" smtClean="0"/>
              <a:t>: max flow = min cut</a:t>
            </a:r>
            <a:endParaRPr lang="en-US" sz="2800" b="1" dirty="0"/>
          </a:p>
        </p:txBody>
      </p:sp>
      <p:sp>
        <p:nvSpPr>
          <p:cNvPr id="223236" name="Oval 4"/>
          <p:cNvSpPr>
            <a:spLocks noChangeArrowheads="1"/>
          </p:cNvSpPr>
          <p:nvPr/>
        </p:nvSpPr>
        <p:spPr bwMode="auto">
          <a:xfrm>
            <a:off x="3200400" y="4495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US"/>
              <a:t>s</a:t>
            </a:r>
          </a:p>
        </p:txBody>
      </p:sp>
      <p:sp>
        <p:nvSpPr>
          <p:cNvPr id="223237" name="Oval 5"/>
          <p:cNvSpPr>
            <a:spLocks noChangeArrowheads="1"/>
          </p:cNvSpPr>
          <p:nvPr/>
        </p:nvSpPr>
        <p:spPr bwMode="auto">
          <a:xfrm>
            <a:off x="38100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38" name="Oval 6"/>
          <p:cNvSpPr>
            <a:spLocks noChangeArrowheads="1"/>
          </p:cNvSpPr>
          <p:nvPr/>
        </p:nvSpPr>
        <p:spPr bwMode="auto">
          <a:xfrm>
            <a:off x="3657600" y="5638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39" name="Oval 7"/>
          <p:cNvSpPr>
            <a:spLocks noChangeArrowheads="1"/>
          </p:cNvSpPr>
          <p:nvPr/>
        </p:nvSpPr>
        <p:spPr bwMode="auto">
          <a:xfrm>
            <a:off x="54102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US"/>
              <a:t>t</a:t>
            </a:r>
          </a:p>
        </p:txBody>
      </p:sp>
      <p:sp>
        <p:nvSpPr>
          <p:cNvPr id="223240" name="Oval 8"/>
          <p:cNvSpPr>
            <a:spLocks noChangeArrowheads="1"/>
          </p:cNvSpPr>
          <p:nvPr/>
        </p:nvSpPr>
        <p:spPr bwMode="auto">
          <a:xfrm>
            <a:off x="4572000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42" name="Oval 10"/>
          <p:cNvSpPr>
            <a:spLocks noChangeArrowheads="1"/>
          </p:cNvSpPr>
          <p:nvPr/>
        </p:nvSpPr>
        <p:spPr bwMode="auto">
          <a:xfrm>
            <a:off x="54864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43" name="Oval 11"/>
          <p:cNvSpPr>
            <a:spLocks noChangeArrowheads="1"/>
          </p:cNvSpPr>
          <p:nvPr/>
        </p:nvSpPr>
        <p:spPr bwMode="auto">
          <a:xfrm>
            <a:off x="51054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 flipV="1">
            <a:off x="4191000" y="33528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5" name="Line 13"/>
          <p:cNvSpPr>
            <a:spLocks noChangeShapeType="1"/>
          </p:cNvSpPr>
          <p:nvPr/>
        </p:nvSpPr>
        <p:spPr bwMode="auto">
          <a:xfrm>
            <a:off x="4038600" y="3581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6" name="Line 14"/>
          <p:cNvSpPr>
            <a:spLocks noChangeShapeType="1"/>
          </p:cNvSpPr>
          <p:nvPr/>
        </p:nvSpPr>
        <p:spPr bwMode="auto">
          <a:xfrm flipV="1">
            <a:off x="3657600" y="4648200"/>
            <a:ext cx="914400" cy="152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7" name="Line 15"/>
          <p:cNvSpPr>
            <a:spLocks noChangeShapeType="1"/>
          </p:cNvSpPr>
          <p:nvPr/>
        </p:nvSpPr>
        <p:spPr bwMode="auto">
          <a:xfrm>
            <a:off x="3581400" y="4953000"/>
            <a:ext cx="228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 flipV="1">
            <a:off x="4114800" y="5867400"/>
            <a:ext cx="457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9" name="Line 17"/>
          <p:cNvSpPr>
            <a:spLocks noChangeShapeType="1"/>
          </p:cNvSpPr>
          <p:nvPr/>
        </p:nvSpPr>
        <p:spPr bwMode="auto">
          <a:xfrm flipH="1">
            <a:off x="4953000" y="4191000"/>
            <a:ext cx="609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 flipH="1">
            <a:off x="5029200" y="54864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1" name="Line 19"/>
          <p:cNvSpPr>
            <a:spLocks noChangeShapeType="1"/>
          </p:cNvSpPr>
          <p:nvPr/>
        </p:nvSpPr>
        <p:spPr bwMode="auto">
          <a:xfrm>
            <a:off x="579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2" name="Line 20"/>
          <p:cNvSpPr>
            <a:spLocks noChangeShapeType="1"/>
          </p:cNvSpPr>
          <p:nvPr/>
        </p:nvSpPr>
        <p:spPr bwMode="auto">
          <a:xfrm>
            <a:off x="4038600" y="3581400"/>
            <a:ext cx="533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3" name="Line 21"/>
          <p:cNvSpPr>
            <a:spLocks noChangeShapeType="1"/>
          </p:cNvSpPr>
          <p:nvPr/>
        </p:nvSpPr>
        <p:spPr bwMode="auto">
          <a:xfrm flipH="1">
            <a:off x="3810000" y="3581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4" name="Line 22"/>
          <p:cNvSpPr>
            <a:spLocks noChangeShapeType="1"/>
          </p:cNvSpPr>
          <p:nvPr/>
        </p:nvSpPr>
        <p:spPr bwMode="auto">
          <a:xfrm flipV="1">
            <a:off x="4800600" y="4114800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5" name="Line 23"/>
          <p:cNvSpPr>
            <a:spLocks noChangeShapeType="1"/>
          </p:cNvSpPr>
          <p:nvPr/>
        </p:nvSpPr>
        <p:spPr bwMode="auto">
          <a:xfrm>
            <a:off x="5410200" y="3352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due to Friedman, 2005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Shortest </a:t>
            </a:r>
            <a:r>
              <a:rPr lang="en-US" sz="3200" b="1" dirty="0" smtClean="0"/>
              <a:t>Path Algorithm</a:t>
            </a:r>
            <a:endParaRPr lang="en-US" sz="3200" b="1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2800" b="1" dirty="0" smtClean="0"/>
              <a:t>Compute shortest path from source to node</a:t>
            </a:r>
            <a:endParaRPr lang="en-US" sz="2800" b="1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224260" name="Oval 4"/>
          <p:cNvSpPr>
            <a:spLocks noChangeArrowheads="1"/>
          </p:cNvSpPr>
          <p:nvPr/>
        </p:nvSpPr>
        <p:spPr bwMode="auto">
          <a:xfrm>
            <a:off x="3200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US"/>
              <a:t>s</a:t>
            </a:r>
          </a:p>
        </p:txBody>
      </p:sp>
      <p:sp>
        <p:nvSpPr>
          <p:cNvPr id="224261" name="Oval 5"/>
          <p:cNvSpPr>
            <a:spLocks noChangeArrowheads="1"/>
          </p:cNvSpPr>
          <p:nvPr/>
        </p:nvSpPr>
        <p:spPr bwMode="auto">
          <a:xfrm>
            <a:off x="3810000" y="2590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2" name="Oval 6"/>
          <p:cNvSpPr>
            <a:spLocks noChangeArrowheads="1"/>
          </p:cNvSpPr>
          <p:nvPr/>
        </p:nvSpPr>
        <p:spPr bwMode="auto">
          <a:xfrm>
            <a:off x="3657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3" name="Oval 7"/>
          <p:cNvSpPr>
            <a:spLocks noChangeArrowheads="1"/>
          </p:cNvSpPr>
          <p:nvPr/>
        </p:nvSpPr>
        <p:spPr bwMode="auto">
          <a:xfrm>
            <a:off x="54102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US"/>
              <a:t>t</a:t>
            </a:r>
          </a:p>
        </p:txBody>
      </p:sp>
      <p:sp>
        <p:nvSpPr>
          <p:cNvPr id="224264" name="Oval 8"/>
          <p:cNvSpPr>
            <a:spLocks noChangeArrowheads="1"/>
          </p:cNvSpPr>
          <p:nvPr/>
        </p:nvSpPr>
        <p:spPr bwMode="auto">
          <a:xfrm>
            <a:off x="45720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5" name="Oval 9"/>
          <p:cNvSpPr>
            <a:spLocks noChangeArrowheads="1"/>
          </p:cNvSpPr>
          <p:nvPr/>
        </p:nvSpPr>
        <p:spPr bwMode="auto">
          <a:xfrm>
            <a:off x="4419600" y="358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6" name="Oval 10"/>
          <p:cNvSpPr>
            <a:spLocks noChangeArrowheads="1"/>
          </p:cNvSpPr>
          <p:nvPr/>
        </p:nvSpPr>
        <p:spPr bwMode="auto">
          <a:xfrm>
            <a:off x="5486400" y="441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7" name="Oval 11"/>
          <p:cNvSpPr>
            <a:spLocks noChangeArrowheads="1"/>
          </p:cNvSpPr>
          <p:nvPr/>
        </p:nvSpPr>
        <p:spPr bwMode="auto">
          <a:xfrm>
            <a:off x="51054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 flipV="1">
            <a:off x="4191000" y="27432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4038600" y="2971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auto">
          <a:xfrm flipV="1">
            <a:off x="3657600" y="4038600"/>
            <a:ext cx="914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>
            <a:off x="3581400" y="4343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2" name="Line 16"/>
          <p:cNvSpPr>
            <a:spLocks noChangeShapeType="1"/>
          </p:cNvSpPr>
          <p:nvPr/>
        </p:nvSpPr>
        <p:spPr bwMode="auto">
          <a:xfrm flipV="1">
            <a:off x="4114800" y="5257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3" name="Line 17"/>
          <p:cNvSpPr>
            <a:spLocks noChangeShapeType="1"/>
          </p:cNvSpPr>
          <p:nvPr/>
        </p:nvSpPr>
        <p:spPr bwMode="auto">
          <a:xfrm flipH="1">
            <a:off x="4953000" y="3505200"/>
            <a:ext cx="533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 flipH="1">
            <a:off x="5029200" y="4876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Line 19"/>
          <p:cNvSpPr>
            <a:spLocks noChangeShapeType="1"/>
          </p:cNvSpPr>
          <p:nvPr/>
        </p:nvSpPr>
        <p:spPr bwMode="auto">
          <a:xfrm>
            <a:off x="57912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6" name="Line 20"/>
          <p:cNvSpPr>
            <a:spLocks noChangeShapeType="1"/>
          </p:cNvSpPr>
          <p:nvPr/>
        </p:nvSpPr>
        <p:spPr bwMode="auto">
          <a:xfrm>
            <a:off x="4038600" y="2971800"/>
            <a:ext cx="533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7" name="Line 21"/>
          <p:cNvSpPr>
            <a:spLocks noChangeShapeType="1"/>
          </p:cNvSpPr>
          <p:nvPr/>
        </p:nvSpPr>
        <p:spPr bwMode="auto">
          <a:xfrm flipH="1">
            <a:off x="3810000" y="29718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8" name="Line 22"/>
          <p:cNvSpPr>
            <a:spLocks noChangeShapeType="1"/>
          </p:cNvSpPr>
          <p:nvPr/>
        </p:nvSpPr>
        <p:spPr bwMode="auto">
          <a:xfrm flipV="1">
            <a:off x="4800600" y="3505200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9" name="Line 23"/>
          <p:cNvSpPr>
            <a:spLocks noChangeShapeType="1"/>
          </p:cNvSpPr>
          <p:nvPr/>
        </p:nvSpPr>
        <p:spPr bwMode="auto">
          <a:xfrm>
            <a:off x="5410200" y="2743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due to Friedman, 2005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Sybils</a:t>
            </a:r>
            <a:r>
              <a:rPr lang="en-US" dirty="0" smtClean="0"/>
              <a:t> &amp; </a:t>
            </a:r>
            <a:r>
              <a:rPr lang="en-US" dirty="0" err="1" smtClean="0"/>
              <a:t>Sybilproofness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Defn</a:t>
            </a:r>
            <a:r>
              <a:rPr lang="en-US" dirty="0" smtClean="0"/>
              <a:t>. A graph G’ = (V, E, t) along with U’    V’ is a </a:t>
            </a:r>
            <a:r>
              <a:rPr lang="en-US" b="1" dirty="0" err="1" smtClean="0"/>
              <a:t>sybil</a:t>
            </a:r>
            <a:r>
              <a:rPr lang="en-US" b="1" dirty="0" smtClean="0"/>
              <a:t> strategy </a:t>
            </a:r>
            <a:r>
              <a:rPr lang="en-US" dirty="0" smtClean="0"/>
              <a:t>for v if v is in U’ and collapsing U’ into a single node with label v in G’ yields G.</a:t>
            </a:r>
            <a:endParaRPr lang="en-US" b="1" dirty="0" smtClean="0"/>
          </a:p>
          <a:p>
            <a:r>
              <a:rPr lang="en-US" b="1" dirty="0" err="1" smtClean="0"/>
              <a:t>Defn</a:t>
            </a:r>
            <a:r>
              <a:rPr lang="en-US" dirty="0" smtClean="0"/>
              <a:t>. A reputation function F is </a:t>
            </a:r>
            <a:r>
              <a:rPr lang="en-US" b="1" dirty="0" smtClean="0"/>
              <a:t>value </a:t>
            </a:r>
            <a:r>
              <a:rPr lang="en-US" b="1" dirty="0" err="1" smtClean="0"/>
              <a:t>sybilproof</a:t>
            </a:r>
            <a:r>
              <a:rPr lang="en-US" b="1" dirty="0" smtClean="0"/>
              <a:t> </a:t>
            </a:r>
            <a:r>
              <a:rPr lang="en-US" dirty="0" smtClean="0"/>
              <a:t>if for all graphs G = (V,E) and all users v in V, there is no </a:t>
            </a:r>
            <a:r>
              <a:rPr lang="en-US" dirty="0" err="1" smtClean="0"/>
              <a:t>sybil</a:t>
            </a:r>
            <a:r>
              <a:rPr lang="en-US" dirty="0" smtClean="0"/>
              <a:t> strategy (G’, U’) for v </a:t>
            </a:r>
            <a:r>
              <a:rPr lang="en-US" dirty="0" err="1" smtClean="0"/>
              <a:t>s.t</a:t>
            </a:r>
            <a:r>
              <a:rPr lang="en-US" dirty="0" smtClean="0"/>
              <a:t>. for some u in U’, Fu(G’) ≥ Fv(G)</a:t>
            </a:r>
          </a:p>
          <a:p>
            <a:r>
              <a:rPr lang="en-US" b="1" dirty="0" err="1" smtClean="0"/>
              <a:t>Defn</a:t>
            </a:r>
            <a:r>
              <a:rPr lang="en-US" dirty="0" smtClean="0"/>
              <a:t>. A reputation is rank </a:t>
            </a:r>
            <a:r>
              <a:rPr lang="en-US" b="1" dirty="0" err="1" smtClean="0"/>
              <a:t>sybilproof</a:t>
            </a:r>
            <a:r>
              <a:rPr lang="en-US" b="1" dirty="0" smtClean="0"/>
              <a:t> </a:t>
            </a:r>
            <a:r>
              <a:rPr lang="en-US" dirty="0" smtClean="0"/>
              <a:t>if for all graphs G = (V,E) and all users v in V, there is no </a:t>
            </a:r>
            <a:r>
              <a:rPr lang="en-US" dirty="0" err="1" smtClean="0"/>
              <a:t>sybil</a:t>
            </a:r>
            <a:r>
              <a:rPr lang="en-US" dirty="0" smtClean="0"/>
              <a:t> strategy (G’, U’) for v </a:t>
            </a:r>
            <a:r>
              <a:rPr lang="en-US" dirty="0" err="1" smtClean="0"/>
              <a:t>s.t</a:t>
            </a:r>
            <a:r>
              <a:rPr lang="en-US" dirty="0" smtClean="0"/>
              <a:t>. for some u in U’ and w in V \ {v}, Fu(G’) ≥ </a:t>
            </a:r>
            <a:r>
              <a:rPr lang="en-US" dirty="0" err="1" smtClean="0"/>
              <a:t>Fw</a:t>
            </a:r>
            <a:r>
              <a:rPr lang="en-US" dirty="0" smtClean="0"/>
              <a:t>(G’) while Fv(G) &lt; </a:t>
            </a:r>
            <a:r>
              <a:rPr lang="en-US" dirty="0" err="1" smtClean="0"/>
              <a:t>Fw</a:t>
            </a:r>
            <a:r>
              <a:rPr lang="en-US" dirty="0" smtClean="0"/>
              <a:t>(G) </a:t>
            </a:r>
            <a:endParaRPr lang="en-US" dirty="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1676400"/>
            <a:ext cx="170688" cy="304800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Sybils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rank: Create a large number of dummy websites and then link to each other.</a:t>
            </a:r>
          </a:p>
          <a:p>
            <a:r>
              <a:rPr lang="en-US" dirty="0" smtClean="0"/>
              <a:t>P2P: create a large number of peers and then give each other high ratings</a:t>
            </a:r>
          </a:p>
          <a:p>
            <a:r>
              <a:rPr lang="en-US" dirty="0" err="1" smtClean="0"/>
              <a:t>Ebay</a:t>
            </a:r>
            <a:r>
              <a:rPr lang="en-US" dirty="0" smtClean="0"/>
              <a:t>: fake transactions with yourself.</a:t>
            </a:r>
          </a:p>
          <a:p>
            <a:r>
              <a:rPr lang="en-US" dirty="0" smtClean="0"/>
              <a:t>Amazon shopping: post high evaluations of your own products.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Examples due to Friedman, 2005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Rank: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N</a:t>
            </a:r>
            <a:r>
              <a:rPr lang="en-US" sz="3200" dirty="0" smtClean="0"/>
              <a:t>ot </a:t>
            </a:r>
            <a:r>
              <a:rPr lang="en-US" sz="3200" dirty="0" err="1" smtClean="0"/>
              <a:t>sybilproof</a:t>
            </a:r>
            <a:endParaRPr lang="en-US" b="1" dirty="0" smtClean="0"/>
          </a:p>
          <a:p>
            <a:r>
              <a:rPr lang="en-US" b="1" dirty="0" smtClean="0"/>
              <a:t>Proof: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814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910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038600" y="5410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7912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953000" y="5334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800600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8674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4864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4572000" y="31242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419600" y="3352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4038600" y="44196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962400" y="4724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495800" y="5638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5334000" y="3886200"/>
            <a:ext cx="533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5410200" y="5257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1722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419600" y="3352800"/>
            <a:ext cx="533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4191000" y="33528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5181600" y="3886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5791200" y="3124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429000" y="5029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2590800" y="4343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895600" y="3733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V="1">
            <a:off x="3657600" y="4724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2766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30480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2895600" y="4800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3505200" y="3352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3733800" y="3810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3352800" y="4648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Oval 37"/>
          <p:cNvSpPr>
            <a:spLocks noChangeArrowheads="1"/>
          </p:cNvSpPr>
          <p:nvPr/>
        </p:nvSpPr>
        <p:spPr bwMode="auto">
          <a:xfrm>
            <a:off x="2133600" y="3048000"/>
            <a:ext cx="2057400" cy="2743200"/>
          </a:xfrm>
          <a:prstGeom prst="ellipse">
            <a:avLst/>
          </a:prstGeom>
          <a:solidFill>
            <a:srgbClr val="FF0000">
              <a:alpha val="2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due to Friedman, 2005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 Flow: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</a:t>
            </a:r>
            <a:r>
              <a:rPr lang="en-US" dirty="0" err="1" smtClean="0"/>
              <a:t>sybilproof</a:t>
            </a:r>
            <a:endParaRPr lang="en-US" dirty="0" smtClean="0"/>
          </a:p>
          <a:p>
            <a:r>
              <a:rPr lang="en-US" b="1" dirty="0" smtClean="0"/>
              <a:t>Proof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505200" y="4383087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114800" y="3087687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962400" y="5526087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5715000" y="3621087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US"/>
              <a:t>s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876800" y="5449887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724400" y="4078287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791200" y="4916487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410200" y="2859087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4495800" y="3240087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343400" y="3468687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3962400" y="4535487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886200" y="4840287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419600" y="5754687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5257800" y="4002087"/>
            <a:ext cx="533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5334000" y="5373687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096000" y="407828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43400" y="3468687"/>
            <a:ext cx="533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4114800" y="3468687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5105400" y="4002087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715000" y="3240087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2514600" y="3468687"/>
            <a:ext cx="1600200" cy="2057400"/>
          </a:xfrm>
          <a:prstGeom prst="ellipse">
            <a:avLst/>
          </a:prstGeom>
          <a:solidFill>
            <a:srgbClr val="FF0000">
              <a:alpha val="20000"/>
            </a:srgbClr>
          </a:solidFill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727325" y="4267200"/>
            <a:ext cx="78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/>
              <a:t>Sybil</a:t>
            </a:r>
          </a:p>
          <a:p>
            <a:pPr algn="l">
              <a:spcBef>
                <a:spcPct val="0"/>
              </a:spcBef>
            </a:pPr>
            <a:r>
              <a:rPr lang="en-US" sz="1800"/>
              <a:t>Cloud</a:t>
            </a:r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3048000" y="2859087"/>
            <a:ext cx="1358900" cy="34290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768" y="720"/>
              </a:cxn>
              <a:cxn ang="0">
                <a:pos x="720" y="1344"/>
              </a:cxn>
              <a:cxn ang="0">
                <a:pos x="0" y="2160"/>
              </a:cxn>
            </a:cxnLst>
            <a:rect l="0" t="0" r="r" b="b"/>
            <a:pathLst>
              <a:path w="856" h="2160">
                <a:moveTo>
                  <a:pt x="192" y="0"/>
                </a:moveTo>
                <a:cubicBezTo>
                  <a:pt x="436" y="248"/>
                  <a:pt x="680" y="496"/>
                  <a:pt x="768" y="720"/>
                </a:cubicBezTo>
                <a:cubicBezTo>
                  <a:pt x="856" y="944"/>
                  <a:pt x="848" y="1104"/>
                  <a:pt x="720" y="1344"/>
                </a:cubicBezTo>
                <a:cubicBezTo>
                  <a:pt x="592" y="1584"/>
                  <a:pt x="296" y="1872"/>
                  <a:pt x="0" y="216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352800" y="2590800"/>
            <a:ext cx="9207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800"/>
              <a:t>Min cut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Figure due to Friedman, 2005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1167</Words>
  <Application>Microsoft Office PowerPoint</Application>
  <PresentationFormat>On-screen Show (4:3)</PresentationFormat>
  <Paragraphs>168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Manipulation Resistant Reputation Systems</vt:lpstr>
      <vt:lpstr>Trust Graphs</vt:lpstr>
      <vt:lpstr>Page Rank Algorithm</vt:lpstr>
      <vt:lpstr>Maxflow Algorithm</vt:lpstr>
      <vt:lpstr>Shortest Path Algorithm</vt:lpstr>
      <vt:lpstr>Sybils &amp; Sybilproofness</vt:lpstr>
      <vt:lpstr>Sybils in practice</vt:lpstr>
      <vt:lpstr>Page Rank:</vt:lpstr>
      <vt:lpstr>Max Flow:</vt:lpstr>
      <vt:lpstr>Max Flow:</vt:lpstr>
      <vt:lpstr>Pathrank (Min Path)</vt:lpstr>
      <vt:lpstr>Problems?</vt:lpstr>
      <vt:lpstr>Sybilproof Transitive Trust Protocols</vt:lpstr>
      <vt:lpstr>Formal Stuff</vt:lpstr>
      <vt:lpstr>Sum-sybilproofness</vt:lpstr>
      <vt:lpstr>A Symmetric Protocol</vt:lpstr>
      <vt:lpstr>An Alternative Protocol</vt:lpstr>
      <vt:lpstr>Pictures</vt:lpstr>
      <vt:lpstr>Theorem 5</vt:lpstr>
      <vt:lpstr>Comparison</vt:lpstr>
      <vt:lpstr>What Does This All Mean?</vt:lpstr>
      <vt:lpstr>Video Games</vt:lpstr>
      <vt:lpstr>Video Games Cont.</vt:lpstr>
      <vt:lpstr>Video Games cont.</vt:lpstr>
      <vt:lpstr>Other Issues</vt:lpstr>
    </vt:vector>
  </TitlesOfParts>
  <Company>Harvard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Manipulation Resistant Reputation Systems</dc:title>
  <dc:creator>HBS User</dc:creator>
  <cp:lastModifiedBy>Zander</cp:lastModifiedBy>
  <cp:revision>24</cp:revision>
  <dcterms:created xsi:type="dcterms:W3CDTF">2009-10-06T15:00:23Z</dcterms:created>
  <dcterms:modified xsi:type="dcterms:W3CDTF">2009-10-07T16:06:06Z</dcterms:modified>
</cp:coreProperties>
</file>