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diagrams/layout3.xml" ContentType="application/vnd.openxmlformats-officedocument.drawingml.diagramLayout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66" r:id="rId5"/>
    <p:sldId id="267" r:id="rId6"/>
    <p:sldId id="270" r:id="rId7"/>
    <p:sldId id="269" r:id="rId8"/>
    <p:sldId id="272" r:id="rId9"/>
    <p:sldId id="268" r:id="rId10"/>
    <p:sldId id="289" r:id="rId11"/>
    <p:sldId id="273" r:id="rId12"/>
    <p:sldId id="296" r:id="rId13"/>
    <p:sldId id="292" r:id="rId14"/>
    <p:sldId id="298" r:id="rId15"/>
    <p:sldId id="293" r:id="rId16"/>
    <p:sldId id="294" r:id="rId17"/>
    <p:sldId id="278" r:id="rId18"/>
    <p:sldId id="295" r:id="rId19"/>
    <p:sldId id="286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6BB"/>
    <a:srgbClr val="C0C5D6"/>
    <a:srgbClr val="002A7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9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7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C01BC-FB2F-40FB-BE98-5DA157F3F9D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CF644A-A4D7-422C-8621-537EEE431FE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25CF5C78-AE63-49B5-AA7D-E611442A9034}" type="parTrans" cxnId="{348163C8-5613-4A0B-A7CD-D8A6AB31FDAD}">
      <dgm:prSet/>
      <dgm:spPr/>
      <dgm:t>
        <a:bodyPr/>
        <a:lstStyle/>
        <a:p>
          <a:endParaRPr lang="en-US"/>
        </a:p>
      </dgm:t>
    </dgm:pt>
    <dgm:pt modelId="{E2C3B5E5-F313-4152-828E-1932BE1E6AED}" type="sibTrans" cxnId="{348163C8-5613-4A0B-A7CD-D8A6AB31FDAD}">
      <dgm:prSet/>
      <dgm:spPr/>
      <dgm:t>
        <a:bodyPr/>
        <a:lstStyle/>
        <a:p>
          <a:endParaRPr lang="en-US"/>
        </a:p>
      </dgm:t>
    </dgm:pt>
    <dgm:pt modelId="{2BEC7A0B-E632-4C63-B7B9-E42318F7823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59993AD-4D26-4883-835D-08884F1DD6D3}" type="parTrans" cxnId="{5EDA098B-37AB-474A-865E-75BB059DA8AB}">
      <dgm:prSet/>
      <dgm:spPr/>
      <dgm:t>
        <a:bodyPr/>
        <a:lstStyle/>
        <a:p>
          <a:endParaRPr lang="en-US"/>
        </a:p>
      </dgm:t>
    </dgm:pt>
    <dgm:pt modelId="{C6616F0C-20E7-4F24-9813-672AEF00837C}" type="sibTrans" cxnId="{5EDA098B-37AB-474A-865E-75BB059DA8AB}">
      <dgm:prSet/>
      <dgm:spPr/>
      <dgm:t>
        <a:bodyPr/>
        <a:lstStyle/>
        <a:p>
          <a:endParaRPr lang="en-US"/>
        </a:p>
      </dgm:t>
    </dgm:pt>
    <dgm:pt modelId="{9C95B7F1-2B68-41E8-BF7C-D8201B422F17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05237B6-55CB-4A70-BA3A-E14C56ACD1D8}" type="parTrans" cxnId="{905CAD42-76F2-4025-A3CA-2AC528A059B2}">
      <dgm:prSet/>
      <dgm:spPr/>
      <dgm:t>
        <a:bodyPr/>
        <a:lstStyle/>
        <a:p>
          <a:endParaRPr lang="en-US"/>
        </a:p>
      </dgm:t>
    </dgm:pt>
    <dgm:pt modelId="{28210A46-45B0-4634-A69F-B370A0A52D93}" type="sibTrans" cxnId="{905CAD42-76F2-4025-A3CA-2AC528A059B2}">
      <dgm:prSet/>
      <dgm:spPr/>
      <dgm:t>
        <a:bodyPr/>
        <a:lstStyle/>
        <a:p>
          <a:endParaRPr lang="en-US"/>
        </a:p>
      </dgm:t>
    </dgm:pt>
    <dgm:pt modelId="{C11ED9E1-3B75-4EEB-8CC7-65263B16F16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733C027-2065-440C-A2DB-5397403F763A}" type="parTrans" cxnId="{496934E8-43C3-48D1-97F8-C9CEEAC745EE}">
      <dgm:prSet/>
      <dgm:spPr/>
      <dgm:t>
        <a:bodyPr/>
        <a:lstStyle/>
        <a:p>
          <a:endParaRPr lang="en-US"/>
        </a:p>
      </dgm:t>
    </dgm:pt>
    <dgm:pt modelId="{9A563F97-90DB-4206-AE60-292386635FCE}" type="sibTrans" cxnId="{496934E8-43C3-48D1-97F8-C9CEEAC745EE}">
      <dgm:prSet/>
      <dgm:spPr/>
      <dgm:t>
        <a:bodyPr/>
        <a:lstStyle/>
        <a:p>
          <a:endParaRPr lang="en-US"/>
        </a:p>
      </dgm:t>
    </dgm:pt>
    <dgm:pt modelId="{C6266CE4-BBDC-43CC-A143-F5B5633279A7}" type="pres">
      <dgm:prSet presAssocID="{2C2C01BC-FB2F-40FB-BE98-5DA157F3F9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E60237-91D0-4B15-805D-A4EBE9DCBCAA}" type="pres">
      <dgm:prSet presAssocID="{87CF644A-A4D7-422C-8621-537EEE431F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01FDA-57A7-4FFB-972F-60E46F8CE653}" type="pres">
      <dgm:prSet presAssocID="{E2C3B5E5-F313-4152-828E-1932BE1E6AED}" presName="sibTrans" presStyleLbl="sibTrans2D1" presStyleIdx="0" presStyleCnt="4" custAng="5476174" custLinFactX="-160276" custLinFactNeighborX="-200000" custLinFactNeighborY="31047"/>
      <dgm:spPr/>
      <dgm:t>
        <a:bodyPr/>
        <a:lstStyle/>
        <a:p>
          <a:endParaRPr lang="en-US"/>
        </a:p>
      </dgm:t>
    </dgm:pt>
    <dgm:pt modelId="{B156D76C-4A9F-438C-9198-DE8DF0A0E673}" type="pres">
      <dgm:prSet presAssocID="{E2C3B5E5-F313-4152-828E-1932BE1E6AE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B2A97EC-3FFD-409B-87DC-B2098643DDB2}" type="pres">
      <dgm:prSet presAssocID="{2BEC7A0B-E632-4C63-B7B9-E42318F782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D0CED-8176-4853-A6CB-0C8EC6429CD0}" type="pres">
      <dgm:prSet presAssocID="{C6616F0C-20E7-4F24-9813-672AEF00837C}" presName="sibTrans" presStyleLbl="sibTrans2D1" presStyleIdx="1" presStyleCnt="4" custLinFactNeighborX="54939" custLinFactNeighborY="46368"/>
      <dgm:spPr/>
      <dgm:t>
        <a:bodyPr/>
        <a:lstStyle/>
        <a:p>
          <a:endParaRPr lang="en-US"/>
        </a:p>
      </dgm:t>
    </dgm:pt>
    <dgm:pt modelId="{9FEA335D-DDF8-4543-A4BB-197577BDAEA2}" type="pres">
      <dgm:prSet presAssocID="{C6616F0C-20E7-4F24-9813-672AEF00837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8DDACF0-55F2-4849-87F0-944395BB702A}" type="pres">
      <dgm:prSet presAssocID="{9C95B7F1-2B68-41E8-BF7C-D8201B422F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BC663-D9FD-4346-AC2B-DE92F0BE830A}" type="pres">
      <dgm:prSet presAssocID="{28210A46-45B0-4634-A69F-B370A0A52D93}" presName="sibTrans" presStyleLbl="sibTrans2D1" presStyleIdx="2" presStyleCnt="4" custAng="5240314" custLinFactX="144359" custLinFactNeighborX="200000" custLinFactNeighborY="-43568"/>
      <dgm:spPr/>
      <dgm:t>
        <a:bodyPr/>
        <a:lstStyle/>
        <a:p>
          <a:endParaRPr lang="en-US"/>
        </a:p>
      </dgm:t>
    </dgm:pt>
    <dgm:pt modelId="{B06C450E-ACCB-466B-8EAD-C2646A11B742}" type="pres">
      <dgm:prSet presAssocID="{28210A46-45B0-4634-A69F-B370A0A52D9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37F6AC2-2273-487D-85C1-66F2F7AA36E0}" type="pres">
      <dgm:prSet presAssocID="{C11ED9E1-3B75-4EEB-8CC7-65263B16F1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6AF8A-A55F-4BAB-A5B9-A70F04DE43CC}" type="pres">
      <dgm:prSet presAssocID="{9A563F97-90DB-4206-AE60-292386635FCE}" presName="sibTrans" presStyleLbl="sibTrans2D1" presStyleIdx="3" presStyleCnt="4" custLinFactNeighborX="-70855" custLinFactNeighborY="-58889"/>
      <dgm:spPr/>
      <dgm:t>
        <a:bodyPr/>
        <a:lstStyle/>
        <a:p>
          <a:endParaRPr lang="en-US"/>
        </a:p>
      </dgm:t>
    </dgm:pt>
    <dgm:pt modelId="{F25E7FE7-4363-4B59-B962-380DE108EF5B}" type="pres">
      <dgm:prSet presAssocID="{9A563F97-90DB-4206-AE60-292386635FC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4510313-4FE8-4C7A-8CBE-116D2378853E}" type="presOf" srcId="{2BEC7A0B-E632-4C63-B7B9-E42318F7823E}" destId="{BB2A97EC-3FFD-409B-87DC-B2098643DDB2}" srcOrd="0" destOrd="0" presId="urn:microsoft.com/office/officeart/2005/8/layout/cycle2"/>
    <dgm:cxn modelId="{8FF6F658-FC36-455F-BFBC-D2CA73631F11}" type="presOf" srcId="{E2C3B5E5-F313-4152-828E-1932BE1E6AED}" destId="{B156D76C-4A9F-438C-9198-DE8DF0A0E673}" srcOrd="1" destOrd="0" presId="urn:microsoft.com/office/officeart/2005/8/layout/cycle2"/>
    <dgm:cxn modelId="{348163C8-5613-4A0B-A7CD-D8A6AB31FDAD}" srcId="{2C2C01BC-FB2F-40FB-BE98-5DA157F3F9D4}" destId="{87CF644A-A4D7-422C-8621-537EEE431FE2}" srcOrd="0" destOrd="0" parTransId="{25CF5C78-AE63-49B5-AA7D-E611442A9034}" sibTransId="{E2C3B5E5-F313-4152-828E-1932BE1E6AED}"/>
    <dgm:cxn modelId="{6DC77F40-A278-46AF-98FE-76644079C70A}" type="presOf" srcId="{2C2C01BC-FB2F-40FB-BE98-5DA157F3F9D4}" destId="{C6266CE4-BBDC-43CC-A143-F5B5633279A7}" srcOrd="0" destOrd="0" presId="urn:microsoft.com/office/officeart/2005/8/layout/cycle2"/>
    <dgm:cxn modelId="{E40A77FF-0A97-4EFB-AB40-8E81456737BB}" type="presOf" srcId="{9C95B7F1-2B68-41E8-BF7C-D8201B422F17}" destId="{88DDACF0-55F2-4849-87F0-944395BB702A}" srcOrd="0" destOrd="0" presId="urn:microsoft.com/office/officeart/2005/8/layout/cycle2"/>
    <dgm:cxn modelId="{E6170D27-EC3D-42D7-8B22-94E8A56C2562}" type="presOf" srcId="{C6616F0C-20E7-4F24-9813-672AEF00837C}" destId="{738D0CED-8176-4853-A6CB-0C8EC6429CD0}" srcOrd="0" destOrd="0" presId="urn:microsoft.com/office/officeart/2005/8/layout/cycle2"/>
    <dgm:cxn modelId="{9AF3B0C6-E9B3-49B9-BD94-327DFD6461D8}" type="presOf" srcId="{C6616F0C-20E7-4F24-9813-672AEF00837C}" destId="{9FEA335D-DDF8-4543-A4BB-197577BDAEA2}" srcOrd="1" destOrd="0" presId="urn:microsoft.com/office/officeart/2005/8/layout/cycle2"/>
    <dgm:cxn modelId="{905CAD42-76F2-4025-A3CA-2AC528A059B2}" srcId="{2C2C01BC-FB2F-40FB-BE98-5DA157F3F9D4}" destId="{9C95B7F1-2B68-41E8-BF7C-D8201B422F17}" srcOrd="2" destOrd="0" parTransId="{205237B6-55CB-4A70-BA3A-E14C56ACD1D8}" sibTransId="{28210A46-45B0-4634-A69F-B370A0A52D93}"/>
    <dgm:cxn modelId="{06C3F8F9-F0F8-4DD3-9F89-18F7F68BEB5B}" type="presOf" srcId="{E2C3B5E5-F313-4152-828E-1932BE1E6AED}" destId="{FF901FDA-57A7-4FFB-972F-60E46F8CE653}" srcOrd="0" destOrd="0" presId="urn:microsoft.com/office/officeart/2005/8/layout/cycle2"/>
    <dgm:cxn modelId="{52058293-1E6B-4D25-A749-B467DBBFCE95}" type="presOf" srcId="{87CF644A-A4D7-422C-8621-537EEE431FE2}" destId="{CEE60237-91D0-4B15-805D-A4EBE9DCBCAA}" srcOrd="0" destOrd="0" presId="urn:microsoft.com/office/officeart/2005/8/layout/cycle2"/>
    <dgm:cxn modelId="{496934E8-43C3-48D1-97F8-C9CEEAC745EE}" srcId="{2C2C01BC-FB2F-40FB-BE98-5DA157F3F9D4}" destId="{C11ED9E1-3B75-4EEB-8CC7-65263B16F164}" srcOrd="3" destOrd="0" parTransId="{5733C027-2065-440C-A2DB-5397403F763A}" sibTransId="{9A563F97-90DB-4206-AE60-292386635FCE}"/>
    <dgm:cxn modelId="{B16E4B02-E247-4405-833D-64AA34EF1075}" type="presOf" srcId="{C11ED9E1-3B75-4EEB-8CC7-65263B16F164}" destId="{537F6AC2-2273-487D-85C1-66F2F7AA36E0}" srcOrd="0" destOrd="0" presId="urn:microsoft.com/office/officeart/2005/8/layout/cycle2"/>
    <dgm:cxn modelId="{F2D6E4D3-005D-4E86-AB0D-7CEEF7FECDA0}" type="presOf" srcId="{9A563F97-90DB-4206-AE60-292386635FCE}" destId="{CCA6AF8A-A55F-4BAB-A5B9-A70F04DE43CC}" srcOrd="0" destOrd="0" presId="urn:microsoft.com/office/officeart/2005/8/layout/cycle2"/>
    <dgm:cxn modelId="{CEEA6F70-6541-497D-85E3-412D7F3E1BE5}" type="presOf" srcId="{9A563F97-90DB-4206-AE60-292386635FCE}" destId="{F25E7FE7-4363-4B59-B962-380DE108EF5B}" srcOrd="1" destOrd="0" presId="urn:microsoft.com/office/officeart/2005/8/layout/cycle2"/>
    <dgm:cxn modelId="{1E72EB7A-4FEE-4044-BB7F-5EED91342554}" type="presOf" srcId="{28210A46-45B0-4634-A69F-B370A0A52D93}" destId="{216BC663-D9FD-4346-AC2B-DE92F0BE830A}" srcOrd="0" destOrd="0" presId="urn:microsoft.com/office/officeart/2005/8/layout/cycle2"/>
    <dgm:cxn modelId="{CC9278F3-A154-4F2F-A09D-A2C3A5AFD83F}" type="presOf" srcId="{28210A46-45B0-4634-A69F-B370A0A52D93}" destId="{B06C450E-ACCB-466B-8EAD-C2646A11B742}" srcOrd="1" destOrd="0" presId="urn:microsoft.com/office/officeart/2005/8/layout/cycle2"/>
    <dgm:cxn modelId="{5EDA098B-37AB-474A-865E-75BB059DA8AB}" srcId="{2C2C01BC-FB2F-40FB-BE98-5DA157F3F9D4}" destId="{2BEC7A0B-E632-4C63-B7B9-E42318F7823E}" srcOrd="1" destOrd="0" parTransId="{B59993AD-4D26-4883-835D-08884F1DD6D3}" sibTransId="{C6616F0C-20E7-4F24-9813-672AEF00837C}"/>
    <dgm:cxn modelId="{BF1CF610-1E64-4AAF-9891-4605C765DED0}" type="presParOf" srcId="{C6266CE4-BBDC-43CC-A143-F5B5633279A7}" destId="{CEE60237-91D0-4B15-805D-A4EBE9DCBCAA}" srcOrd="0" destOrd="0" presId="urn:microsoft.com/office/officeart/2005/8/layout/cycle2"/>
    <dgm:cxn modelId="{06CC087A-8D6A-4C56-9995-6F9CB5D30BB8}" type="presParOf" srcId="{C6266CE4-BBDC-43CC-A143-F5B5633279A7}" destId="{FF901FDA-57A7-4FFB-972F-60E46F8CE653}" srcOrd="1" destOrd="0" presId="urn:microsoft.com/office/officeart/2005/8/layout/cycle2"/>
    <dgm:cxn modelId="{B7335A5D-FC23-4569-829A-BBD4C01CB5F1}" type="presParOf" srcId="{FF901FDA-57A7-4FFB-972F-60E46F8CE653}" destId="{B156D76C-4A9F-438C-9198-DE8DF0A0E673}" srcOrd="0" destOrd="0" presId="urn:microsoft.com/office/officeart/2005/8/layout/cycle2"/>
    <dgm:cxn modelId="{64FB8AF5-AE13-48AF-B80B-7A6F89B2BB59}" type="presParOf" srcId="{C6266CE4-BBDC-43CC-A143-F5B5633279A7}" destId="{BB2A97EC-3FFD-409B-87DC-B2098643DDB2}" srcOrd="2" destOrd="0" presId="urn:microsoft.com/office/officeart/2005/8/layout/cycle2"/>
    <dgm:cxn modelId="{F64F610C-37B0-432B-8503-AC5D78489813}" type="presParOf" srcId="{C6266CE4-BBDC-43CC-A143-F5B5633279A7}" destId="{738D0CED-8176-4853-A6CB-0C8EC6429CD0}" srcOrd="3" destOrd="0" presId="urn:microsoft.com/office/officeart/2005/8/layout/cycle2"/>
    <dgm:cxn modelId="{5DD036B2-EADA-4152-9115-B3ABC285013D}" type="presParOf" srcId="{738D0CED-8176-4853-A6CB-0C8EC6429CD0}" destId="{9FEA335D-DDF8-4543-A4BB-197577BDAEA2}" srcOrd="0" destOrd="0" presId="urn:microsoft.com/office/officeart/2005/8/layout/cycle2"/>
    <dgm:cxn modelId="{B3D48FBF-DD45-4693-B538-9482137EDE68}" type="presParOf" srcId="{C6266CE4-BBDC-43CC-A143-F5B5633279A7}" destId="{88DDACF0-55F2-4849-87F0-944395BB702A}" srcOrd="4" destOrd="0" presId="urn:microsoft.com/office/officeart/2005/8/layout/cycle2"/>
    <dgm:cxn modelId="{72FC81C6-DE07-4F75-B97E-602228D4FD77}" type="presParOf" srcId="{C6266CE4-BBDC-43CC-A143-F5B5633279A7}" destId="{216BC663-D9FD-4346-AC2B-DE92F0BE830A}" srcOrd="5" destOrd="0" presId="urn:microsoft.com/office/officeart/2005/8/layout/cycle2"/>
    <dgm:cxn modelId="{A337E9AF-A7FC-4BB4-9C23-61E774FFF7A7}" type="presParOf" srcId="{216BC663-D9FD-4346-AC2B-DE92F0BE830A}" destId="{B06C450E-ACCB-466B-8EAD-C2646A11B742}" srcOrd="0" destOrd="0" presId="urn:microsoft.com/office/officeart/2005/8/layout/cycle2"/>
    <dgm:cxn modelId="{DF6BD640-3DCB-4DF1-A49E-AD632C151CC7}" type="presParOf" srcId="{C6266CE4-BBDC-43CC-A143-F5B5633279A7}" destId="{537F6AC2-2273-487D-85C1-66F2F7AA36E0}" srcOrd="6" destOrd="0" presId="urn:microsoft.com/office/officeart/2005/8/layout/cycle2"/>
    <dgm:cxn modelId="{B150C504-F3A5-4C4B-9426-9FB6ACD4EE75}" type="presParOf" srcId="{C6266CE4-BBDC-43CC-A143-F5B5633279A7}" destId="{CCA6AF8A-A55F-4BAB-A5B9-A70F04DE43CC}" srcOrd="7" destOrd="0" presId="urn:microsoft.com/office/officeart/2005/8/layout/cycle2"/>
    <dgm:cxn modelId="{1BBF0CD0-373C-4C10-8539-D7DA175FF5CA}" type="presParOf" srcId="{CCA6AF8A-A55F-4BAB-A5B9-A70F04DE43CC}" destId="{F25E7FE7-4363-4B59-B962-380DE108EF5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C01BC-FB2F-40FB-BE98-5DA157F3F9D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CF644A-A4D7-422C-8621-537EEE431FE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25CF5C78-AE63-49B5-AA7D-E611442A9034}" type="parTrans" cxnId="{348163C8-5613-4A0B-A7CD-D8A6AB31FDAD}">
      <dgm:prSet/>
      <dgm:spPr/>
      <dgm:t>
        <a:bodyPr/>
        <a:lstStyle/>
        <a:p>
          <a:endParaRPr lang="en-US"/>
        </a:p>
      </dgm:t>
    </dgm:pt>
    <dgm:pt modelId="{E2C3B5E5-F313-4152-828E-1932BE1E6AED}" type="sibTrans" cxnId="{348163C8-5613-4A0B-A7CD-D8A6AB31FDAD}">
      <dgm:prSet/>
      <dgm:spPr/>
      <dgm:t>
        <a:bodyPr/>
        <a:lstStyle/>
        <a:p>
          <a:endParaRPr lang="en-US"/>
        </a:p>
      </dgm:t>
    </dgm:pt>
    <dgm:pt modelId="{2BEC7A0B-E632-4C63-B7B9-E42318F7823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59993AD-4D26-4883-835D-08884F1DD6D3}" type="parTrans" cxnId="{5EDA098B-37AB-474A-865E-75BB059DA8AB}">
      <dgm:prSet/>
      <dgm:spPr/>
      <dgm:t>
        <a:bodyPr/>
        <a:lstStyle/>
        <a:p>
          <a:endParaRPr lang="en-US"/>
        </a:p>
      </dgm:t>
    </dgm:pt>
    <dgm:pt modelId="{C6616F0C-20E7-4F24-9813-672AEF00837C}" type="sibTrans" cxnId="{5EDA098B-37AB-474A-865E-75BB059DA8AB}">
      <dgm:prSet/>
      <dgm:spPr/>
      <dgm:t>
        <a:bodyPr/>
        <a:lstStyle/>
        <a:p>
          <a:endParaRPr lang="en-US"/>
        </a:p>
      </dgm:t>
    </dgm:pt>
    <dgm:pt modelId="{9C95B7F1-2B68-41E8-BF7C-D8201B422F17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05237B6-55CB-4A70-BA3A-E14C56ACD1D8}" type="parTrans" cxnId="{905CAD42-76F2-4025-A3CA-2AC528A059B2}">
      <dgm:prSet/>
      <dgm:spPr/>
      <dgm:t>
        <a:bodyPr/>
        <a:lstStyle/>
        <a:p>
          <a:endParaRPr lang="en-US"/>
        </a:p>
      </dgm:t>
    </dgm:pt>
    <dgm:pt modelId="{28210A46-45B0-4634-A69F-B370A0A52D93}" type="sibTrans" cxnId="{905CAD42-76F2-4025-A3CA-2AC528A059B2}">
      <dgm:prSet/>
      <dgm:spPr/>
      <dgm:t>
        <a:bodyPr/>
        <a:lstStyle/>
        <a:p>
          <a:endParaRPr lang="en-US"/>
        </a:p>
      </dgm:t>
    </dgm:pt>
    <dgm:pt modelId="{C11ED9E1-3B75-4EEB-8CC7-65263B16F16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733C027-2065-440C-A2DB-5397403F763A}" type="parTrans" cxnId="{496934E8-43C3-48D1-97F8-C9CEEAC745EE}">
      <dgm:prSet/>
      <dgm:spPr/>
      <dgm:t>
        <a:bodyPr/>
        <a:lstStyle/>
        <a:p>
          <a:endParaRPr lang="en-US"/>
        </a:p>
      </dgm:t>
    </dgm:pt>
    <dgm:pt modelId="{9A563F97-90DB-4206-AE60-292386635FCE}" type="sibTrans" cxnId="{496934E8-43C3-48D1-97F8-C9CEEAC745EE}">
      <dgm:prSet/>
      <dgm:spPr/>
      <dgm:t>
        <a:bodyPr/>
        <a:lstStyle/>
        <a:p>
          <a:endParaRPr lang="en-US"/>
        </a:p>
      </dgm:t>
    </dgm:pt>
    <dgm:pt modelId="{C6266CE4-BBDC-43CC-A143-F5B5633279A7}" type="pres">
      <dgm:prSet presAssocID="{2C2C01BC-FB2F-40FB-BE98-5DA157F3F9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E60237-91D0-4B15-805D-A4EBE9DCBCAA}" type="pres">
      <dgm:prSet presAssocID="{87CF644A-A4D7-422C-8621-537EEE431F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01FDA-57A7-4FFB-972F-60E46F8CE653}" type="pres">
      <dgm:prSet presAssocID="{E2C3B5E5-F313-4152-828E-1932BE1E6AED}" presName="sibTrans" presStyleLbl="sibTrans2D1" presStyleIdx="0" presStyleCnt="4" custAng="5476174" custLinFactX="-195535" custLinFactNeighborX="-200000" custLinFactNeighborY="8557"/>
      <dgm:spPr/>
      <dgm:t>
        <a:bodyPr/>
        <a:lstStyle/>
        <a:p>
          <a:endParaRPr lang="en-US"/>
        </a:p>
      </dgm:t>
    </dgm:pt>
    <dgm:pt modelId="{B156D76C-4A9F-438C-9198-DE8DF0A0E673}" type="pres">
      <dgm:prSet presAssocID="{E2C3B5E5-F313-4152-828E-1932BE1E6AE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B2A97EC-3FFD-409B-87DC-B2098643DDB2}" type="pres">
      <dgm:prSet presAssocID="{2BEC7A0B-E632-4C63-B7B9-E42318F782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D0CED-8176-4853-A6CB-0C8EC6429CD0}" type="pres">
      <dgm:prSet presAssocID="{C6616F0C-20E7-4F24-9813-672AEF00837C}" presName="sibTrans" presStyleLbl="sibTrans2D1" presStyleIdx="1" presStyleCnt="4" custAng="5198184" custLinFactY="-139369" custLinFactNeighborX="37452" custLinFactNeighborY="-200000"/>
      <dgm:spPr/>
      <dgm:t>
        <a:bodyPr/>
        <a:lstStyle/>
        <a:p>
          <a:endParaRPr lang="en-US"/>
        </a:p>
      </dgm:t>
    </dgm:pt>
    <dgm:pt modelId="{9FEA335D-DDF8-4543-A4BB-197577BDAEA2}" type="pres">
      <dgm:prSet presAssocID="{C6616F0C-20E7-4F24-9813-672AEF00837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8DDACF0-55F2-4849-87F0-944395BB702A}" type="pres">
      <dgm:prSet presAssocID="{9C95B7F1-2B68-41E8-BF7C-D8201B422F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BC663-D9FD-4346-AC2B-DE92F0BE830A}" type="pres">
      <dgm:prSet presAssocID="{28210A46-45B0-4634-A69F-B370A0A52D93}" presName="sibTrans" presStyleLbl="sibTrans2D1" presStyleIdx="2" presStyleCnt="4" custAng="5240314" custLinFactX="200000" custLinFactNeighborX="217526" custLinFactNeighborY="2189"/>
      <dgm:spPr/>
      <dgm:t>
        <a:bodyPr/>
        <a:lstStyle/>
        <a:p>
          <a:endParaRPr lang="en-US"/>
        </a:p>
      </dgm:t>
    </dgm:pt>
    <dgm:pt modelId="{B06C450E-ACCB-466B-8EAD-C2646A11B742}" type="pres">
      <dgm:prSet presAssocID="{28210A46-45B0-4634-A69F-B370A0A52D9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37F6AC2-2273-487D-85C1-66F2F7AA36E0}" type="pres">
      <dgm:prSet presAssocID="{C11ED9E1-3B75-4EEB-8CC7-65263B16F1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6AF8A-A55F-4BAB-A5B9-A70F04DE43CC}" type="pres">
      <dgm:prSet presAssocID="{9A563F97-90DB-4206-AE60-292386635FCE}" presName="sibTrans" presStyleLbl="sibTrans2D1" presStyleIdx="3" presStyleCnt="4" custAng="5583756" custLinFactY="132559" custLinFactNeighborX="-15128" custLinFactNeighborY="200000"/>
      <dgm:spPr/>
      <dgm:t>
        <a:bodyPr/>
        <a:lstStyle/>
        <a:p>
          <a:endParaRPr lang="en-US"/>
        </a:p>
      </dgm:t>
    </dgm:pt>
    <dgm:pt modelId="{F25E7FE7-4363-4B59-B962-380DE108EF5B}" type="pres">
      <dgm:prSet presAssocID="{9A563F97-90DB-4206-AE60-292386635FC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C63C17F-CFC3-48F9-A02C-5F9CD354234F}" type="presOf" srcId="{E2C3B5E5-F313-4152-828E-1932BE1E6AED}" destId="{B156D76C-4A9F-438C-9198-DE8DF0A0E673}" srcOrd="1" destOrd="0" presId="urn:microsoft.com/office/officeart/2005/8/layout/cycle2"/>
    <dgm:cxn modelId="{AC7E5176-DB66-41C2-BA96-1ED5D7BF0809}" type="presOf" srcId="{E2C3B5E5-F313-4152-828E-1932BE1E6AED}" destId="{FF901FDA-57A7-4FFB-972F-60E46F8CE653}" srcOrd="0" destOrd="0" presId="urn:microsoft.com/office/officeart/2005/8/layout/cycle2"/>
    <dgm:cxn modelId="{9CFBB1C9-D26E-4BFC-BA39-25E63289E0B9}" type="presOf" srcId="{C6616F0C-20E7-4F24-9813-672AEF00837C}" destId="{9FEA335D-DDF8-4543-A4BB-197577BDAEA2}" srcOrd="1" destOrd="0" presId="urn:microsoft.com/office/officeart/2005/8/layout/cycle2"/>
    <dgm:cxn modelId="{0F525547-AB88-41E2-8F3F-22764C1828B0}" type="presOf" srcId="{2BEC7A0B-E632-4C63-B7B9-E42318F7823E}" destId="{BB2A97EC-3FFD-409B-87DC-B2098643DDB2}" srcOrd="0" destOrd="0" presId="urn:microsoft.com/office/officeart/2005/8/layout/cycle2"/>
    <dgm:cxn modelId="{479F8443-E1DB-4ED6-BC91-C41764B0FCB3}" type="presOf" srcId="{9C95B7F1-2B68-41E8-BF7C-D8201B422F17}" destId="{88DDACF0-55F2-4849-87F0-944395BB702A}" srcOrd="0" destOrd="0" presId="urn:microsoft.com/office/officeart/2005/8/layout/cycle2"/>
    <dgm:cxn modelId="{3F6648B7-2723-42FA-8CA3-3A203C7C749C}" type="presOf" srcId="{87CF644A-A4D7-422C-8621-537EEE431FE2}" destId="{CEE60237-91D0-4B15-805D-A4EBE9DCBCAA}" srcOrd="0" destOrd="0" presId="urn:microsoft.com/office/officeart/2005/8/layout/cycle2"/>
    <dgm:cxn modelId="{905CAD42-76F2-4025-A3CA-2AC528A059B2}" srcId="{2C2C01BC-FB2F-40FB-BE98-5DA157F3F9D4}" destId="{9C95B7F1-2B68-41E8-BF7C-D8201B422F17}" srcOrd="2" destOrd="0" parTransId="{205237B6-55CB-4A70-BA3A-E14C56ACD1D8}" sibTransId="{28210A46-45B0-4634-A69F-B370A0A52D93}"/>
    <dgm:cxn modelId="{7D8E2EA8-8498-4A70-9E32-2894B5D31866}" type="presOf" srcId="{28210A46-45B0-4634-A69F-B370A0A52D93}" destId="{B06C450E-ACCB-466B-8EAD-C2646A11B742}" srcOrd="1" destOrd="0" presId="urn:microsoft.com/office/officeart/2005/8/layout/cycle2"/>
    <dgm:cxn modelId="{500E6F06-04F8-4374-ABA8-9D3AE0C92A34}" type="presOf" srcId="{9A563F97-90DB-4206-AE60-292386635FCE}" destId="{F25E7FE7-4363-4B59-B962-380DE108EF5B}" srcOrd="1" destOrd="0" presId="urn:microsoft.com/office/officeart/2005/8/layout/cycle2"/>
    <dgm:cxn modelId="{35A6AD9E-28BE-440C-BCB7-02FDC3682B01}" type="presOf" srcId="{2C2C01BC-FB2F-40FB-BE98-5DA157F3F9D4}" destId="{C6266CE4-BBDC-43CC-A143-F5B5633279A7}" srcOrd="0" destOrd="0" presId="urn:microsoft.com/office/officeart/2005/8/layout/cycle2"/>
    <dgm:cxn modelId="{8BAD98BA-97F8-4736-85CE-31DD2FB06063}" type="presOf" srcId="{C6616F0C-20E7-4F24-9813-672AEF00837C}" destId="{738D0CED-8176-4853-A6CB-0C8EC6429CD0}" srcOrd="0" destOrd="0" presId="urn:microsoft.com/office/officeart/2005/8/layout/cycle2"/>
    <dgm:cxn modelId="{CDA66E81-F6AF-4ADF-B31E-65EA27F2F5FC}" type="presOf" srcId="{28210A46-45B0-4634-A69F-B370A0A52D93}" destId="{216BC663-D9FD-4346-AC2B-DE92F0BE830A}" srcOrd="0" destOrd="0" presId="urn:microsoft.com/office/officeart/2005/8/layout/cycle2"/>
    <dgm:cxn modelId="{496934E8-43C3-48D1-97F8-C9CEEAC745EE}" srcId="{2C2C01BC-FB2F-40FB-BE98-5DA157F3F9D4}" destId="{C11ED9E1-3B75-4EEB-8CC7-65263B16F164}" srcOrd="3" destOrd="0" parTransId="{5733C027-2065-440C-A2DB-5397403F763A}" sibTransId="{9A563F97-90DB-4206-AE60-292386635FCE}"/>
    <dgm:cxn modelId="{847BB22A-70E4-4EAE-84C0-4E4023A5BE17}" type="presOf" srcId="{9A563F97-90DB-4206-AE60-292386635FCE}" destId="{CCA6AF8A-A55F-4BAB-A5B9-A70F04DE43CC}" srcOrd="0" destOrd="0" presId="urn:microsoft.com/office/officeart/2005/8/layout/cycle2"/>
    <dgm:cxn modelId="{A74A481E-2284-4744-85F7-6793F634DC0E}" type="presOf" srcId="{C11ED9E1-3B75-4EEB-8CC7-65263B16F164}" destId="{537F6AC2-2273-487D-85C1-66F2F7AA36E0}" srcOrd="0" destOrd="0" presId="urn:microsoft.com/office/officeart/2005/8/layout/cycle2"/>
    <dgm:cxn modelId="{348163C8-5613-4A0B-A7CD-D8A6AB31FDAD}" srcId="{2C2C01BC-FB2F-40FB-BE98-5DA157F3F9D4}" destId="{87CF644A-A4D7-422C-8621-537EEE431FE2}" srcOrd="0" destOrd="0" parTransId="{25CF5C78-AE63-49B5-AA7D-E611442A9034}" sibTransId="{E2C3B5E5-F313-4152-828E-1932BE1E6AED}"/>
    <dgm:cxn modelId="{5EDA098B-37AB-474A-865E-75BB059DA8AB}" srcId="{2C2C01BC-FB2F-40FB-BE98-5DA157F3F9D4}" destId="{2BEC7A0B-E632-4C63-B7B9-E42318F7823E}" srcOrd="1" destOrd="0" parTransId="{B59993AD-4D26-4883-835D-08884F1DD6D3}" sibTransId="{C6616F0C-20E7-4F24-9813-672AEF00837C}"/>
    <dgm:cxn modelId="{0A28F641-487A-4A6A-8315-7BE1869C0243}" type="presParOf" srcId="{C6266CE4-BBDC-43CC-A143-F5B5633279A7}" destId="{CEE60237-91D0-4B15-805D-A4EBE9DCBCAA}" srcOrd="0" destOrd="0" presId="urn:microsoft.com/office/officeart/2005/8/layout/cycle2"/>
    <dgm:cxn modelId="{980D7BB2-EA70-4AB7-84D7-7016A6144B0C}" type="presParOf" srcId="{C6266CE4-BBDC-43CC-A143-F5B5633279A7}" destId="{FF901FDA-57A7-4FFB-972F-60E46F8CE653}" srcOrd="1" destOrd="0" presId="urn:microsoft.com/office/officeart/2005/8/layout/cycle2"/>
    <dgm:cxn modelId="{13D1FF65-4C92-46BC-9B74-9AB42CAAF432}" type="presParOf" srcId="{FF901FDA-57A7-4FFB-972F-60E46F8CE653}" destId="{B156D76C-4A9F-438C-9198-DE8DF0A0E673}" srcOrd="0" destOrd="0" presId="urn:microsoft.com/office/officeart/2005/8/layout/cycle2"/>
    <dgm:cxn modelId="{9EC5EAAB-4199-4C9E-BB92-2E23EA092368}" type="presParOf" srcId="{C6266CE4-BBDC-43CC-A143-F5B5633279A7}" destId="{BB2A97EC-3FFD-409B-87DC-B2098643DDB2}" srcOrd="2" destOrd="0" presId="urn:microsoft.com/office/officeart/2005/8/layout/cycle2"/>
    <dgm:cxn modelId="{E7838C06-FDBF-4556-82E3-F5157F4FBFD1}" type="presParOf" srcId="{C6266CE4-BBDC-43CC-A143-F5B5633279A7}" destId="{738D0CED-8176-4853-A6CB-0C8EC6429CD0}" srcOrd="3" destOrd="0" presId="urn:microsoft.com/office/officeart/2005/8/layout/cycle2"/>
    <dgm:cxn modelId="{D5FC61A1-CD9F-4978-92D2-48A7C8AA82FB}" type="presParOf" srcId="{738D0CED-8176-4853-A6CB-0C8EC6429CD0}" destId="{9FEA335D-DDF8-4543-A4BB-197577BDAEA2}" srcOrd="0" destOrd="0" presId="urn:microsoft.com/office/officeart/2005/8/layout/cycle2"/>
    <dgm:cxn modelId="{217012BD-C868-49A9-9C20-BE99873909D3}" type="presParOf" srcId="{C6266CE4-BBDC-43CC-A143-F5B5633279A7}" destId="{88DDACF0-55F2-4849-87F0-944395BB702A}" srcOrd="4" destOrd="0" presId="urn:microsoft.com/office/officeart/2005/8/layout/cycle2"/>
    <dgm:cxn modelId="{2E6D4B8D-EAD6-4FCE-B8AC-9CCD7D1A8EE1}" type="presParOf" srcId="{C6266CE4-BBDC-43CC-A143-F5B5633279A7}" destId="{216BC663-D9FD-4346-AC2B-DE92F0BE830A}" srcOrd="5" destOrd="0" presId="urn:microsoft.com/office/officeart/2005/8/layout/cycle2"/>
    <dgm:cxn modelId="{C0DA07A8-8EF2-41FC-B1CF-70A2F9A03514}" type="presParOf" srcId="{216BC663-D9FD-4346-AC2B-DE92F0BE830A}" destId="{B06C450E-ACCB-466B-8EAD-C2646A11B742}" srcOrd="0" destOrd="0" presId="urn:microsoft.com/office/officeart/2005/8/layout/cycle2"/>
    <dgm:cxn modelId="{1428D8E1-1421-4625-A781-BF591F68E7E8}" type="presParOf" srcId="{C6266CE4-BBDC-43CC-A143-F5B5633279A7}" destId="{537F6AC2-2273-487D-85C1-66F2F7AA36E0}" srcOrd="6" destOrd="0" presId="urn:microsoft.com/office/officeart/2005/8/layout/cycle2"/>
    <dgm:cxn modelId="{9E8D2A12-146E-45D8-AB79-1A627873CC3B}" type="presParOf" srcId="{C6266CE4-BBDC-43CC-A143-F5B5633279A7}" destId="{CCA6AF8A-A55F-4BAB-A5B9-A70F04DE43CC}" srcOrd="7" destOrd="0" presId="urn:microsoft.com/office/officeart/2005/8/layout/cycle2"/>
    <dgm:cxn modelId="{6E89C9D7-CC11-4F9B-A903-8E20C73CA9D3}" type="presParOf" srcId="{CCA6AF8A-A55F-4BAB-A5B9-A70F04DE43CC}" destId="{F25E7FE7-4363-4B59-B962-380DE108EF5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44CB1-02DA-458B-A5D6-0B4391FEE601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AC01C740-33E3-404D-81D3-9DD3169271BC}">
      <dgm:prSet phldrT="[Text]" custT="1"/>
      <dgm:spPr/>
      <dgm:t>
        <a:bodyPr rIns="182880"/>
        <a:lstStyle/>
        <a:p>
          <a:pPr algn="ctr"/>
          <a:r>
            <a:rPr lang="en-US" sz="2400" dirty="0" smtClean="0">
              <a:latin typeface="Calisto MT" pitchFamily="18" charset="0"/>
              <a:ea typeface="Cambria Math" pitchFamily="18" charset="0"/>
            </a:rPr>
            <a:t>CORE</a:t>
          </a:r>
          <a:endParaRPr lang="en-US" sz="1600" dirty="0">
            <a:latin typeface="Calisto MT" pitchFamily="18" charset="0"/>
            <a:ea typeface="Cambria Math" pitchFamily="18" charset="0"/>
          </a:endParaRPr>
        </a:p>
      </dgm:t>
    </dgm:pt>
    <dgm:pt modelId="{57B72067-8D0E-4E9A-82BB-A04C4BF786F7}" type="parTrans" cxnId="{3E8E1EFC-620A-4C71-B544-9EC2DE4F962A}">
      <dgm:prSet/>
      <dgm:spPr/>
      <dgm:t>
        <a:bodyPr/>
        <a:lstStyle/>
        <a:p>
          <a:endParaRPr lang="en-US"/>
        </a:p>
      </dgm:t>
    </dgm:pt>
    <dgm:pt modelId="{8C15184E-5486-47ED-BB09-C28D791484C1}" type="sibTrans" cxnId="{3E8E1EFC-620A-4C71-B544-9EC2DE4F962A}">
      <dgm:prSet/>
      <dgm:spPr/>
      <dgm:t>
        <a:bodyPr/>
        <a:lstStyle/>
        <a:p>
          <a:endParaRPr lang="en-US"/>
        </a:p>
      </dgm:t>
    </dgm:pt>
    <dgm:pt modelId="{49FCF617-37D1-43E8-A6F7-2F3FDA08B16D}">
      <dgm:prSet phldrT="[Text]" custT="1"/>
      <dgm:spPr/>
      <dgm:t>
        <a:bodyPr/>
        <a:lstStyle/>
        <a:p>
          <a:r>
            <a:rPr lang="en-US" sz="2400" dirty="0" smtClean="0">
              <a:latin typeface="Calisto MT" pitchFamily="18" charset="0"/>
              <a:ea typeface="Cambria Math" pitchFamily="18" charset="0"/>
            </a:rPr>
            <a:t>Strict Core</a:t>
          </a:r>
          <a:endParaRPr lang="en-US" sz="2400" dirty="0">
            <a:latin typeface="Calisto MT" pitchFamily="18" charset="0"/>
            <a:ea typeface="Cambria Math" pitchFamily="18" charset="0"/>
          </a:endParaRPr>
        </a:p>
      </dgm:t>
    </dgm:pt>
    <dgm:pt modelId="{AECBB6FA-61ED-4049-8D5A-418E8F5E573C}" type="parTrans" cxnId="{E91E6A57-167B-48D1-BB2B-EAB95471CFB2}">
      <dgm:prSet/>
      <dgm:spPr/>
      <dgm:t>
        <a:bodyPr/>
        <a:lstStyle/>
        <a:p>
          <a:endParaRPr lang="en-US"/>
        </a:p>
      </dgm:t>
    </dgm:pt>
    <dgm:pt modelId="{89BC29A4-8D15-4845-9F91-463EC4DD2A00}" type="sibTrans" cxnId="{E91E6A57-167B-48D1-BB2B-EAB95471CFB2}">
      <dgm:prSet/>
      <dgm:spPr/>
      <dgm:t>
        <a:bodyPr/>
        <a:lstStyle/>
        <a:p>
          <a:endParaRPr lang="en-US"/>
        </a:p>
      </dgm:t>
    </dgm:pt>
    <dgm:pt modelId="{0F983034-462B-459A-850C-D7F7C4E49B45}">
      <dgm:prSet phldrT="[Text]" custT="1"/>
      <dgm:spPr/>
      <dgm:t>
        <a:bodyPr/>
        <a:lstStyle/>
        <a:p>
          <a:r>
            <a:rPr lang="en-US" sz="2400" dirty="0" smtClean="0"/>
            <a:t>             </a:t>
          </a:r>
          <a:r>
            <a:rPr lang="en-US" sz="2400" dirty="0" smtClean="0">
              <a:latin typeface="Calisto MT" pitchFamily="18" charset="0"/>
              <a:ea typeface="Cambria Math" pitchFamily="18" charset="0"/>
            </a:rPr>
            <a:t>Weak Core</a:t>
          </a:r>
          <a:endParaRPr lang="en-US" sz="2400" dirty="0">
            <a:latin typeface="Calisto MT" pitchFamily="18" charset="0"/>
            <a:ea typeface="Cambria Math" pitchFamily="18" charset="0"/>
          </a:endParaRPr>
        </a:p>
      </dgm:t>
    </dgm:pt>
    <dgm:pt modelId="{0B3ABEE6-664F-4114-BD3F-1C2BEE0643DF}" type="sibTrans" cxnId="{B4389799-AC4A-4A05-84EB-2751664B3F5A}">
      <dgm:prSet/>
      <dgm:spPr/>
      <dgm:t>
        <a:bodyPr/>
        <a:lstStyle/>
        <a:p>
          <a:endParaRPr lang="en-US"/>
        </a:p>
      </dgm:t>
    </dgm:pt>
    <dgm:pt modelId="{DB71CF1C-A95D-4AF5-ADB0-25F1679104D5}" type="parTrans" cxnId="{B4389799-AC4A-4A05-84EB-2751664B3F5A}">
      <dgm:prSet/>
      <dgm:spPr/>
      <dgm:t>
        <a:bodyPr/>
        <a:lstStyle/>
        <a:p>
          <a:endParaRPr lang="en-US"/>
        </a:p>
      </dgm:t>
    </dgm:pt>
    <dgm:pt modelId="{8C797B63-1072-423F-B137-DA17519D4F9D}" type="pres">
      <dgm:prSet presAssocID="{C9644CB1-02DA-458B-A5D6-0B4391FEE601}" presName="compositeShape" presStyleCnt="0">
        <dgm:presLayoutVars>
          <dgm:chMax val="7"/>
          <dgm:dir/>
          <dgm:resizeHandles val="exact"/>
        </dgm:presLayoutVars>
      </dgm:prSet>
      <dgm:spPr/>
    </dgm:pt>
    <dgm:pt modelId="{DFAC4041-34E3-41BB-8504-9604201A1733}" type="pres">
      <dgm:prSet presAssocID="{0F983034-462B-459A-850C-D7F7C4E49B45}" presName="circ1" presStyleLbl="vennNode1" presStyleIdx="0" presStyleCnt="3" custScaleX="140302" custScaleY="131467" custLinFactNeighborX="84181" custLinFactNeighborY="-6010"/>
      <dgm:spPr/>
      <dgm:t>
        <a:bodyPr/>
        <a:lstStyle/>
        <a:p>
          <a:endParaRPr lang="en-US"/>
        </a:p>
      </dgm:t>
    </dgm:pt>
    <dgm:pt modelId="{1739208A-E8CB-4B7C-9FF2-D439B8544C6A}" type="pres">
      <dgm:prSet presAssocID="{0F983034-462B-459A-850C-D7F7C4E49B4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8DE2B-B0A5-4397-A32A-E550379320ED}" type="pres">
      <dgm:prSet presAssocID="{AC01C740-33E3-404D-81D3-9DD3169271BC}" presName="circ2" presStyleLbl="vennNode1" presStyleIdx="1" presStyleCnt="3" custScaleX="67920" custScaleY="47179" custLinFactNeighborX="-22049" custLinFactNeighborY="-35155"/>
      <dgm:spPr/>
      <dgm:t>
        <a:bodyPr/>
        <a:lstStyle/>
        <a:p>
          <a:endParaRPr lang="en-US"/>
        </a:p>
      </dgm:t>
    </dgm:pt>
    <dgm:pt modelId="{8F3A8728-5BA8-46B4-B374-59776AD740E2}" type="pres">
      <dgm:prSet presAssocID="{AC01C740-33E3-404D-81D3-9DD3169271B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78CEE-556D-46A6-A783-9943A6F421B6}" type="pres">
      <dgm:prSet presAssocID="{49FCF617-37D1-43E8-A6F7-2F3FDA08B16D}" presName="circ3" presStyleLbl="vennNode1" presStyleIdx="2" presStyleCnt="3" custScaleX="60943" custScaleY="52825" custLinFactNeighborX="31709" custLinFactNeighborY="-70082"/>
      <dgm:spPr/>
      <dgm:t>
        <a:bodyPr/>
        <a:lstStyle/>
        <a:p>
          <a:endParaRPr lang="en-US"/>
        </a:p>
      </dgm:t>
    </dgm:pt>
    <dgm:pt modelId="{B4DD330C-2BD9-4526-9D59-8513FB276118}" type="pres">
      <dgm:prSet presAssocID="{49FCF617-37D1-43E8-A6F7-2F3FDA08B16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DDE0A-492A-4194-8D52-B1236316B07A}" type="presOf" srcId="{AC01C740-33E3-404D-81D3-9DD3169271BC}" destId="{8F3A8728-5BA8-46B4-B374-59776AD740E2}" srcOrd="1" destOrd="0" presId="urn:microsoft.com/office/officeart/2005/8/layout/venn1"/>
    <dgm:cxn modelId="{334B40C6-135B-44A3-BD91-B7A4926144EA}" type="presOf" srcId="{0F983034-462B-459A-850C-D7F7C4E49B45}" destId="{DFAC4041-34E3-41BB-8504-9604201A1733}" srcOrd="0" destOrd="0" presId="urn:microsoft.com/office/officeart/2005/8/layout/venn1"/>
    <dgm:cxn modelId="{3E8E1EFC-620A-4C71-B544-9EC2DE4F962A}" srcId="{C9644CB1-02DA-458B-A5D6-0B4391FEE601}" destId="{AC01C740-33E3-404D-81D3-9DD3169271BC}" srcOrd="1" destOrd="0" parTransId="{57B72067-8D0E-4E9A-82BB-A04C4BF786F7}" sibTransId="{8C15184E-5486-47ED-BB09-C28D791484C1}"/>
    <dgm:cxn modelId="{169C768E-080C-4CF7-A45E-C1E1D2CE36B6}" type="presOf" srcId="{AC01C740-33E3-404D-81D3-9DD3169271BC}" destId="{5818DE2B-B0A5-4397-A32A-E550379320ED}" srcOrd="0" destOrd="0" presId="urn:microsoft.com/office/officeart/2005/8/layout/venn1"/>
    <dgm:cxn modelId="{B2154256-AB84-4C76-A987-99F368B94605}" type="presOf" srcId="{49FCF617-37D1-43E8-A6F7-2F3FDA08B16D}" destId="{B4DD330C-2BD9-4526-9D59-8513FB276118}" srcOrd="1" destOrd="0" presId="urn:microsoft.com/office/officeart/2005/8/layout/venn1"/>
    <dgm:cxn modelId="{8CAFC151-7ED6-465F-9F4C-AE940B9CDCDF}" type="presOf" srcId="{49FCF617-37D1-43E8-A6F7-2F3FDA08B16D}" destId="{6A478CEE-556D-46A6-A783-9943A6F421B6}" srcOrd="0" destOrd="0" presId="urn:microsoft.com/office/officeart/2005/8/layout/venn1"/>
    <dgm:cxn modelId="{F43D067E-B01B-4071-A1AB-23A6F18E9D03}" type="presOf" srcId="{0F983034-462B-459A-850C-D7F7C4E49B45}" destId="{1739208A-E8CB-4B7C-9FF2-D439B8544C6A}" srcOrd="1" destOrd="0" presId="urn:microsoft.com/office/officeart/2005/8/layout/venn1"/>
    <dgm:cxn modelId="{B4389799-AC4A-4A05-84EB-2751664B3F5A}" srcId="{C9644CB1-02DA-458B-A5D6-0B4391FEE601}" destId="{0F983034-462B-459A-850C-D7F7C4E49B45}" srcOrd="0" destOrd="0" parTransId="{DB71CF1C-A95D-4AF5-ADB0-25F1679104D5}" sibTransId="{0B3ABEE6-664F-4114-BD3F-1C2BEE0643DF}"/>
    <dgm:cxn modelId="{E91E6A57-167B-48D1-BB2B-EAB95471CFB2}" srcId="{C9644CB1-02DA-458B-A5D6-0B4391FEE601}" destId="{49FCF617-37D1-43E8-A6F7-2F3FDA08B16D}" srcOrd="2" destOrd="0" parTransId="{AECBB6FA-61ED-4049-8D5A-418E8F5E573C}" sibTransId="{89BC29A4-8D15-4845-9F91-463EC4DD2A00}"/>
    <dgm:cxn modelId="{898F1019-CCFE-4894-A1AA-71CA1A2AD1BC}" type="presOf" srcId="{C9644CB1-02DA-458B-A5D6-0B4391FEE601}" destId="{8C797B63-1072-423F-B137-DA17519D4F9D}" srcOrd="0" destOrd="0" presId="urn:microsoft.com/office/officeart/2005/8/layout/venn1"/>
    <dgm:cxn modelId="{EE4A2471-F34B-4F94-9EF9-930DB7BB15E4}" type="presParOf" srcId="{8C797B63-1072-423F-B137-DA17519D4F9D}" destId="{DFAC4041-34E3-41BB-8504-9604201A1733}" srcOrd="0" destOrd="0" presId="urn:microsoft.com/office/officeart/2005/8/layout/venn1"/>
    <dgm:cxn modelId="{44A598DA-A9B3-49BC-B1C2-EC246A6ABD47}" type="presParOf" srcId="{8C797B63-1072-423F-B137-DA17519D4F9D}" destId="{1739208A-E8CB-4B7C-9FF2-D439B8544C6A}" srcOrd="1" destOrd="0" presId="urn:microsoft.com/office/officeart/2005/8/layout/venn1"/>
    <dgm:cxn modelId="{B6E0A774-9732-4227-B052-9B72E18E8EBF}" type="presParOf" srcId="{8C797B63-1072-423F-B137-DA17519D4F9D}" destId="{5818DE2B-B0A5-4397-A32A-E550379320ED}" srcOrd="2" destOrd="0" presId="urn:microsoft.com/office/officeart/2005/8/layout/venn1"/>
    <dgm:cxn modelId="{1A74674A-A28C-4987-A029-82125FA8B087}" type="presParOf" srcId="{8C797B63-1072-423F-B137-DA17519D4F9D}" destId="{8F3A8728-5BA8-46B4-B374-59776AD740E2}" srcOrd="3" destOrd="0" presId="urn:microsoft.com/office/officeart/2005/8/layout/venn1"/>
    <dgm:cxn modelId="{281745DB-EC38-4784-B879-63C9E92EBDCC}" type="presParOf" srcId="{8C797B63-1072-423F-B137-DA17519D4F9D}" destId="{6A478CEE-556D-46A6-A783-9943A6F421B6}" srcOrd="4" destOrd="0" presId="urn:microsoft.com/office/officeart/2005/8/layout/venn1"/>
    <dgm:cxn modelId="{08A68D2E-FB31-4B2D-B846-62C59D31C6B2}" type="presParOf" srcId="{8C797B63-1072-423F-B137-DA17519D4F9D}" destId="{B4DD330C-2BD9-4526-9D59-8513FB27611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60237-91D0-4B15-805D-A4EBE9DCBCAA}">
      <dsp:nvSpPr>
        <dsp:cNvPr id="0" name=""/>
        <dsp:cNvSpPr/>
      </dsp:nvSpPr>
      <dsp:spPr>
        <a:xfrm>
          <a:off x="3325192" y="256"/>
          <a:ext cx="1579215" cy="15792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3325192" y="256"/>
        <a:ext cx="1579215" cy="1579215"/>
      </dsp:txXfrm>
    </dsp:sp>
    <dsp:sp modelId="{FF901FDA-57A7-4FFB-972F-60E46F8CE653}">
      <dsp:nvSpPr>
        <dsp:cNvPr id="0" name=""/>
        <dsp:cNvSpPr/>
      </dsp:nvSpPr>
      <dsp:spPr>
        <a:xfrm rot="8176174">
          <a:off x="3217405" y="1519766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8176174">
        <a:off x="3217405" y="1519766"/>
        <a:ext cx="421256" cy="532985"/>
      </dsp:txXfrm>
    </dsp:sp>
    <dsp:sp modelId="{BB2A97EC-3FFD-409B-87DC-B2098643DDB2}">
      <dsp:nvSpPr>
        <dsp:cNvPr id="0" name=""/>
        <dsp:cNvSpPr/>
      </dsp:nvSpPr>
      <dsp:spPr>
        <a:xfrm>
          <a:off x="5003891" y="1678954"/>
          <a:ext cx="1579215" cy="15792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5003891" y="1678954"/>
        <a:ext cx="1579215" cy="1579215"/>
      </dsp:txXfrm>
    </dsp:sp>
    <dsp:sp modelId="{738D0CED-8176-4853-A6CB-0C8EC6429CD0}">
      <dsp:nvSpPr>
        <dsp:cNvPr id="0" name=""/>
        <dsp:cNvSpPr/>
      </dsp:nvSpPr>
      <dsp:spPr>
        <a:xfrm rot="8100000">
          <a:off x="4983385" y="3280123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8100000">
        <a:off x="4983385" y="3280123"/>
        <a:ext cx="421256" cy="532985"/>
      </dsp:txXfrm>
    </dsp:sp>
    <dsp:sp modelId="{88DDACF0-55F2-4849-87F0-944395BB702A}">
      <dsp:nvSpPr>
        <dsp:cNvPr id="0" name=""/>
        <dsp:cNvSpPr/>
      </dsp:nvSpPr>
      <dsp:spPr>
        <a:xfrm>
          <a:off x="3325192" y="3357653"/>
          <a:ext cx="1579215" cy="15792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</a:t>
          </a:r>
          <a:endParaRPr lang="en-US" sz="6500" kern="1200" dirty="0"/>
        </a:p>
      </dsp:txBody>
      <dsp:txXfrm>
        <a:off x="3325192" y="3357653"/>
        <a:ext cx="1579215" cy="1579215"/>
      </dsp:txXfrm>
    </dsp:sp>
    <dsp:sp modelId="{216BC663-D9FD-4346-AC2B-DE92F0BE830A}">
      <dsp:nvSpPr>
        <dsp:cNvPr id="0" name=""/>
        <dsp:cNvSpPr/>
      </dsp:nvSpPr>
      <dsp:spPr>
        <a:xfrm rot="18740314">
          <a:off x="4523886" y="2817638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8740314">
        <a:off x="4523886" y="2817638"/>
        <a:ext cx="421256" cy="532985"/>
      </dsp:txXfrm>
    </dsp:sp>
    <dsp:sp modelId="{537F6AC2-2273-487D-85C1-66F2F7AA36E0}">
      <dsp:nvSpPr>
        <dsp:cNvPr id="0" name=""/>
        <dsp:cNvSpPr/>
      </dsp:nvSpPr>
      <dsp:spPr>
        <a:xfrm>
          <a:off x="1646493" y="1678954"/>
          <a:ext cx="1579215" cy="15792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</a:t>
          </a:r>
          <a:endParaRPr lang="en-US" sz="6500" kern="1200" dirty="0"/>
        </a:p>
      </dsp:txBody>
      <dsp:txXfrm>
        <a:off x="1646493" y="1678954"/>
        <a:ext cx="1579215" cy="1579215"/>
      </dsp:txXfrm>
    </dsp:sp>
    <dsp:sp modelId="{CCA6AF8A-A55F-4BAB-A5B9-A70F04DE43CC}">
      <dsp:nvSpPr>
        <dsp:cNvPr id="0" name=""/>
        <dsp:cNvSpPr/>
      </dsp:nvSpPr>
      <dsp:spPr>
        <a:xfrm rot="18900000">
          <a:off x="2757910" y="1057281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8900000">
        <a:off x="2757910" y="1057281"/>
        <a:ext cx="421256" cy="5329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60237-91D0-4B15-805D-A4EBE9DCBCAA}">
      <dsp:nvSpPr>
        <dsp:cNvPr id="0" name=""/>
        <dsp:cNvSpPr/>
      </dsp:nvSpPr>
      <dsp:spPr>
        <a:xfrm>
          <a:off x="3325192" y="256"/>
          <a:ext cx="1579215" cy="15792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3325192" y="256"/>
        <a:ext cx="1579215" cy="1579215"/>
      </dsp:txXfrm>
    </dsp:sp>
    <dsp:sp modelId="{FF901FDA-57A7-4FFB-972F-60E46F8CE653}">
      <dsp:nvSpPr>
        <dsp:cNvPr id="0" name=""/>
        <dsp:cNvSpPr/>
      </dsp:nvSpPr>
      <dsp:spPr>
        <a:xfrm rot="8176174">
          <a:off x="3068874" y="1399897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8176174">
        <a:off x="3068874" y="1399897"/>
        <a:ext cx="421256" cy="532985"/>
      </dsp:txXfrm>
    </dsp:sp>
    <dsp:sp modelId="{BB2A97EC-3FFD-409B-87DC-B2098643DDB2}">
      <dsp:nvSpPr>
        <dsp:cNvPr id="0" name=""/>
        <dsp:cNvSpPr/>
      </dsp:nvSpPr>
      <dsp:spPr>
        <a:xfrm>
          <a:off x="5003891" y="1678954"/>
          <a:ext cx="1579215" cy="15792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5003891" y="1678954"/>
        <a:ext cx="1579215" cy="1579215"/>
      </dsp:txXfrm>
    </dsp:sp>
    <dsp:sp modelId="{738D0CED-8176-4853-A6CB-0C8EC6429CD0}">
      <dsp:nvSpPr>
        <dsp:cNvPr id="0" name=""/>
        <dsp:cNvSpPr/>
      </dsp:nvSpPr>
      <dsp:spPr>
        <a:xfrm rot="13298184">
          <a:off x="4909720" y="1224202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3298184">
        <a:off x="4909720" y="1224202"/>
        <a:ext cx="421256" cy="532985"/>
      </dsp:txXfrm>
    </dsp:sp>
    <dsp:sp modelId="{88DDACF0-55F2-4849-87F0-944395BB702A}">
      <dsp:nvSpPr>
        <dsp:cNvPr id="0" name=""/>
        <dsp:cNvSpPr/>
      </dsp:nvSpPr>
      <dsp:spPr>
        <a:xfrm>
          <a:off x="3325192" y="3357653"/>
          <a:ext cx="1579215" cy="15792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</a:t>
          </a:r>
          <a:endParaRPr lang="en-US" sz="6500" kern="1200" dirty="0"/>
        </a:p>
      </dsp:txBody>
      <dsp:txXfrm>
        <a:off x="3325192" y="3357653"/>
        <a:ext cx="1579215" cy="1579215"/>
      </dsp:txXfrm>
    </dsp:sp>
    <dsp:sp modelId="{216BC663-D9FD-4346-AC2B-DE92F0BE830A}">
      <dsp:nvSpPr>
        <dsp:cNvPr id="0" name=""/>
        <dsp:cNvSpPr/>
      </dsp:nvSpPr>
      <dsp:spPr>
        <a:xfrm rot="18740314">
          <a:off x="4832107" y="3061516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8740314">
        <a:off x="4832107" y="3061516"/>
        <a:ext cx="421256" cy="532985"/>
      </dsp:txXfrm>
    </dsp:sp>
    <dsp:sp modelId="{537F6AC2-2273-487D-85C1-66F2F7AA36E0}">
      <dsp:nvSpPr>
        <dsp:cNvPr id="0" name=""/>
        <dsp:cNvSpPr/>
      </dsp:nvSpPr>
      <dsp:spPr>
        <a:xfrm>
          <a:off x="1646493" y="1678954"/>
          <a:ext cx="1579215" cy="15792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</a:t>
          </a:r>
          <a:endParaRPr lang="en-US" sz="6500" kern="1200" dirty="0"/>
        </a:p>
      </dsp:txBody>
      <dsp:txXfrm>
        <a:off x="1646493" y="1678954"/>
        <a:ext cx="1579215" cy="1579215"/>
      </dsp:txXfrm>
    </dsp:sp>
    <dsp:sp modelId="{CCA6AF8A-A55F-4BAB-A5B9-A70F04DE43CC}">
      <dsp:nvSpPr>
        <dsp:cNvPr id="0" name=""/>
        <dsp:cNvSpPr/>
      </dsp:nvSpPr>
      <dsp:spPr>
        <a:xfrm rot="2883756">
          <a:off x="2992664" y="3143641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2883756">
        <a:off x="2992664" y="3143641"/>
        <a:ext cx="421256" cy="5329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AC4041-34E3-41BB-8504-9604201A1733}">
      <dsp:nvSpPr>
        <dsp:cNvPr id="0" name=""/>
        <dsp:cNvSpPr/>
      </dsp:nvSpPr>
      <dsp:spPr>
        <a:xfrm>
          <a:off x="1652282" y="8"/>
          <a:ext cx="3681717" cy="34498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         </a:t>
          </a:r>
          <a:r>
            <a:rPr lang="en-US" sz="2400" kern="1200" dirty="0" smtClean="0">
              <a:latin typeface="Calisto MT" pitchFamily="18" charset="0"/>
              <a:ea typeface="Cambria Math" pitchFamily="18" charset="0"/>
            </a:rPr>
            <a:t>Weak Core</a:t>
          </a:r>
          <a:endParaRPr lang="en-US" sz="2400" kern="1200" dirty="0">
            <a:latin typeface="Calisto MT" pitchFamily="18" charset="0"/>
            <a:ea typeface="Cambria Math" pitchFamily="18" charset="0"/>
          </a:endParaRPr>
        </a:p>
      </dsp:txBody>
      <dsp:txXfrm>
        <a:off x="2143177" y="603736"/>
        <a:ext cx="2699926" cy="1552443"/>
      </dsp:txXfrm>
    </dsp:sp>
    <dsp:sp modelId="{5818DE2B-B0A5-4397-A32A-E550379320ED}">
      <dsp:nvSpPr>
        <dsp:cNvPr id="0" name=""/>
        <dsp:cNvSpPr/>
      </dsp:nvSpPr>
      <dsp:spPr>
        <a:xfrm>
          <a:off x="2144123" y="1981206"/>
          <a:ext cx="1782314" cy="1238041"/>
        </a:xfrm>
        <a:prstGeom prst="ellipse">
          <a:avLst/>
        </a:prstGeom>
        <a:solidFill>
          <a:schemeClr val="accent3">
            <a:alpha val="50000"/>
            <a:hueOff val="-599998"/>
            <a:satOff val="18141"/>
            <a:lumOff val="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18288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sto MT" pitchFamily="18" charset="0"/>
              <a:ea typeface="Cambria Math" pitchFamily="18" charset="0"/>
            </a:rPr>
            <a:t>CORE</a:t>
          </a:r>
          <a:endParaRPr lang="en-US" sz="1600" kern="1200" dirty="0">
            <a:latin typeface="Calisto MT" pitchFamily="18" charset="0"/>
            <a:ea typeface="Cambria Math" pitchFamily="18" charset="0"/>
          </a:endParaRPr>
        </a:p>
      </dsp:txBody>
      <dsp:txXfrm>
        <a:off x="2689214" y="2301034"/>
        <a:ext cx="1069388" cy="680923"/>
      </dsp:txXfrm>
    </dsp:sp>
    <dsp:sp modelId="{6A478CEE-556D-46A6-A783-9943A6F421B6}">
      <dsp:nvSpPr>
        <dsp:cNvPr id="0" name=""/>
        <dsp:cNvSpPr/>
      </dsp:nvSpPr>
      <dsp:spPr>
        <a:xfrm>
          <a:off x="1752597" y="990594"/>
          <a:ext cx="1599228" cy="1386200"/>
        </a:xfrm>
        <a:prstGeom prst="ellipse">
          <a:avLst/>
        </a:prstGeom>
        <a:solidFill>
          <a:schemeClr val="accent3">
            <a:alpha val="50000"/>
            <a:hueOff val="-1199995"/>
            <a:satOff val="36283"/>
            <a:lumOff val="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sto MT" pitchFamily="18" charset="0"/>
              <a:ea typeface="Cambria Math" pitchFamily="18" charset="0"/>
            </a:rPr>
            <a:t>Strict Core</a:t>
          </a:r>
          <a:endParaRPr lang="en-US" sz="2400" kern="1200" dirty="0">
            <a:latin typeface="Calisto MT" pitchFamily="18" charset="0"/>
            <a:ea typeface="Cambria Math" pitchFamily="18" charset="0"/>
          </a:endParaRPr>
        </a:p>
      </dsp:txBody>
      <dsp:txXfrm>
        <a:off x="1903191" y="1348696"/>
        <a:ext cx="959536" cy="76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F28FB-5BDA-4AD7-BEA9-962F5EFC34DB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5947B-865B-44E2-89E3-7127F0ACE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6096F-0778-4193-8A5E-F249EA8B272C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68A2-D98F-48CE-9442-7BC92253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BBBA766-F03A-4129-9635-A6609215EAB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BFA9EA2-968D-407D-B136-9CD4DAC5C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68580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Role of Prices in Peer-Assisted Content Distribution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3586" y="3733800"/>
            <a:ext cx="7010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2400" dirty="0" smtClean="0">
                <a:latin typeface="+mj-lt"/>
              </a:rPr>
              <a:t>Christina </a:t>
            </a:r>
            <a:r>
              <a:rPr lang="en-US" sz="2400" dirty="0" err="1" smtClean="0">
                <a:latin typeface="+mj-lt"/>
              </a:rPr>
              <a:t>Aperijis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0" algn="r"/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Michael J. Freedman</a:t>
            </a:r>
          </a:p>
          <a:p>
            <a:pPr algn="r"/>
            <a:r>
              <a:rPr lang="en-US" sz="2400" dirty="0" err="1" smtClean="0">
                <a:latin typeface="+mj-lt"/>
              </a:rPr>
              <a:t>Ramesh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Johari</a:t>
            </a:r>
            <a:endParaRPr lang="en-US" sz="2400" dirty="0" smtClean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105401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Presented by: Kyle Chauvin and Henry </a:t>
            </a:r>
            <a:r>
              <a:rPr lang="en-US" dirty="0" err="1" smtClean="0">
                <a:latin typeface="+mj-lt"/>
              </a:rPr>
              <a:t>Xie</a:t>
            </a:r>
            <a:endParaRPr lang="en-US" dirty="0" smtClean="0">
              <a:latin typeface="+mj-lt"/>
            </a:endParaRPr>
          </a:p>
          <a:p>
            <a:pPr algn="r"/>
            <a:r>
              <a:rPr lang="en-US" dirty="0" smtClean="0">
                <a:latin typeface="+mj-lt"/>
              </a:rPr>
              <a:t>October 14, 2009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39240"/>
            <a:ext cx="8229600" cy="4937760"/>
          </a:xfrm>
        </p:spPr>
        <p:txBody>
          <a:bodyPr/>
          <a:lstStyle/>
          <a:p>
            <a:r>
              <a:rPr lang="en-US" dirty="0" smtClean="0"/>
              <a:t>Must respect </a:t>
            </a:r>
            <a:r>
              <a:rPr lang="en-US" dirty="0" smtClean="0">
                <a:sym typeface="Mathematica1"/>
              </a:rPr>
              <a:t></a:t>
            </a:r>
            <a:r>
              <a:rPr lang="en-US" baseline="-25000" dirty="0" err="1" smtClean="0">
                <a:sym typeface="Mathematica1"/>
              </a:rPr>
              <a:t>ij</a:t>
            </a:r>
            <a:r>
              <a:rPr lang="en-US" baseline="0" dirty="0" smtClean="0">
                <a:sym typeface="Mathematica1"/>
              </a:rPr>
              <a:t> for all j </a:t>
            </a:r>
            <a:r>
              <a:rPr lang="en-US" dirty="0" smtClean="0">
                <a:sym typeface="Mathematica1"/>
              </a:rPr>
              <a:t> S</a:t>
            </a:r>
          </a:p>
          <a:p>
            <a:endParaRPr lang="en-US" dirty="0" smtClean="0">
              <a:sym typeface="Mathematica1"/>
            </a:endParaRPr>
          </a:p>
          <a:p>
            <a:r>
              <a:rPr lang="en-US" dirty="0" smtClean="0">
                <a:sym typeface="Mathematica1"/>
              </a:rPr>
              <a:t>Agents must strictly  benefit, </a:t>
            </a:r>
            <a:br>
              <a:rPr lang="en-US" dirty="0" smtClean="0">
                <a:sym typeface="Mathematica1"/>
              </a:rPr>
            </a:br>
            <a:r>
              <a:rPr lang="en-US" dirty="0" smtClean="0">
                <a:sym typeface="Mathematica1"/>
              </a:rPr>
              <a:t>but can still interact with S</a:t>
            </a:r>
            <a:r>
              <a:rPr lang="en-US" baseline="30000" dirty="0" smtClean="0">
                <a:sym typeface="Mathematica1"/>
              </a:rPr>
              <a:t>c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CORE vs. Collusion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352800" y="1539240"/>
          <a:ext cx="5334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599" y="5639914"/>
            <a:ext cx="3296419" cy="53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5639914"/>
            <a:ext cx="4724400" cy="53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Multilateral vs. Bilateral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3276600"/>
            <a:ext cx="65532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Simpler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err="1" smtClean="0">
                <a:solidFill>
                  <a:srgbClr val="464653"/>
                </a:solidFill>
              </a:rPr>
              <a:t>Equilibria</a:t>
            </a:r>
            <a:r>
              <a:rPr lang="en-US" sz="2300" dirty="0" smtClean="0">
                <a:solidFill>
                  <a:srgbClr val="464653"/>
                </a:solidFill>
              </a:rPr>
              <a:t> don’t always exist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If exist, not necessarily efficient</a:t>
            </a: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295400"/>
            <a:ext cx="1717675" cy="1828106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Multilateral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295401"/>
            <a:ext cx="624840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Outcomes in CORE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Pareto efficient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Equilibria always exist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Trust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300" dirty="0" smtClean="0">
              <a:solidFill>
                <a:srgbClr val="464653"/>
              </a:solidFill>
            </a:endParaRPr>
          </a:p>
        </p:txBody>
      </p:sp>
      <p:sp>
        <p:nvSpPr>
          <p:cNvPr id="7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266089"/>
            <a:ext cx="1717675" cy="1527048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Bilateral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935597"/>
            <a:ext cx="1717675" cy="1457739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Equivalent when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953000"/>
            <a:ext cx="65532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Exchange ratios are ‘fair’: </a:t>
            </a:r>
            <a:r>
              <a:rPr lang="en-US" sz="2300" baseline="-25000" dirty="0" err="1" smtClean="0">
                <a:solidFill>
                  <a:srgbClr val="464653"/>
                </a:solidFill>
              </a:rPr>
              <a:t>ij</a:t>
            </a:r>
            <a:r>
              <a:rPr lang="en-US" sz="2300" dirty="0" smtClean="0">
                <a:solidFill>
                  <a:srgbClr val="464653"/>
                </a:solidFill>
              </a:rPr>
              <a:t> = </a:t>
            </a:r>
            <a:r>
              <a:rPr lang="en-US" sz="2300" i="1" dirty="0" smtClean="0">
                <a:solidFill>
                  <a:srgbClr val="464653"/>
                </a:solidFill>
              </a:rPr>
              <a:t>p</a:t>
            </a:r>
            <a:r>
              <a:rPr lang="en-US" sz="2300" baseline="-25000" dirty="0" smtClean="0">
                <a:solidFill>
                  <a:srgbClr val="464653"/>
                </a:solidFill>
              </a:rPr>
              <a:t>i</a:t>
            </a:r>
            <a:r>
              <a:rPr lang="en-US" sz="2300" dirty="0" smtClean="0">
                <a:solidFill>
                  <a:srgbClr val="464653"/>
                </a:solidFill>
              </a:rPr>
              <a:t>  / </a:t>
            </a:r>
            <a:r>
              <a:rPr lang="en-US" sz="2300" i="1" dirty="0" err="1" smtClean="0">
                <a:solidFill>
                  <a:srgbClr val="464653"/>
                </a:solidFill>
              </a:rPr>
              <a:t>p</a:t>
            </a:r>
            <a:r>
              <a:rPr lang="en-US" sz="2300" baseline="-25000" dirty="0" err="1" smtClean="0">
                <a:solidFill>
                  <a:srgbClr val="464653"/>
                </a:solidFill>
              </a:rPr>
              <a:t>j</a:t>
            </a:r>
            <a:endParaRPr lang="en-US" sz="2300" baseline="-250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Bilateral with |</a:t>
            </a:r>
            <a:r>
              <a:rPr lang="en-US" sz="2300" i="1" dirty="0" smtClean="0">
                <a:solidFill>
                  <a:srgbClr val="464653"/>
                </a:solidFill>
              </a:rPr>
              <a:t>T</a:t>
            </a:r>
            <a:r>
              <a:rPr lang="en-US" sz="2300" i="1" baseline="-25000" dirty="0" smtClean="0">
                <a:solidFill>
                  <a:srgbClr val="464653"/>
                </a:solidFill>
              </a:rPr>
              <a:t>i</a:t>
            </a:r>
            <a:r>
              <a:rPr lang="en-US" sz="2300" dirty="0" smtClean="0">
                <a:solidFill>
                  <a:srgbClr val="464653"/>
                </a:solidFill>
              </a:rPr>
              <a:t>| = |</a:t>
            </a:r>
            <a:r>
              <a:rPr lang="en-US" sz="2300" i="1" dirty="0" err="1" smtClean="0">
                <a:solidFill>
                  <a:srgbClr val="464653"/>
                </a:solidFill>
              </a:rPr>
              <a:t>F</a:t>
            </a:r>
            <a:r>
              <a:rPr lang="en-US" sz="2300" i="1" baseline="-25000" dirty="0" err="1" smtClean="0">
                <a:solidFill>
                  <a:srgbClr val="464653"/>
                </a:solidFill>
              </a:rPr>
              <a:t>i</a:t>
            </a:r>
            <a:r>
              <a:rPr lang="en-US" sz="2300" dirty="0" smtClean="0">
                <a:solidFill>
                  <a:srgbClr val="464653"/>
                </a:solidFill>
              </a:rPr>
              <a:t>| = 1, and in CORE</a:t>
            </a:r>
            <a:endParaRPr lang="en-US" sz="2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Role of Prices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3124200"/>
            <a:ext cx="65532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One Price per Peer (PP) 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One Price per File (PF)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One Price per File per Peer (PFP)</a:t>
            </a: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295400"/>
            <a:ext cx="1717675" cy="163453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defTabSz="727075"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Goals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295400"/>
            <a:ext cx="6248400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Find market-clearing prices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Efficiency and robustness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Fast convergence to equilibrium</a:t>
            </a:r>
            <a:endParaRPr lang="en-US" sz="2300" dirty="0" smtClean="0">
              <a:solidFill>
                <a:srgbClr val="464653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876800"/>
            <a:ext cx="65532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Congestion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Link prices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ts val="600"/>
              </a:spcBef>
              <a:buClr>
                <a:srgbClr val="727CA3"/>
              </a:buClr>
              <a:buSzPct val="76000"/>
            </a:pP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124200"/>
            <a:ext cx="1717675" cy="15240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defTabSz="727075"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What to price?</a:t>
            </a:r>
          </a:p>
        </p:txBody>
      </p:sp>
      <p:sp>
        <p:nvSpPr>
          <p:cNvPr id="12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831902"/>
            <a:ext cx="1717675" cy="1321905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defTabSz="727075"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Network Topology</a:t>
            </a:r>
          </a:p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User Incentives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2971800"/>
            <a:ext cx="65532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Economic intuition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No market power if 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</a:t>
            </a:r>
            <a:r>
              <a:rPr lang="en-US" sz="2300" baseline="-25000" dirty="0" smtClean="0">
                <a:solidFill>
                  <a:srgbClr val="464653"/>
                </a:solidFill>
                <a:sym typeface="Mathematica1"/>
              </a:rPr>
              <a:t>d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 &gt; </a:t>
            </a:r>
            <a:r>
              <a:rPr lang="en-US" sz="2300" i="1" dirty="0" smtClean="0">
                <a:solidFill>
                  <a:srgbClr val="464653"/>
                </a:solidFill>
                <a:sym typeface="Mathematica1"/>
              </a:rPr>
              <a:t>B</a:t>
            </a:r>
            <a:r>
              <a:rPr lang="en-US" sz="2300" i="1" baseline="-25000" dirty="0" smtClean="0">
                <a:solidFill>
                  <a:srgbClr val="464653"/>
                </a:solidFill>
                <a:sym typeface="Mathematica1"/>
              </a:rPr>
              <a:t>i</a:t>
            </a:r>
            <a:r>
              <a:rPr lang="en-US" sz="2300" i="1" dirty="0" smtClean="0">
                <a:solidFill>
                  <a:srgbClr val="464653"/>
                </a:solidFill>
                <a:sym typeface="Mathematica1"/>
              </a:rPr>
              <a:t> / 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</a:t>
            </a:r>
            <a:r>
              <a:rPr lang="en-US" sz="2300" baseline="30000" dirty="0" err="1" smtClean="0">
                <a:solidFill>
                  <a:srgbClr val="464653"/>
                </a:solidFill>
                <a:sym typeface="Mathematica1"/>
              </a:rPr>
              <a:t>k</a:t>
            </a:r>
            <a:r>
              <a:rPr lang="en-US" sz="2300" i="1" baseline="-25000" dirty="0" err="1" smtClean="0">
                <a:solidFill>
                  <a:srgbClr val="464653"/>
                </a:solidFill>
                <a:sym typeface="Mathematica1"/>
              </a:rPr>
              <a:t>j</a:t>
            </a:r>
            <a:r>
              <a:rPr lang="en-US" sz="2300" baseline="-25000" dirty="0" smtClean="0">
                <a:solidFill>
                  <a:srgbClr val="464653"/>
                </a:solidFill>
                <a:sym typeface="Mathematica1"/>
              </a:rPr>
              <a:t>=1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 </a:t>
            </a:r>
            <a:r>
              <a:rPr lang="en-US" sz="2300" i="1" dirty="0" err="1" smtClean="0">
                <a:solidFill>
                  <a:srgbClr val="464653"/>
                </a:solidFill>
                <a:sym typeface="Mathematica1"/>
              </a:rPr>
              <a:t>B</a:t>
            </a:r>
            <a:r>
              <a:rPr lang="en-US" sz="2300" i="1" baseline="-25000" dirty="0" err="1" smtClean="0">
                <a:solidFill>
                  <a:srgbClr val="464653"/>
                </a:solidFill>
                <a:sym typeface="Mathematica1"/>
              </a:rPr>
              <a:t>j</a:t>
            </a:r>
            <a:r>
              <a:rPr lang="en-US" sz="2300" i="1" baseline="-25000" dirty="0" smtClean="0">
                <a:solidFill>
                  <a:srgbClr val="464653"/>
                </a:solidFill>
                <a:sym typeface="Mathematica1"/>
              </a:rPr>
              <a:t> </a:t>
            </a:r>
            <a:r>
              <a:rPr lang="en-US" sz="2300" i="1" dirty="0" smtClean="0">
                <a:solidFill>
                  <a:srgbClr val="464653"/>
                </a:solidFill>
                <a:sym typeface="Mathematica1"/>
              </a:rPr>
              <a:t> 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300" i="1" baseline="-25000" dirty="0" smtClean="0">
              <a:solidFill>
                <a:srgbClr val="464653"/>
              </a:solidFill>
            </a:endParaRP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295400"/>
            <a:ext cx="1717675" cy="14478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Prices are Incentives 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295400"/>
            <a:ext cx="6248400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Provide upload capacity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Share high-value content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Be truthful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343400"/>
            <a:ext cx="65532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More market power?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err="1" smtClean="0">
                <a:solidFill>
                  <a:srgbClr val="464653"/>
                </a:solidFill>
              </a:rPr>
              <a:t>Uploaders</a:t>
            </a:r>
            <a:r>
              <a:rPr lang="en-US" sz="2300" dirty="0" smtClean="0">
                <a:solidFill>
                  <a:srgbClr val="464653"/>
                </a:solidFill>
              </a:rPr>
              <a:t> create </a:t>
            </a:r>
            <a:r>
              <a:rPr lang="en-US" sz="2300" dirty="0" err="1" smtClean="0">
                <a:solidFill>
                  <a:srgbClr val="464653"/>
                </a:solidFill>
              </a:rPr>
              <a:t>uploaders</a:t>
            </a:r>
            <a:endParaRPr lang="en-US" sz="23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Seeders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ts val="600"/>
              </a:spcBef>
              <a:buClr>
                <a:srgbClr val="727CA3"/>
              </a:buClr>
              <a:buSzPct val="76000"/>
            </a:pP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2971800"/>
            <a:ext cx="1717675" cy="11430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Size Effect and Market Power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2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391268"/>
            <a:ext cx="1717675" cy="1762539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Rare Files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Dynamics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2971800"/>
            <a:ext cx="65532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Matching of </a:t>
            </a:r>
            <a:r>
              <a:rPr lang="en-US" sz="2300" dirty="0" err="1" smtClean="0">
                <a:solidFill>
                  <a:srgbClr val="464653"/>
                </a:solidFill>
              </a:rPr>
              <a:t>downloaders</a:t>
            </a:r>
            <a:r>
              <a:rPr lang="en-US" sz="2300" dirty="0" smtClean="0">
                <a:solidFill>
                  <a:srgbClr val="464653"/>
                </a:solidFill>
              </a:rPr>
              <a:t> to </a:t>
            </a:r>
            <a:r>
              <a:rPr lang="en-US" sz="2300" dirty="0" err="1" smtClean="0">
                <a:solidFill>
                  <a:srgbClr val="464653"/>
                </a:solidFill>
              </a:rPr>
              <a:t>uploaders</a:t>
            </a:r>
            <a:endParaRPr lang="en-US" sz="23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baseline="-25000" dirty="0" smtClean="0">
                <a:solidFill>
                  <a:srgbClr val="464653"/>
                </a:solidFill>
              </a:rPr>
              <a:t> </a:t>
            </a:r>
            <a:r>
              <a:rPr lang="en-US" sz="2300" dirty="0" smtClean="0">
                <a:solidFill>
                  <a:srgbClr val="464653"/>
                </a:solidFill>
              </a:rPr>
              <a:t>PP is fast and simple</a:t>
            </a:r>
            <a:endParaRPr lang="en-US" sz="2300" baseline="-25000" dirty="0" smtClean="0">
              <a:solidFill>
                <a:srgbClr val="464653"/>
              </a:solidFill>
            </a:endParaRP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295400"/>
            <a:ext cx="1717675" cy="14478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Price Discovery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295400"/>
            <a:ext cx="6248400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Price 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if excess 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demand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Price 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if excess supply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err="1" smtClean="0">
                <a:solidFill>
                  <a:srgbClr val="464653"/>
                </a:solidFill>
              </a:rPr>
              <a:t>Eqm</a:t>
            </a:r>
            <a:r>
              <a:rPr lang="en-US" sz="2300" dirty="0" smtClean="0">
                <a:solidFill>
                  <a:srgbClr val="464653"/>
                </a:solidFill>
              </a:rPr>
              <a:t>: Demand </a:t>
            </a:r>
            <a:r>
              <a:rPr lang="en-US" sz="2300" dirty="0" smtClean="0">
                <a:solidFill>
                  <a:srgbClr val="464653"/>
                </a:solidFill>
              </a:rPr>
              <a:t>= Supply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343400"/>
            <a:ext cx="65532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Can trade before equilibrium is reached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Equilibrium reached faster</a:t>
            </a:r>
            <a:endParaRPr lang="en-US" sz="23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Asynchronous download/upload</a:t>
            </a:r>
            <a:endParaRPr lang="en-US" sz="23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Tradeoff between performance and simplicity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ts val="600"/>
              </a:spcBef>
              <a:buClr>
                <a:srgbClr val="727CA3"/>
              </a:buClr>
              <a:buSzPct val="76000"/>
            </a:pP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2971800"/>
            <a:ext cx="1717675" cy="11430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Peer Discovery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2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391268"/>
            <a:ext cx="1717675" cy="1762539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Multilateral vs. Bilateral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PACE: Basic Components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3578352"/>
            <a:ext cx="6553200" cy="1447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Allows user to submit list of desired files and a savings rate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Requests downloads to maximize product of file-level download rates</a:t>
            </a: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597152"/>
            <a:ext cx="1717675" cy="1755648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Sell Client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597152"/>
            <a:ext cx="6248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Manages prices </a:t>
            </a:r>
            <a:r>
              <a:rPr lang="en-US" sz="2300" i="1" dirty="0" smtClean="0">
                <a:solidFill>
                  <a:srgbClr val="464653"/>
                </a:solidFill>
              </a:rPr>
              <a:t>p</a:t>
            </a:r>
            <a:r>
              <a:rPr lang="en-US" sz="2300" baseline="30000" dirty="0" smtClean="0">
                <a:solidFill>
                  <a:srgbClr val="464653"/>
                </a:solidFill>
              </a:rPr>
              <a:t>0</a:t>
            </a:r>
            <a:r>
              <a:rPr lang="en-US" sz="2300" i="1" baseline="-25000" dirty="0" smtClean="0">
                <a:solidFill>
                  <a:srgbClr val="464653"/>
                </a:solidFill>
              </a:rPr>
              <a:t>s</a:t>
            </a:r>
            <a:r>
              <a:rPr lang="en-US" sz="2300" dirty="0" smtClean="0">
                <a:solidFill>
                  <a:srgbClr val="464653"/>
                </a:solidFill>
              </a:rPr>
              <a:t> and </a:t>
            </a:r>
            <a:r>
              <a:rPr lang="en-US" sz="2300" i="1" dirty="0" smtClean="0">
                <a:solidFill>
                  <a:srgbClr val="464653"/>
                </a:solidFill>
              </a:rPr>
              <a:t>p</a:t>
            </a:r>
            <a:r>
              <a:rPr lang="en-US" sz="2300" baseline="30000" dirty="0" smtClean="0">
                <a:solidFill>
                  <a:srgbClr val="464653"/>
                </a:solidFill>
              </a:rPr>
              <a:t>1</a:t>
            </a:r>
            <a:r>
              <a:rPr lang="en-US" sz="2300" i="1" baseline="-25000" dirty="0" smtClean="0">
                <a:solidFill>
                  <a:srgbClr val="464653"/>
                </a:solidFill>
              </a:rPr>
              <a:t>s</a:t>
            </a:r>
            <a:r>
              <a:rPr lang="en-US" sz="2300" dirty="0" smtClean="0">
                <a:solidFill>
                  <a:srgbClr val="464653"/>
                </a:solidFill>
              </a:rPr>
              <a:t> for local and global networks by equating supply and demand</a:t>
            </a: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578352"/>
            <a:ext cx="1717675" cy="1755648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Buy Client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PACE: Meta-Level Components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3200400"/>
            <a:ext cx="65532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Manages price for network links not controlled by users</a:t>
            </a: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4173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Rendezvous Service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417320"/>
            <a:ext cx="6248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Coordinates buy clients searching for files</a:t>
            </a:r>
            <a:endParaRPr lang="en-US" sz="2300" dirty="0" smtClean="0">
              <a:solidFill>
                <a:srgbClr val="464653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953000"/>
            <a:ext cx="6553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Oversees transactions and keeps registry of users (authors imagine most banks will be centralized around a content distributor)</a:t>
            </a: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1699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Network Price Service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2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9225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Bank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PACE: other concerns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Security:</a:t>
            </a:r>
          </a:p>
          <a:p>
            <a:pPr lvl="1"/>
            <a:r>
              <a:rPr lang="en-US" dirty="0" smtClean="0"/>
              <a:t>Ensuring payments are made from buyers to sellers</a:t>
            </a:r>
          </a:p>
          <a:p>
            <a:pPr lvl="1"/>
            <a:r>
              <a:rPr lang="en-US" dirty="0" smtClean="0"/>
              <a:t>Coordinating users and centralized banks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Sybil attacks and collusion</a:t>
            </a:r>
          </a:p>
          <a:p>
            <a:endParaRPr lang="en-US" dirty="0" smtClean="0"/>
          </a:p>
          <a:p>
            <a:r>
              <a:rPr lang="en-US" dirty="0" smtClean="0"/>
              <a:t>Monetary policy</a:t>
            </a:r>
          </a:p>
          <a:p>
            <a:endParaRPr lang="en-US" dirty="0" smtClean="0"/>
          </a:p>
          <a:p>
            <a:r>
              <a:rPr lang="en-US" dirty="0" smtClean="0"/>
              <a:t>How to incorporate new users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Simulation Analysis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3200400"/>
            <a:ext cx="65532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PACE incentivizes freeloaders to still upload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PACE encourages use of local network connections</a:t>
            </a:r>
          </a:p>
        </p:txBody>
      </p:sp>
      <p:sp>
        <p:nvSpPr>
          <p:cNvPr id="5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4173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Setup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417320"/>
            <a:ext cx="6248400" cy="86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Large tree-like network with 500 peers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Compares PACE and </a:t>
            </a:r>
            <a:r>
              <a:rPr lang="en-US" sz="2300" dirty="0" err="1" smtClean="0">
                <a:solidFill>
                  <a:srgbClr val="464653"/>
                </a:solidFill>
                <a:sym typeface="Mathematica1"/>
              </a:rPr>
              <a:t>BitTorrent</a:t>
            </a:r>
            <a:r>
              <a:rPr lang="en-US" sz="2300" dirty="0" smtClean="0">
                <a:solidFill>
                  <a:srgbClr val="464653"/>
                </a:solidFill>
                <a:sym typeface="Mathematica1"/>
              </a:rPr>
              <a:t> algorithms</a:t>
            </a:r>
            <a:endParaRPr lang="en-US" sz="2300" dirty="0" smtClean="0">
              <a:solidFill>
                <a:srgbClr val="464653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4953000"/>
            <a:ext cx="6553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PACE allows for scarce but sought-after files to be transferred more quickly</a:t>
            </a:r>
          </a:p>
        </p:txBody>
      </p:sp>
      <p:sp>
        <p:nvSpPr>
          <p:cNvPr id="9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1699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One File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2" name="MASTER_ITEMObjectTitle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2125" y="4922520"/>
            <a:ext cx="1717675" cy="155448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Two Files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Freeloaders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9241" y="1692275"/>
            <a:ext cx="8065159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Box1" descr="&lt;tags&gt;&lt;tag n=&quot;BulletInfo&quot; v=&quot;Standard&quot; /&gt;&lt;tag n=&quot;TagName&quot; v=&quot;ObjectBox1&quot; /&gt;&lt;tag n=&quot;Top&quot; v=&quot;99.25&quot; /&gt;&lt;tag n=&quot;Left&quot; v=&quot;35.75&quot; /&gt;&lt;tag n=&quot;Height&quot; v=&quot;321.62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600200"/>
            <a:ext cx="8232775" cy="5029200"/>
          </a:xfrm>
          <a:prstGeom prst="rect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6800" tIns="64800" rIns="46800" bIns="64800"/>
          <a:lstStyle/>
          <a:p>
            <a:pPr marL="187325" lvl="2" indent="-184150" algn="l" defTabSz="728663">
              <a:buClr>
                <a:schemeClr val="tx2"/>
              </a:buClr>
              <a:buSzPct val="80000"/>
              <a:buFont typeface="Wingdings" pitchFamily="2" charset="2"/>
              <a:buChar char="n"/>
            </a:pPr>
            <a:endParaRPr lang="ja-JP" altLang="en-US">
              <a:ea typeface="ＭＳ Ｐゴシック" pitchFamily="34" charset="-128"/>
            </a:endParaRPr>
          </a:p>
        </p:txBody>
      </p:sp>
      <p:sp>
        <p:nvSpPr>
          <p:cNvPr id="5" name="HeadingBox1" descr="&lt;tags&gt;&lt;tag n=&quot;TagName&quot; v=&quot;HeadingBox1&quot; /&gt;&lt;tag n=&quot;Top&quot; v=&quot;77.875&quot; /&gt;&lt;tag n=&quot;Left&quot; v=&quot;35.75&quot; /&gt;&lt;tag n=&quot;Height&quot; v=&quot;21.37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282700"/>
            <a:ext cx="8232775" cy="3937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l" defTabSz="728663">
              <a:buClrTx/>
            </a:pPr>
            <a:r>
              <a:rPr lang="en-US" altLang="ja-JP" sz="2000" b="1" dirty="0" smtClean="0">
                <a:solidFill>
                  <a:srgbClr val="FFFFFF"/>
                </a:solidFill>
                <a:ea typeface="ＭＳ Ｐゴシック" pitchFamily="34" charset="-128"/>
              </a:rPr>
              <a:t>Freeloaders Pay A Price</a:t>
            </a:r>
            <a:endParaRPr lang="en-US" altLang="ja-JP" sz="20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 numCol="1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Bilateral Exchanges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Multilateral Exchanges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Role of Prices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 Incentives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Dynamics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219200"/>
            <a:ext cx="4114800" cy="493776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marL="274320" lvl="0" indent="-274320">
              <a:lnSpc>
                <a:spcPct val="20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PACE</a:t>
            </a:r>
          </a:p>
          <a:p>
            <a:pPr marL="274320" lvl="0" indent="-274320">
              <a:lnSpc>
                <a:spcPct val="20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Simulations</a:t>
            </a:r>
          </a:p>
          <a:p>
            <a:pPr marL="274320" lvl="0" indent="-274320">
              <a:lnSpc>
                <a:spcPct val="20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Results</a:t>
            </a:r>
          </a:p>
          <a:p>
            <a:pPr marL="274320" lvl="0" indent="-274320">
              <a:lnSpc>
                <a:spcPct val="20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Concluding Remarks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we not see more multilateral implementations?</a:t>
            </a:r>
          </a:p>
          <a:p>
            <a:pPr lvl="1"/>
            <a:r>
              <a:rPr lang="en-US" dirty="0" smtClean="0"/>
              <a:t>Has PACE been implemented?</a:t>
            </a:r>
          </a:p>
          <a:p>
            <a:endParaRPr lang="en-US" dirty="0" smtClean="0"/>
          </a:p>
          <a:p>
            <a:r>
              <a:rPr lang="en-US" dirty="0" smtClean="0"/>
              <a:t>What are the implications for non-</a:t>
            </a:r>
            <a:r>
              <a:rPr lang="en-US" dirty="0" err="1" smtClean="0"/>
              <a:t>filesharing</a:t>
            </a:r>
            <a:r>
              <a:rPr lang="en-US" dirty="0" smtClean="0"/>
              <a:t> P2P systems?</a:t>
            </a:r>
          </a:p>
          <a:p>
            <a:endParaRPr lang="en-US" dirty="0" smtClean="0"/>
          </a:p>
          <a:p>
            <a:r>
              <a:rPr lang="en-US" dirty="0" smtClean="0"/>
              <a:t>Legal concerns</a:t>
            </a:r>
          </a:p>
          <a:p>
            <a:endParaRPr lang="en-US" dirty="0" smtClean="0"/>
          </a:p>
          <a:p>
            <a:r>
              <a:rPr lang="en-US" dirty="0" smtClean="0"/>
              <a:t>Malicious users and spread of bad files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Idea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524000"/>
            <a:ext cx="6553200" cy="1752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Peers are both demanders and suppliers.</a:t>
            </a:r>
          </a:p>
          <a:p>
            <a:pPr lvl="1"/>
            <a:endParaRPr lang="en-US" sz="600" dirty="0" smtClean="0"/>
          </a:p>
          <a:p>
            <a:pPr lvl="1"/>
            <a:r>
              <a:rPr lang="en-US" dirty="0" smtClean="0"/>
              <a:t>Goods are non-rival and easily divisible. Necessary for P2P content distribution? </a:t>
            </a:r>
          </a:p>
          <a:p>
            <a:pPr lvl="1"/>
            <a:r>
              <a:rPr lang="en-US" dirty="0" smtClean="0"/>
              <a:t>Role of prices</a:t>
            </a:r>
          </a:p>
        </p:txBody>
      </p:sp>
      <p:sp>
        <p:nvSpPr>
          <p:cNvPr id="4" name="MASTER_ITEMObjectTitle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92125" y="1524000"/>
            <a:ext cx="1717675" cy="17526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P2P Content Sharing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3886200"/>
            <a:ext cx="624840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Care about efficiency, robustness, dynamics, simplicity, practicality. </a:t>
            </a:r>
            <a:endParaRPr lang="en-US" sz="2400" dirty="0" smtClean="0"/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endParaRPr lang="en-US" sz="600" dirty="0" smtClean="0">
              <a:solidFill>
                <a:srgbClr val="464653"/>
              </a:solidFill>
            </a:endParaRP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sz="2300" dirty="0" smtClean="0">
                <a:solidFill>
                  <a:srgbClr val="464653"/>
                </a:solidFill>
              </a:rPr>
              <a:t>Usually done via bilateral trade.</a:t>
            </a:r>
          </a:p>
        </p:txBody>
      </p:sp>
      <p:sp>
        <p:nvSpPr>
          <p:cNvPr id="10" name="MASTER_ITEMObjectTitle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2125" y="3886200"/>
            <a:ext cx="1717675" cy="17526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/>
          <a:lstStyle/>
          <a:p>
            <a:pPr algn="l" defTabSz="727075">
              <a:lnSpc>
                <a:spcPct val="100000"/>
              </a:lnSpc>
              <a:spcBef>
                <a:spcPct val="25000"/>
              </a:spcBef>
              <a:buClrTx/>
            </a:pP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In Practice</a:t>
            </a: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76400"/>
          <a:ext cx="8077200" cy="42209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8600"/>
                <a:gridCol w="4038600"/>
              </a:tblGrid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Set of Agents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N</a:t>
                      </a:r>
                      <a:endParaRPr lang="en-US" sz="2100" b="0" i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518442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Set of Files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F = </a:t>
                      </a:r>
                      <a:r>
                        <a:rPr lang="en-US" sz="2100" b="0" i="1" dirty="0" err="1" smtClean="0"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dirty="0" smtClean="0">
                          <a:latin typeface="Cambria Math" pitchFamily="18" charset="0"/>
                          <a:ea typeface="Cambria Math" pitchFamily="18" charset="0"/>
                        </a:rPr>
                        <a:t>(supply)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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T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i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(demand)</a:t>
                      </a:r>
                      <a:endParaRPr lang="en-US" sz="2100" b="0" i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Transfer Rate (file </a:t>
                      </a:r>
                      <a:r>
                        <a:rPr lang="en-US" sz="2100" b="1" i="1" dirty="0" smtClean="0"/>
                        <a:t>f</a:t>
                      </a:r>
                      <a:r>
                        <a:rPr lang="en-US" sz="2100" b="1" dirty="0" smtClean="0"/>
                        <a:t> from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i="1" baseline="0" dirty="0" err="1" smtClean="0"/>
                        <a:t>i</a:t>
                      </a:r>
                      <a:r>
                        <a:rPr lang="en-US" sz="2100" b="1" baseline="0" dirty="0" smtClean="0"/>
                        <a:t> to </a:t>
                      </a:r>
                      <a:r>
                        <a:rPr lang="en-US" sz="2100" b="1" i="1" baseline="0" dirty="0" smtClean="0"/>
                        <a:t>j</a:t>
                      </a:r>
                      <a:r>
                        <a:rPr lang="en-US" sz="2100" b="1" baseline="0" dirty="0" smtClean="0"/>
                        <a:t>)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u="none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ijf</a:t>
                      </a:r>
                      <a:endParaRPr lang="en-US" sz="2100" b="0" i="1" u="none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Exchange</a:t>
                      </a:r>
                      <a:r>
                        <a:rPr lang="en-US" sz="2100" b="1" baseline="0" dirty="0" smtClean="0"/>
                        <a:t> Ratio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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ij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=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ji</a:t>
                      </a:r>
                      <a:r>
                        <a:rPr lang="en-US" sz="2100" b="0" i="1" u="none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</a:t>
                      </a:r>
                      <a:r>
                        <a:rPr lang="en-US" sz="2100" b="0" i="1" u="none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1" u="none" baseline="0" dirty="0" smtClean="0">
                          <a:latin typeface="Cambria Math" pitchFamily="18" charset="0"/>
                          <a:ea typeface="Cambria Math" pitchFamily="18" charset="0"/>
                        </a:rPr>
                        <a:t>/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ij</a:t>
                      </a:r>
                      <a:endParaRPr lang="en-US" sz="2100" b="0" i="1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Upload Capacities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endParaRPr lang="en-US" sz="2100" b="0" i="1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Download</a:t>
                      </a:r>
                      <a:r>
                        <a:rPr lang="en-US" sz="2100" b="1" baseline="0" dirty="0" smtClean="0"/>
                        <a:t> Rate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if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= </a:t>
                      </a:r>
                      <a:r>
                        <a:rPr lang="en-US" sz="2100" b="0" i="0" u="none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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j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jif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for all 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endParaRPr lang="en-US" sz="2100" b="0" i="1" baseline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Utility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V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sz="2100" b="0" i="0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100" b="0" i="0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en-US" sz="2100" b="0" i="0" baseline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Box1" descr="&lt;tags&gt;&lt;tag n=&quot;BulletInfo&quot; v=&quot;Standard&quot; /&gt;&lt;tag n=&quot;TagName&quot; v=&quot;ObjectBox1&quot; /&gt;&lt;tag n=&quot;Top&quot; v=&quot;99.25&quot; /&gt;&lt;tag n=&quot;Left&quot; v=&quot;35.75&quot; /&gt;&lt;tag n=&quot;Height&quot; v=&quot;321.62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871662"/>
            <a:ext cx="8232775" cy="4084638"/>
          </a:xfrm>
          <a:prstGeom prst="rect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6800" tIns="64800" rIns="46800" bIns="64800"/>
          <a:lstStyle/>
          <a:p>
            <a:pPr marL="187325" lvl="2" indent="-184150" algn="l" defTabSz="728663">
              <a:buClr>
                <a:schemeClr val="tx2"/>
              </a:buClr>
              <a:buSzPct val="80000"/>
              <a:buFont typeface="Wingdings" pitchFamily="2" charset="2"/>
              <a:buChar char="n"/>
            </a:pPr>
            <a:endParaRPr lang="ja-JP" altLang="en-US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Bilateral Optimization Problem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1505" t="13370"/>
          <a:stretch>
            <a:fillRect/>
          </a:stretch>
        </p:blipFill>
        <p:spPr bwMode="auto">
          <a:xfrm>
            <a:off x="1061213" y="2451100"/>
            <a:ext cx="6330187" cy="29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eadingBox1" descr="&lt;tags&gt;&lt;tag n=&quot;TagName&quot; v=&quot;HeadingBox1&quot; /&gt;&lt;tag n=&quot;Top&quot; v=&quot;77.875&quot; /&gt;&lt;tag n=&quot;Left&quot; v=&quot;35.75&quot; /&gt;&lt;tag n=&quot;Height&quot; v=&quot;21.37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600200"/>
            <a:ext cx="8232775" cy="3937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l" defTabSz="728663">
              <a:buClrTx/>
            </a:pPr>
            <a:r>
              <a:rPr lang="en-US" altLang="ja-JP" sz="2000" b="1" dirty="0" smtClean="0">
                <a:solidFill>
                  <a:srgbClr val="FFFFFF"/>
                </a:solidFill>
                <a:ea typeface="ＭＳ Ｐゴシック" pitchFamily="34" charset="-128"/>
              </a:rPr>
              <a:t>Agents Solve</a:t>
            </a:r>
            <a:endParaRPr lang="en-US" altLang="ja-JP" sz="20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Coincidence of Wants …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… Is Coincidental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Augmented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676400"/>
          <a:ext cx="8077200" cy="48379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8600"/>
                <a:gridCol w="4038600"/>
              </a:tblGrid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Set of Agents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N</a:t>
                      </a:r>
                      <a:endParaRPr lang="en-US" sz="2100" b="0" i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518442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Set of Files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F = </a:t>
                      </a:r>
                      <a:r>
                        <a:rPr lang="en-US" sz="2100" b="0" i="1" dirty="0" err="1" smtClean="0"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dirty="0" smtClean="0">
                          <a:latin typeface="Cambria Math" pitchFamily="18" charset="0"/>
                          <a:ea typeface="Cambria Math" pitchFamily="18" charset="0"/>
                        </a:rPr>
                        <a:t>(supply)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</a:t>
                      </a:r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T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i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(demand)</a:t>
                      </a:r>
                      <a:endParaRPr lang="en-US" sz="2100" b="0" i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Transfer Rate (file </a:t>
                      </a:r>
                      <a:r>
                        <a:rPr lang="en-US" sz="2100" b="1" i="1" dirty="0" smtClean="0"/>
                        <a:t>f</a:t>
                      </a:r>
                      <a:r>
                        <a:rPr lang="en-US" sz="2100" b="1" dirty="0" smtClean="0"/>
                        <a:t> from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i="1" baseline="0" dirty="0" err="1" smtClean="0"/>
                        <a:t>i</a:t>
                      </a:r>
                      <a:r>
                        <a:rPr lang="en-US" sz="2100" b="1" baseline="0" dirty="0" smtClean="0"/>
                        <a:t> to </a:t>
                      </a:r>
                      <a:r>
                        <a:rPr lang="en-US" sz="2100" b="1" i="1" baseline="0" dirty="0" smtClean="0"/>
                        <a:t>j</a:t>
                      </a:r>
                      <a:r>
                        <a:rPr lang="en-US" sz="2100" b="1" baseline="0" dirty="0" smtClean="0"/>
                        <a:t>)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u="none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ijf</a:t>
                      </a:r>
                      <a:endParaRPr lang="en-US" sz="2100" b="0" i="1" u="none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Exchange</a:t>
                      </a:r>
                      <a:r>
                        <a:rPr lang="en-US" sz="2100" b="1" baseline="0" dirty="0" smtClean="0"/>
                        <a:t> Ratio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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ij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=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ji</a:t>
                      </a:r>
                      <a:r>
                        <a:rPr lang="en-US" sz="2100" b="0" i="1" u="none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 /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r</a:t>
                      </a:r>
                      <a:r>
                        <a:rPr lang="en-US" sz="2100" b="0" i="1" u="none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ij</a:t>
                      </a:r>
                      <a:endParaRPr lang="en-US" sz="2100" b="0" i="1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Upload Capacities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endParaRPr lang="en-US" sz="2100" b="0" i="1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Download</a:t>
                      </a:r>
                      <a:r>
                        <a:rPr lang="en-US" sz="2100" b="1" baseline="0" dirty="0" smtClean="0"/>
                        <a:t> Rate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if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= </a:t>
                      </a:r>
                      <a:r>
                        <a:rPr lang="en-US" sz="2100" b="0" i="0" u="none" baseline="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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  <a:sym typeface="Mathematica1"/>
                        </a:rPr>
                        <a:t>j </a:t>
                      </a:r>
                      <a:r>
                        <a:rPr lang="en-US" sz="2100" b="0" i="1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r>
                        <a:rPr lang="en-US" sz="2100" b="0" i="1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jif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for all </a:t>
                      </a:r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endParaRPr lang="en-US" sz="2100" b="0" i="1" baseline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Utility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0" i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V</a:t>
                      </a:r>
                      <a:r>
                        <a:rPr lang="en-US" sz="2100" b="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i 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sz="2100" b="0" i="0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100" b="0" i="0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r>
                        <a:rPr lang="en-US" sz="2100" b="0" i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en-US" sz="2100" b="0" i="0" baseline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17079">
                <a:tc>
                  <a:txBody>
                    <a:bodyPr/>
                    <a:lstStyle/>
                    <a:p>
                      <a:r>
                        <a:rPr lang="fr-CA" sz="2100" b="1" dirty="0" smtClean="0">
                          <a:solidFill>
                            <a:schemeClr val="tx1"/>
                          </a:solidFill>
                        </a:rPr>
                        <a:t>Price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2100" b="0" i="1" baseline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</a:t>
                      </a:r>
                      <a:r>
                        <a:rPr lang="fr-CA" sz="2100" b="0" i="1" baseline="-250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endParaRPr lang="en-US" sz="2100" b="0" i="1" baseline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Multilateral Optimization Problem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13598"/>
          <a:stretch>
            <a:fillRect/>
          </a:stretch>
        </p:blipFill>
        <p:spPr bwMode="auto">
          <a:xfrm>
            <a:off x="609600" y="2514600"/>
            <a:ext cx="6886575" cy="290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Box1" descr="&lt;tags&gt;&lt;tag n=&quot;BulletInfo&quot; v=&quot;Standard&quot; /&gt;&lt;tag n=&quot;TagName&quot; v=&quot;ObjectBox1&quot; /&gt;&lt;tag n=&quot;Top&quot; v=&quot;99.25&quot; /&gt;&lt;tag n=&quot;Left&quot; v=&quot;35.75&quot; /&gt;&lt;tag n=&quot;Height&quot; v=&quot;321.62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871662"/>
            <a:ext cx="8232775" cy="4084638"/>
          </a:xfrm>
          <a:prstGeom prst="rect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6800" tIns="64800" rIns="46800" bIns="64800"/>
          <a:lstStyle/>
          <a:p>
            <a:pPr marL="187325" lvl="2" indent="-184150" algn="l" defTabSz="728663">
              <a:buClr>
                <a:schemeClr val="tx2"/>
              </a:buClr>
              <a:buSzPct val="80000"/>
              <a:buFont typeface="Wingdings" pitchFamily="2" charset="2"/>
              <a:buChar char="n"/>
            </a:pPr>
            <a:endParaRPr lang="ja-JP" altLang="en-US">
              <a:ea typeface="ＭＳ Ｐゴシック" pitchFamily="34" charset="-128"/>
            </a:endParaRPr>
          </a:p>
        </p:txBody>
      </p:sp>
      <p:sp>
        <p:nvSpPr>
          <p:cNvPr id="5" name="HeadingBox1" descr="&lt;tags&gt;&lt;tag n=&quot;TagName&quot; v=&quot;HeadingBox1&quot; /&gt;&lt;tag n=&quot;Top&quot; v=&quot;77.875&quot; /&gt;&lt;tag n=&quot;Left&quot; v=&quot;35.75&quot; /&gt;&lt;tag n=&quot;Height&quot; v=&quot;21.375&quot; /&gt;&lt;tag n=&quot;Width&quot; v=&quot;209.75&quot; /&gt;&lt;/tags&gt;"/>
          <p:cNvSpPr>
            <a:spLocks noChangeArrowheads="1"/>
          </p:cNvSpPr>
          <p:nvPr/>
        </p:nvSpPr>
        <p:spPr bwMode="gray">
          <a:xfrm>
            <a:off x="454025" y="1600200"/>
            <a:ext cx="8232775" cy="39370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l" defTabSz="728663">
              <a:buClrTx/>
            </a:pPr>
            <a:r>
              <a:rPr lang="en-US" altLang="ja-JP" sz="2000" b="1" dirty="0" smtClean="0">
                <a:solidFill>
                  <a:srgbClr val="FFFFFF"/>
                </a:solidFill>
                <a:ea typeface="ＭＳ Ｐゴシック" pitchFamily="34" charset="-128"/>
              </a:rPr>
              <a:t>Agents Solve</a:t>
            </a:r>
            <a:endParaRPr lang="en-US" altLang="ja-JP" sz="20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0pt) - Medium and Smal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657</TotalTime>
  <Words>648</Words>
  <Application>Microsoft Office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The Role of Prices in Peer-Assisted Content Distribution</vt:lpstr>
      <vt:lpstr>Roadmap</vt:lpstr>
      <vt:lpstr>General Idea</vt:lpstr>
      <vt:lpstr>Model</vt:lpstr>
      <vt:lpstr>Bilateral Optimization Problem</vt:lpstr>
      <vt:lpstr>A Coincidence of Wants …</vt:lpstr>
      <vt:lpstr>… Is Coincidental</vt:lpstr>
      <vt:lpstr>Augmented Model</vt:lpstr>
      <vt:lpstr>Multilateral Optimization Problem</vt:lpstr>
      <vt:lpstr>CORE</vt:lpstr>
      <vt:lpstr>Multilateral vs. Bilateral</vt:lpstr>
      <vt:lpstr>Role of Prices</vt:lpstr>
      <vt:lpstr>User Incentives</vt:lpstr>
      <vt:lpstr>Dynamics</vt:lpstr>
      <vt:lpstr>PACE: Basic Components</vt:lpstr>
      <vt:lpstr>PACE: Meta-Level Components</vt:lpstr>
      <vt:lpstr>PACE: other concerns</vt:lpstr>
      <vt:lpstr>Simulation Analysis</vt:lpstr>
      <vt:lpstr>Freeloaders</vt:lpstr>
      <vt:lpstr>Concluding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 Xie</dc:creator>
  <cp:lastModifiedBy>Henry Xie</cp:lastModifiedBy>
  <cp:revision>240</cp:revision>
  <dcterms:created xsi:type="dcterms:W3CDTF">2009-10-09T19:55:21Z</dcterms:created>
  <dcterms:modified xsi:type="dcterms:W3CDTF">2009-10-14T16:17:25Z</dcterms:modified>
</cp:coreProperties>
</file>