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4" r:id="rId1"/>
  </p:sldMasterIdLst>
  <p:notesMasterIdLst>
    <p:notesMasterId r:id="rId64"/>
  </p:notesMasterIdLst>
  <p:sldIdLst>
    <p:sldId id="256" r:id="rId2"/>
    <p:sldId id="443" r:id="rId3"/>
    <p:sldId id="264" r:id="rId4"/>
    <p:sldId id="266" r:id="rId5"/>
    <p:sldId id="267" r:id="rId6"/>
    <p:sldId id="265" r:id="rId7"/>
    <p:sldId id="268" r:id="rId8"/>
    <p:sldId id="269" r:id="rId9"/>
    <p:sldId id="270" r:id="rId10"/>
    <p:sldId id="260" r:id="rId11"/>
    <p:sldId id="261" r:id="rId12"/>
    <p:sldId id="262" r:id="rId13"/>
    <p:sldId id="278" r:id="rId14"/>
    <p:sldId id="258" r:id="rId15"/>
    <p:sldId id="259" r:id="rId16"/>
    <p:sldId id="280" r:id="rId17"/>
    <p:sldId id="279" r:id="rId18"/>
    <p:sldId id="281" r:id="rId19"/>
    <p:sldId id="428" r:id="rId20"/>
    <p:sldId id="282" r:id="rId21"/>
    <p:sldId id="283" r:id="rId22"/>
    <p:sldId id="284" r:id="rId23"/>
    <p:sldId id="285" r:id="rId24"/>
    <p:sldId id="436" r:id="rId25"/>
    <p:sldId id="286" r:id="rId26"/>
    <p:sldId id="263" r:id="rId27"/>
    <p:sldId id="424" r:id="rId28"/>
    <p:sldId id="426" r:id="rId29"/>
    <p:sldId id="427" r:id="rId30"/>
    <p:sldId id="425" r:id="rId31"/>
    <p:sldId id="430" r:id="rId32"/>
    <p:sldId id="431" r:id="rId33"/>
    <p:sldId id="432" r:id="rId34"/>
    <p:sldId id="273" r:id="rId35"/>
    <p:sldId id="274" r:id="rId36"/>
    <p:sldId id="433" r:id="rId37"/>
    <p:sldId id="441" r:id="rId38"/>
    <p:sldId id="275" r:id="rId39"/>
    <p:sldId id="276" r:id="rId40"/>
    <p:sldId id="277" r:id="rId41"/>
    <p:sldId id="434" r:id="rId42"/>
    <p:sldId id="437" r:id="rId43"/>
    <p:sldId id="438" r:id="rId44"/>
    <p:sldId id="439" r:id="rId45"/>
    <p:sldId id="440" r:id="rId46"/>
    <p:sldId id="396" r:id="rId47"/>
    <p:sldId id="397" r:id="rId48"/>
    <p:sldId id="398" r:id="rId49"/>
    <p:sldId id="399" r:id="rId50"/>
    <p:sldId id="287" r:id="rId51"/>
    <p:sldId id="400" r:id="rId52"/>
    <p:sldId id="401" r:id="rId53"/>
    <p:sldId id="419" r:id="rId54"/>
    <p:sldId id="421" r:id="rId55"/>
    <p:sldId id="423" r:id="rId56"/>
    <p:sldId id="420" r:id="rId57"/>
    <p:sldId id="422" r:id="rId58"/>
    <p:sldId id="442" r:id="rId59"/>
    <p:sldId id="272" r:id="rId60"/>
    <p:sldId id="271" r:id="rId61"/>
    <p:sldId id="257" r:id="rId62"/>
    <p:sldId id="435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E5EAF-3982-FB44-803B-EA887358B785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20E47-F7FC-FA4C-9B01-F2963B17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20E47-F7FC-FA4C-9B01-F2963B17996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9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20E47-F7FC-FA4C-9B01-F2963B1799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2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20E47-F7FC-FA4C-9B01-F2963B17996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87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620E47-F7FC-FA4C-9B01-F2963B1799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1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B30D-DE54-434C-8E3E-9CAFF976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F0862-FA66-B840-B170-378B2C0959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61364-EA5C-7240-BB9B-859767F9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3D12C-40A3-0B4A-9A0E-06479CC8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B48E5-1D47-B342-8B1E-21E9697A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4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A19C-3DBD-1C41-827D-14BC0B5C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2A67F-10D1-DE47-88A9-7E3452E4F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07A62-550A-194B-8C2C-561875C2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9FCE-AC0F-F445-B72E-B0012B3D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101B-2327-EC4E-912B-C7626D88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9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4F19E-1796-8D4F-AB3B-B985604ACC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4B78A-BE21-E841-A2CF-D59FCB4C58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82CC2-94F9-5843-8AAF-B3FB2742C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F9C0-792B-E24D-88A6-257CFF55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34B38-2A69-FD44-8F27-650861CA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C412C-418A-734E-AFB3-A20D77AD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76BBA-F0FC-0B41-8C71-02C1E855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118"/>
            <a:ext cx="10515600" cy="463623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F0A95-6183-6A49-B816-A7C3C9C3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11CCC-6993-5C44-B2CB-7F67C76B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D8B0B-7B5E-3848-928A-3CBA0D392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C5EAC-FC3A-7C41-8F55-24DB27EC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63F25-C7FD-5A45-AC72-66F90F01B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99F7-87F1-2544-A8D0-01BFA3AB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32D3C-FB40-A94F-ACA6-03C2902D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5DFD4-C8F6-A04A-941E-404FC8C2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5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D29B-F6A5-2A49-B5F3-0C0DB7A6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521E-0183-B941-8213-600013E98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A525-93AA-7B44-8ABD-D70752AD8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7F2A-1CEB-0340-B093-55B73C1C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AC55B-66BC-2142-AFB1-E7C595EE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3D822-B0BE-274C-A050-17CDD6C0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7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DC8A-EED2-2744-82C1-7FEA0BDD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6092B-13D0-B441-B88A-CA57FF328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D5ECC-DEAF-7D4F-B40D-DFABB6A78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85C1C-8582-D24E-AABB-35A51F8B1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BE62D-273F-CB47-8911-EFC68CB54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FE21E-A1A7-2141-94E4-CCBF74C9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824455-DC75-C442-9F3A-479591B3F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20C3F-D194-1A4B-8626-91F6781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4633-7669-2E4F-B29F-BF9240921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E38E3-4481-D64A-9B5A-145FEB9D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44566-FC0B-614C-B38C-138DED29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BF34D-6C68-EA48-8C9C-14C11E38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1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55A67-61DF-3845-9FDD-6402F6A5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94509-FDA2-A046-8610-CD8A5FB3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44170-A70C-D24A-8284-7B43D539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D6FC-3D25-8242-9258-2B8FDB59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3F7BE-84C5-F648-98BC-031DF960A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6E954-1AB4-A645-86C2-A7444A794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E7DD3-1A11-1A48-AA82-7B3F3F5E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8EAD-328E-634C-AF7F-B7C04EE98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E9215-E0C2-7444-9418-EFBED24B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0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DE68-3573-014B-8633-7C316BE1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F9BA8D-E151-884A-8647-362E76D8F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303C3-6CBF-1D40-90AC-3A5328D6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B7DF-24D7-6948-B979-557CB2CF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054F7-1ADB-6D45-9554-56E4AC45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1BB71-E7A8-7948-BA96-EEE3B3CF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1FABB6-AA14-C642-A4FE-E1510ED3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B0BDB-1353-514C-A578-6B170AABE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585F1-ABA8-1640-BAB3-4A958808A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4AC6A-BD48-3442-A6FC-BC9BDE2FB9FB}" type="datetimeFigureOut">
              <a:rPr lang="en-US" smtClean="0"/>
              <a:t>9/10/19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F5DED-00CE-3B49-B55E-84F3C6386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C0867-C291-AB4F-9DFC-CC6261EF0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F1AF-ADED-E042-9713-9A69EA2A4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6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99C7-6C14-4B49-A7BC-B122242EB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0431" y="1122363"/>
            <a:ext cx="988374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Learning-Augmented Algorithms:</a:t>
            </a:r>
            <a:br>
              <a:rPr lang="en-US" dirty="0"/>
            </a:br>
            <a:r>
              <a:rPr lang="en-US" dirty="0"/>
              <a:t>How ML Can Lead to </a:t>
            </a:r>
            <a:br>
              <a:rPr lang="en-US" dirty="0"/>
            </a:br>
            <a:r>
              <a:rPr lang="en-US" dirty="0"/>
              <a:t>Provably Better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69F98-0E78-E44C-9EB2-8404C353F2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Michael </a:t>
            </a:r>
            <a:r>
              <a:rPr lang="en-US" sz="3200" dirty="0" err="1"/>
              <a:t>Mitzenmacher</a:t>
            </a:r>
            <a:endParaRPr lang="en-US" sz="3200" dirty="0"/>
          </a:p>
          <a:p>
            <a:r>
              <a:rPr lang="en-US" sz="3200" dirty="0"/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98054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A62AB-ECCF-C04A-84C0-9A323B4DA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: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7A9BA-77E2-E343-924C-F0839CDD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841"/>
            <a:ext cx="10515600" cy="4351338"/>
          </a:xfrm>
        </p:spPr>
        <p:txBody>
          <a:bodyPr/>
          <a:lstStyle/>
          <a:p>
            <a:r>
              <a:rPr lang="en-US" dirty="0"/>
              <a:t>Suppose we have two types of jobs, short jobs and long jobs</a:t>
            </a:r>
          </a:p>
          <a:p>
            <a:r>
              <a:rPr lang="en-US" dirty="0"/>
              <a:t>Goal:  Minimize Total Waiting Time</a:t>
            </a:r>
          </a:p>
          <a:p>
            <a:r>
              <a:rPr lang="en-US" dirty="0"/>
              <a:t>If we don’t know the job sizes, we probably just </a:t>
            </a:r>
          </a:p>
          <a:p>
            <a:pPr lvl="1"/>
            <a:r>
              <a:rPr lang="en-US" dirty="0"/>
              <a:t>Take jobs in order</a:t>
            </a:r>
          </a:p>
          <a:p>
            <a:pPr lvl="1"/>
            <a:r>
              <a:rPr lang="en-US" dirty="0"/>
              <a:t>Randomize job order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If we know the sizes, put short jobs first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2FC77-4F44-1041-9A47-6D09A450AAB5}"/>
              </a:ext>
            </a:extLst>
          </p:cNvPr>
          <p:cNvSpPr/>
          <p:nvPr/>
        </p:nvSpPr>
        <p:spPr>
          <a:xfrm>
            <a:off x="2900508" y="5822126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D71AB-EE13-2C40-90EF-2DA366F153B9}"/>
              </a:ext>
            </a:extLst>
          </p:cNvPr>
          <p:cNvSpPr/>
          <p:nvPr/>
        </p:nvSpPr>
        <p:spPr>
          <a:xfrm>
            <a:off x="3751550" y="5822125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F0382-EAE0-7047-A9AB-4CD64138EE27}"/>
              </a:ext>
            </a:extLst>
          </p:cNvPr>
          <p:cNvSpPr/>
          <p:nvPr/>
        </p:nvSpPr>
        <p:spPr>
          <a:xfrm>
            <a:off x="4602592" y="5822124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CA7B56-82DE-D14F-8F09-DF3C5D101149}"/>
              </a:ext>
            </a:extLst>
          </p:cNvPr>
          <p:cNvSpPr/>
          <p:nvPr/>
        </p:nvSpPr>
        <p:spPr>
          <a:xfrm>
            <a:off x="5453634" y="5822124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357C19-3498-8744-BE9C-255380E3DB81}"/>
              </a:ext>
            </a:extLst>
          </p:cNvPr>
          <p:cNvSpPr/>
          <p:nvPr/>
        </p:nvSpPr>
        <p:spPr>
          <a:xfrm>
            <a:off x="6322032" y="6021497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809025-293B-0046-A00F-2C81AC011182}"/>
              </a:ext>
            </a:extLst>
          </p:cNvPr>
          <p:cNvSpPr/>
          <p:nvPr/>
        </p:nvSpPr>
        <p:spPr>
          <a:xfrm>
            <a:off x="6758968" y="6021497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2C28887-B3B9-324C-8760-9A763AFE0B0E}"/>
              </a:ext>
            </a:extLst>
          </p:cNvPr>
          <p:cNvSpPr/>
          <p:nvPr/>
        </p:nvSpPr>
        <p:spPr>
          <a:xfrm>
            <a:off x="7195904" y="6021497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FE5511-4012-C340-8D4E-18D5F1B85725}"/>
              </a:ext>
            </a:extLst>
          </p:cNvPr>
          <p:cNvSpPr/>
          <p:nvPr/>
        </p:nvSpPr>
        <p:spPr>
          <a:xfrm>
            <a:off x="7632840" y="6021497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460A7C-785A-B846-9456-1947E3CBDC73}"/>
              </a:ext>
            </a:extLst>
          </p:cNvPr>
          <p:cNvSpPr/>
          <p:nvPr/>
        </p:nvSpPr>
        <p:spPr>
          <a:xfrm>
            <a:off x="3237941" y="4437853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E4B6A7-D56C-7445-A166-534AB7B84A58}"/>
              </a:ext>
            </a:extLst>
          </p:cNvPr>
          <p:cNvSpPr/>
          <p:nvPr/>
        </p:nvSpPr>
        <p:spPr>
          <a:xfrm>
            <a:off x="7408406" y="4437848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C4E6AD-6C00-A34D-A473-9192F347FC2E}"/>
              </a:ext>
            </a:extLst>
          </p:cNvPr>
          <p:cNvSpPr/>
          <p:nvPr/>
        </p:nvSpPr>
        <p:spPr>
          <a:xfrm>
            <a:off x="4554881" y="4437849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0A6D96C-3A5C-EA49-9686-43D3CA8BADC4}"/>
              </a:ext>
            </a:extLst>
          </p:cNvPr>
          <p:cNvSpPr/>
          <p:nvPr/>
        </p:nvSpPr>
        <p:spPr>
          <a:xfrm>
            <a:off x="5470538" y="4437849"/>
            <a:ext cx="657546" cy="678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F3125C8-3D15-D44B-95D6-46FAE9DA97DA}"/>
              </a:ext>
            </a:extLst>
          </p:cNvPr>
          <p:cNvSpPr/>
          <p:nvPr/>
        </p:nvSpPr>
        <p:spPr>
          <a:xfrm>
            <a:off x="4024079" y="4637224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E4AF0F4-E7AE-C24F-A817-1E45B081314A}"/>
              </a:ext>
            </a:extLst>
          </p:cNvPr>
          <p:cNvSpPr/>
          <p:nvPr/>
        </p:nvSpPr>
        <p:spPr>
          <a:xfrm>
            <a:off x="6365348" y="4637224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28F4C9-13D7-BB49-B964-4453B5BC11DD}"/>
              </a:ext>
            </a:extLst>
          </p:cNvPr>
          <p:cNvSpPr/>
          <p:nvPr/>
        </p:nvSpPr>
        <p:spPr>
          <a:xfrm>
            <a:off x="6887106" y="4637224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DADCC9-875B-8F41-BE31-E0A418E7A88C}"/>
              </a:ext>
            </a:extLst>
          </p:cNvPr>
          <p:cNvSpPr/>
          <p:nvPr/>
        </p:nvSpPr>
        <p:spPr>
          <a:xfrm>
            <a:off x="2791626" y="4637222"/>
            <a:ext cx="325348" cy="32877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723C1-542D-4241-A013-175BAB8B9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707" y="4172678"/>
            <a:ext cx="1356405" cy="12084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35350E-1440-754A-B7C9-C543B00C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55" y="5442755"/>
            <a:ext cx="1356405" cy="120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5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4F1C-F0CB-444B-A91D-048747B3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Learning-Augmented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2FC2-76CC-6E40-9CA9-314007448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 “learning algorithm” that can predict whether jobs are short or long.</a:t>
            </a:r>
          </a:p>
          <a:p>
            <a:r>
              <a:rPr lang="en-US" dirty="0"/>
              <a:t>Use the predictor to order the jobs.</a:t>
            </a:r>
          </a:p>
          <a:p>
            <a:r>
              <a:rPr lang="en-US" dirty="0"/>
              <a:t>Exercise, Left To Reader:</a:t>
            </a:r>
          </a:p>
          <a:p>
            <a:pPr lvl="1"/>
            <a:r>
              <a:rPr lang="en-US" dirty="0"/>
              <a:t>If short jobs (of size </a:t>
            </a:r>
            <a:r>
              <a:rPr lang="en-US" i="1" dirty="0"/>
              <a:t>S</a:t>
            </a:r>
            <a:r>
              <a:rPr lang="en-US" dirty="0"/>
              <a:t>) are misclassified as long with probability </a:t>
            </a:r>
            <a:r>
              <a:rPr lang="en-US" i="1" dirty="0"/>
              <a:t>p</a:t>
            </a:r>
            <a:r>
              <a:rPr lang="en-US" dirty="0"/>
              <a:t> and long jobs (of size </a:t>
            </a:r>
            <a:r>
              <a:rPr lang="en-US" i="1" dirty="0"/>
              <a:t>L</a:t>
            </a:r>
            <a:r>
              <a:rPr lang="en-US" dirty="0"/>
              <a:t>) are misclassified as short with probability </a:t>
            </a:r>
            <a:r>
              <a:rPr lang="en-US" i="1" dirty="0"/>
              <a:t>q</a:t>
            </a:r>
            <a:r>
              <a:rPr lang="en-US" dirty="0"/>
              <a:t>, what is the expected gain from using the learning algorithm?</a:t>
            </a:r>
          </a:p>
        </p:txBody>
      </p:sp>
    </p:spTree>
    <p:extLst>
      <p:ext uri="{BB962C8B-B14F-4D97-AF65-F5344CB8AC3E}">
        <p14:creationId xmlns:p14="http://schemas.microsoft.com/office/powerpoint/2010/main" val="1763366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6847-E196-EE44-9613-3337C064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of Misprediction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6F115-F7D7-9A49-9C42-DAE7AA0EC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“competitive ratio” formulation</a:t>
            </a:r>
          </a:p>
          <a:p>
            <a:r>
              <a:rPr lang="en-US" dirty="0"/>
              <a:t>What is the (worst-case) ratio of the expected total waiting time using the ML algorithm compared to having perfect information?</a:t>
            </a:r>
          </a:p>
          <a:p>
            <a:r>
              <a:rPr lang="en-US" dirty="0"/>
              <a:t>Exercise Left To Reader, ratio is bounded (asymptotically) by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8D43C-6DFF-8B4A-ABC4-1D34A2E592E5}"/>
                  </a:ext>
                </a:extLst>
              </p:cNvPr>
              <p:cNvSpPr txBox="1"/>
              <p:nvPr/>
            </p:nvSpPr>
            <p:spPr>
              <a:xfrm>
                <a:off x="4032739" y="4278923"/>
                <a:ext cx="3812967" cy="1029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78D43C-6DFF-8B4A-ABC4-1D34A2E59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739" y="4278923"/>
                <a:ext cx="3812967" cy="1029000"/>
              </a:xfrm>
              <a:prstGeom prst="rect">
                <a:avLst/>
              </a:prstGeom>
              <a:blipFill>
                <a:blip r:embed="rId2"/>
                <a:stretch>
                  <a:fillRect t="-57317" r="-332" b="-5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3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A51A3-0204-914F-8C60-CACA8C2F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ADBA-8A60-2144-8EE7-C5C397AE9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Simplistic model</a:t>
            </a:r>
          </a:p>
          <a:p>
            <a:r>
              <a:rPr lang="en-US" dirty="0"/>
              <a:t>But highlights that even “bad” predictions can be helpful.</a:t>
            </a:r>
          </a:p>
          <a:p>
            <a:r>
              <a:rPr lang="en-US" dirty="0"/>
              <a:t>And can be considered mathematically.</a:t>
            </a:r>
          </a:p>
        </p:txBody>
      </p:sp>
    </p:spTree>
    <p:extLst>
      <p:ext uri="{BB962C8B-B14F-4D97-AF65-F5344CB8AC3E}">
        <p14:creationId xmlns:p14="http://schemas.microsoft.com/office/powerpoint/2010/main" val="83766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240A-BA59-8F49-A8C3-88B1FE1A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Model : Single Queues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7F8F71-D18F-2C4E-9002-B91445320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51" y="2075935"/>
            <a:ext cx="7551100" cy="300977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5AB3AF-5247-B045-A9BC-FC673A1D9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70" y="2286003"/>
            <a:ext cx="2593571" cy="26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BC029-4928-7840-80EB-9A47194D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Queueing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0D05D-A2C6-B848-85A9-CC0B21041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Arrival Process</a:t>
            </a:r>
          </a:p>
          <a:p>
            <a:pPr lvl="1"/>
            <a:r>
              <a:rPr lang="en-US" dirty="0"/>
              <a:t>Usually Poisson arrivals;  exponentially distributed service times</a:t>
            </a:r>
          </a:p>
          <a:p>
            <a:r>
              <a:rPr lang="en-US" dirty="0"/>
              <a:t>Service Time</a:t>
            </a:r>
          </a:p>
          <a:p>
            <a:pPr lvl="1"/>
            <a:r>
              <a:rPr lang="en-US" dirty="0"/>
              <a:t>For theory, exponential service times are nice</a:t>
            </a:r>
          </a:p>
          <a:p>
            <a:pPr lvl="1"/>
            <a:r>
              <a:rPr lang="en-US" dirty="0"/>
              <a:t>In practice, some kind of heavy-tailed distribution</a:t>
            </a:r>
          </a:p>
          <a:p>
            <a:pPr lvl="1"/>
            <a:r>
              <a:rPr lang="en-US" dirty="0"/>
              <a:t>In simple models, service time is </a:t>
            </a:r>
            <a:r>
              <a:rPr lang="en-US" i="1" dirty="0"/>
              <a:t>unknown</a:t>
            </a:r>
          </a:p>
          <a:p>
            <a:r>
              <a:rPr lang="en-US" dirty="0"/>
              <a:t>Service Discipline</a:t>
            </a:r>
          </a:p>
          <a:p>
            <a:pPr lvl="1"/>
            <a:r>
              <a:rPr lang="en-US" dirty="0"/>
              <a:t>First-In First-Out (FIFO), = First-Come First-Served</a:t>
            </a:r>
          </a:p>
          <a:p>
            <a:pPr lvl="1"/>
            <a:r>
              <a:rPr lang="en-US" dirty="0"/>
              <a:t>Others possible</a:t>
            </a:r>
          </a:p>
          <a:p>
            <a:pPr lvl="1"/>
            <a:r>
              <a:rPr lang="en-US" dirty="0"/>
              <a:t>Preemption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B80D-B79D-BC4E-AFD2-508FA0B9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Result for Standard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49F89-01A5-D64A-890C-811C86782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M/M/1 queues</a:t>
            </a:r>
          </a:p>
          <a:p>
            <a:pPr lvl="1"/>
            <a:r>
              <a:rPr lang="en-US" dirty="0"/>
              <a:t>FIFO queues</a:t>
            </a:r>
          </a:p>
          <a:p>
            <a:pPr lvl="1"/>
            <a:r>
              <a:rPr lang="en-US" dirty="0"/>
              <a:t>Poisson arrivals of rate </a:t>
            </a:r>
            <a:r>
              <a:rPr lang="en-US" i="1" dirty="0" err="1"/>
              <a:t>λ</a:t>
            </a:r>
            <a:r>
              <a:rPr lang="en-US" dirty="0"/>
              <a:t> &lt; 1</a:t>
            </a:r>
          </a:p>
          <a:p>
            <a:pPr lvl="1"/>
            <a:r>
              <a:rPr lang="en-US" dirty="0"/>
              <a:t>Exponential service times with mean 1</a:t>
            </a:r>
          </a:p>
          <a:p>
            <a:r>
              <a:rPr lang="en-US" dirty="0"/>
              <a:t>The steady state expected time in the system is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0EE8BA-C80F-1A43-9951-87835FC4DD67}"/>
                  </a:ext>
                </a:extLst>
              </p:cNvPr>
              <p:cNvSpPr txBox="1"/>
              <p:nvPr/>
            </p:nvSpPr>
            <p:spPr>
              <a:xfrm>
                <a:off x="4466493" y="4258601"/>
                <a:ext cx="17577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1/(1−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0EE8BA-C80F-1A43-9951-87835FC4D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93" y="4258601"/>
                <a:ext cx="1757789" cy="523220"/>
              </a:xfrm>
              <a:prstGeom prst="rect">
                <a:avLst/>
              </a:prstGeom>
              <a:blipFill>
                <a:blip r:embed="rId2"/>
                <a:stretch>
                  <a:fillRect r="-1439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08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6EB5-3030-604A-A9C5-B7078740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Service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33BA4-6C6A-0341-8118-9E8F1A8FE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do better if service times are known.</a:t>
            </a:r>
          </a:p>
          <a:p>
            <a:pPr lvl="1"/>
            <a:r>
              <a:rPr lang="en-US" dirty="0"/>
              <a:t>Shortest job first.  (Non-preemptive.)</a:t>
            </a:r>
          </a:p>
          <a:p>
            <a:pPr lvl="1"/>
            <a:r>
              <a:rPr lang="en-US" dirty="0"/>
              <a:t>Shortest remaining processing time.  (Preemptive.)</a:t>
            </a:r>
          </a:p>
          <a:p>
            <a:pPr lvl="1"/>
            <a:r>
              <a:rPr lang="en-US" dirty="0"/>
              <a:t>Preemptive shortest job first.  (Preemptive.)</a:t>
            </a:r>
          </a:p>
          <a:p>
            <a:r>
              <a:rPr lang="en-US" dirty="0"/>
              <a:t>All of these have known formulae for Poisson arrivals, general service time distributions.</a:t>
            </a:r>
          </a:p>
        </p:txBody>
      </p:sp>
    </p:spTree>
    <p:extLst>
      <p:ext uri="{BB962C8B-B14F-4D97-AF65-F5344CB8AC3E}">
        <p14:creationId xmlns:p14="http://schemas.microsoft.com/office/powerpoint/2010/main" val="91645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5360-33EF-2140-8A99-09D19DB7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Service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2C687-4CAA-BC4C-9AD3-33EC56634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we have an ML algorithm that can predict service times.  Then we can consider policies:</a:t>
            </a:r>
          </a:p>
          <a:p>
            <a:pPr lvl="1"/>
            <a:r>
              <a:rPr lang="en-US" dirty="0"/>
              <a:t>Shortest predicted job first. </a:t>
            </a:r>
          </a:p>
          <a:p>
            <a:pPr lvl="1"/>
            <a:r>
              <a:rPr lang="en-US" dirty="0"/>
              <a:t>Shortest predicted remaining service time.</a:t>
            </a:r>
          </a:p>
          <a:p>
            <a:pPr lvl="1"/>
            <a:r>
              <a:rPr lang="en-US" dirty="0"/>
              <a:t>Preemptive shortest predicted job first.</a:t>
            </a:r>
          </a:p>
          <a:p>
            <a:r>
              <a:rPr lang="en-US" dirty="0"/>
              <a:t>A natural probabilistic model:</a:t>
            </a:r>
          </a:p>
          <a:p>
            <a:pPr lvl="1"/>
            <a:r>
              <a:rPr lang="en-US" dirty="0"/>
              <a:t>Service distribution given by density function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),         representing density of jobs with true service time </a:t>
            </a:r>
            <a:r>
              <a:rPr lang="en-US" i="1" dirty="0"/>
              <a:t>x</a:t>
            </a:r>
            <a:r>
              <a:rPr lang="en-US" dirty="0"/>
              <a:t> and   predicted service time </a:t>
            </a:r>
            <a:r>
              <a:rPr lang="en-US" i="1" dirty="0"/>
              <a:t>y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759464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60C6-459A-5D47-9A38-6D85546F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Obvious Shortcoming for SRPT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508AF-5994-3C4F-A82B-C91E5E34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prediction is smaller than a job size, predicted remaining service time will be 0.</a:t>
            </a:r>
          </a:p>
          <a:p>
            <a:r>
              <a:rPr lang="en-US" dirty="0"/>
              <a:t>Very bad if a big job is predicted small.</a:t>
            </a:r>
          </a:p>
          <a:p>
            <a:r>
              <a:rPr lang="en-US" dirty="0"/>
              <a:t>We should </a:t>
            </a:r>
            <a:r>
              <a:rPr lang="en-US" b="1" i="1" dirty="0">
                <a:solidFill>
                  <a:srgbClr val="FF0000"/>
                </a:solidFill>
              </a:rPr>
              <a:t>do something </a:t>
            </a:r>
            <a:r>
              <a:rPr lang="en-US" dirty="0"/>
              <a:t>for jobs that sit at the front of the queue with predicted remaining service time 0.  </a:t>
            </a:r>
          </a:p>
          <a:p>
            <a:pPr lvl="1"/>
            <a:r>
              <a:rPr lang="en-US" dirty="0"/>
              <a:t>Left as future work.</a:t>
            </a:r>
          </a:p>
          <a:p>
            <a:pPr lvl="1"/>
            <a:r>
              <a:rPr lang="en-US" dirty="0"/>
              <a:t>Ideally a good solution would be distribution-independent.  </a:t>
            </a:r>
          </a:p>
        </p:txBody>
      </p:sp>
    </p:spTree>
    <p:extLst>
      <p:ext uri="{BB962C8B-B14F-4D97-AF65-F5344CB8AC3E}">
        <p14:creationId xmlns:p14="http://schemas.microsoft.com/office/powerpoint/2010/main" val="47952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8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E41C-17C1-2141-9E3C-EA64FF96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Queues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30338-62BB-B942-81A3-2926AED9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S</a:t>
                </a:r>
                <a:r>
                  <a:rPr lang="en-US" dirty="0"/>
                  <a:t> be service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the density.  </a:t>
                </a:r>
              </a:p>
              <a:p>
                <a:r>
                  <a:rPr lang="en-US" dirty="0"/>
                  <a:t>Analysis uses that once a job arrives, can ignore jobs with higher service times that arrive.</a:t>
                </a:r>
              </a:p>
              <a:p>
                <a:r>
                  <a:rPr lang="en-US" dirty="0"/>
                  <a:t>So only important quantities for a job with service time </a:t>
                </a:r>
                <a:r>
                  <a:rPr lang="en-US" i="1" dirty="0"/>
                  <a:t>x</a:t>
                </a:r>
                <a:r>
                  <a:rPr lang="en-US" dirty="0"/>
                  <a:t> are: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Expected waiting time in queue for job of service time </a:t>
                </a:r>
                <a:r>
                  <a:rPr lang="en-US" i="1" dirty="0"/>
                  <a:t>x</a:t>
                </a:r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30338-62BB-B942-81A3-2926AED9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97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A72AB-E575-B24B-A9A6-9690A9718090}"/>
                  </a:ext>
                </a:extLst>
              </p:cNvPr>
              <p:cNvSpPr txBox="1"/>
              <p:nvPr/>
            </p:nvSpPr>
            <p:spPr>
              <a:xfrm>
                <a:off x="2021814" y="3581280"/>
                <a:ext cx="2954463" cy="641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dt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A72AB-E575-B24B-A9A6-9690A971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14" y="3581280"/>
                <a:ext cx="2954463" cy="641009"/>
              </a:xfrm>
              <a:prstGeom prst="rect">
                <a:avLst/>
              </a:prstGeom>
              <a:blipFill>
                <a:blip r:embed="rId3"/>
                <a:stretch>
                  <a:fillRect l="-855" t="-125490" r="-2991" b="-1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604C5-F0C7-1948-AA4D-CA137D5AEB7A}"/>
                  </a:ext>
                </a:extLst>
              </p:cNvPr>
              <p:cNvSpPr txBox="1"/>
              <p:nvPr/>
            </p:nvSpPr>
            <p:spPr>
              <a:xfrm>
                <a:off x="1896330" y="4222289"/>
                <a:ext cx="3205429" cy="641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dt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604C5-F0C7-1948-AA4D-CA137D5AE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330" y="4222289"/>
                <a:ext cx="3205429" cy="641009"/>
              </a:xfrm>
              <a:prstGeom prst="rect">
                <a:avLst/>
              </a:prstGeom>
              <a:blipFill>
                <a:blip r:embed="rId4"/>
                <a:stretch>
                  <a:fillRect l="-787" t="-121154" b="-18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6A889F-FCA1-284F-896B-1383DECA3420}"/>
              </a:ext>
            </a:extLst>
          </p:cNvPr>
          <p:cNvSpPr txBox="1"/>
          <p:nvPr/>
        </p:nvSpPr>
        <p:spPr>
          <a:xfrm>
            <a:off x="6296353" y="3768781"/>
            <a:ext cx="248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inflow of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2C6E3-83B1-6A43-AD6F-6DCFF162480B}"/>
                  </a:ext>
                </a:extLst>
              </p:cNvPr>
              <p:cNvSpPr txBox="1"/>
              <p:nvPr/>
            </p:nvSpPr>
            <p:spPr>
              <a:xfrm>
                <a:off x="5694470" y="4342738"/>
                <a:ext cx="5103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Rate of inflow of work for jobs with service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2C6E3-83B1-6A43-AD6F-6DCFF162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470" y="4342738"/>
                <a:ext cx="5103257" cy="400110"/>
              </a:xfrm>
              <a:prstGeom prst="rect">
                <a:avLst/>
              </a:prstGeom>
              <a:blipFill>
                <a:blip r:embed="rId5"/>
                <a:stretch>
                  <a:fillRect l="-993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CDCB0-87D6-284C-BAB5-89A5959B7EFC}"/>
                  </a:ext>
                </a:extLst>
              </p:cNvPr>
              <p:cNvSpPr txBox="1"/>
              <p:nvPr/>
            </p:nvSpPr>
            <p:spPr>
              <a:xfrm>
                <a:off x="3885673" y="5533248"/>
                <a:ext cx="3747949" cy="748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](1−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CDCB0-87D6-284C-BAB5-89A5959B7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673" y="5533248"/>
                <a:ext cx="3747949" cy="748025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483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E41C-17C1-2141-9E3C-EA64FF96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Predicted Job First Queues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30338-62BB-B942-81A3-2926AED9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7632" y="1720118"/>
                <a:ext cx="10845478" cy="46362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:r>
                  <a:rPr lang="en-US" i="1" dirty="0"/>
                  <a:t>S</a:t>
                </a:r>
                <a:r>
                  <a:rPr lang="en-US" dirty="0"/>
                  <a:t> be service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the density, </a:t>
                </a:r>
                <a:r>
                  <a:rPr lang="en-US" i="1" dirty="0"/>
                  <a:t>g</a:t>
                </a:r>
                <a:r>
                  <a:rPr lang="en-US" dirty="0"/>
                  <a:t>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joint service-prediction density,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the density of predicted service times.  </a:t>
                </a:r>
              </a:p>
              <a:p>
                <a:r>
                  <a:rPr lang="en-US" dirty="0"/>
                  <a:t>Analysis uses that once a job arrives, can ignore jobs with higher service times that arrive.</a:t>
                </a:r>
              </a:p>
              <a:p>
                <a:r>
                  <a:rPr lang="en-US" dirty="0"/>
                  <a:t>So only important quantities for a job with service time </a:t>
                </a:r>
                <a:r>
                  <a:rPr lang="en-US" i="1" dirty="0"/>
                  <a:t>x</a:t>
                </a:r>
                <a:r>
                  <a:rPr lang="en-US" dirty="0"/>
                  <a:t> are: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Expected waiting time in queue for job of predicted time </a:t>
                </a:r>
                <a:r>
                  <a:rPr lang="en-US" i="1" dirty="0"/>
                  <a:t>y</a:t>
                </a:r>
                <a:r>
                  <a:rPr lang="en-US" dirty="0"/>
                  <a:t> given by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530338-62BB-B942-81A3-2926AED9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632" y="1720118"/>
                <a:ext cx="10845478" cy="4636232"/>
              </a:xfrm>
              <a:blipFill>
                <a:blip r:embed="rId2"/>
                <a:stretch>
                  <a:fillRect l="-1171" t="-3815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A72AB-E575-B24B-A9A6-9690A9718090}"/>
                  </a:ext>
                </a:extLst>
              </p:cNvPr>
              <p:cNvSpPr txBox="1"/>
              <p:nvPr/>
            </p:nvSpPr>
            <p:spPr>
              <a:xfrm>
                <a:off x="2021814" y="3581280"/>
                <a:ext cx="2954463" cy="641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dirty="0"/>
                  <a:t>dt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5A72AB-E575-B24B-A9A6-9690A971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14" y="3581280"/>
                <a:ext cx="2954463" cy="641009"/>
              </a:xfrm>
              <a:prstGeom prst="rect">
                <a:avLst/>
              </a:prstGeom>
              <a:blipFill>
                <a:blip r:embed="rId3"/>
                <a:stretch>
                  <a:fillRect l="-855" t="-125490" r="-2991" b="-18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604C5-F0C7-1948-AA4D-CA137D5AEB7A}"/>
                  </a:ext>
                </a:extLst>
              </p:cNvPr>
              <p:cNvSpPr txBox="1"/>
              <p:nvPr/>
            </p:nvSpPr>
            <p:spPr>
              <a:xfrm>
                <a:off x="1167123" y="4168891"/>
                <a:ext cx="5061899" cy="66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bSup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𝑥𝑔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sz="2800" dirty="0"/>
                      <m:t>d</m:t>
                    </m:r>
                    <m:r>
                      <m:rPr>
                        <m:nor/>
                      </m:rPr>
                      <a:rPr lang="en-US" sz="2800" b="0" i="0" dirty="0" smtClean="0"/>
                      <m:t>x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</m:oMath>
                </a14:m>
                <a:r>
                  <a:rPr lang="en-US" sz="2800" dirty="0"/>
                  <a:t>dt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1604C5-F0C7-1948-AA4D-CA137D5AE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123" y="4168891"/>
                <a:ext cx="5061899" cy="660374"/>
              </a:xfrm>
              <a:prstGeom prst="rect">
                <a:avLst/>
              </a:prstGeom>
              <a:blipFill>
                <a:blip r:embed="rId4"/>
                <a:stretch>
                  <a:fillRect l="-501" t="-116981" r="-501" b="-18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6A889F-FCA1-284F-896B-1383DECA3420}"/>
              </a:ext>
            </a:extLst>
          </p:cNvPr>
          <p:cNvSpPr txBox="1"/>
          <p:nvPr/>
        </p:nvSpPr>
        <p:spPr>
          <a:xfrm>
            <a:off x="7028199" y="3768781"/>
            <a:ext cx="2482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Rate of inflow of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2C6E3-83B1-6A43-AD6F-6DCFF162480B}"/>
                  </a:ext>
                </a:extLst>
              </p:cNvPr>
              <p:cNvSpPr txBox="1"/>
              <p:nvPr/>
            </p:nvSpPr>
            <p:spPr>
              <a:xfrm>
                <a:off x="6694836" y="4210714"/>
                <a:ext cx="39045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Rate of inflow of work for jobs with </a:t>
                </a:r>
              </a:p>
              <a:p>
                <a:r>
                  <a:rPr lang="en-US" sz="2000" dirty="0"/>
                  <a:t>           predicted service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702C6E3-83B1-6A43-AD6F-6DCFF162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36" y="4210714"/>
                <a:ext cx="3904595" cy="707886"/>
              </a:xfrm>
              <a:prstGeom prst="rect">
                <a:avLst/>
              </a:prstGeom>
              <a:blipFill>
                <a:blip r:embed="rId5"/>
                <a:stretch>
                  <a:fillRect l="-1294" t="-5357" r="-32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CDCB0-87D6-284C-BAB5-89A5959B7EFC}"/>
                  </a:ext>
                </a:extLst>
              </p:cNvPr>
              <p:cNvSpPr txBox="1"/>
              <p:nvPr/>
            </p:nvSpPr>
            <p:spPr>
              <a:xfrm>
                <a:off x="3868256" y="5472290"/>
                <a:ext cx="3943644" cy="788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](1−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  <m:r>
                                        <a:rPr lang="en-US" sz="2800" i="1" baseline="30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CDCB0-87D6-284C-BAB5-89A5959B7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256" y="5472290"/>
                <a:ext cx="3943644" cy="788293"/>
              </a:xfrm>
              <a:prstGeom prst="rect">
                <a:avLst/>
              </a:prstGeom>
              <a:blipFill>
                <a:blip r:embed="rId6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87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2DD2-3B97-9743-BFE7-CC0B9584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26DD0-A60B-B846-AA4F-8933AE792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result:  by integrating over service/predicted service times, get a “simple” formula for price of misprediction for shortest job first.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Can perform similar derivations for shortest predicted remaining service times, preemptive shortest predicted job first.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25961-7548-3247-9684-77F3CD49FA83}"/>
                  </a:ext>
                </a:extLst>
              </p:cNvPr>
              <p:cNvSpPr txBox="1"/>
              <p:nvPr/>
            </p:nvSpPr>
            <p:spPr>
              <a:xfrm>
                <a:off x="4178461" y="3021876"/>
                <a:ext cx="2967928" cy="1771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box>
                                    <m:boxPr>
                                      <m:ctrlPr>
                                        <a:rPr lang="en-US" sz="3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  <m:r>
                                                    <a:rPr lang="en-US" sz="3600" i="1" baseline="3000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′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nary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nary>
                                <m:nary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box>
                                    <m:boxPr>
                                      <m:ctrlPr>
                                        <a:rPr lang="en-US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3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6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(1−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36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36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sz="3600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36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nary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E25961-7548-3247-9684-77F3CD49F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1" y="3021876"/>
                <a:ext cx="2967928" cy="1771639"/>
              </a:xfrm>
              <a:prstGeom prst="rect">
                <a:avLst/>
              </a:prstGeom>
              <a:blipFill>
                <a:blip r:embed="rId2"/>
                <a:stretch>
                  <a:fillRect l="-18298" t="-31429" b="-5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0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5488-1792-944B-AE3A-293C308A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Examples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5766D7-0F3E-3547-BF23-EB534A32E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414686"/>
            <a:ext cx="5169061" cy="27356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B4622-1829-ED4B-BF4D-BCD99767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24" y="2314935"/>
            <a:ext cx="5183032" cy="2835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7A6D5E-ED64-EF4B-A3AF-86CF8FAD945A}"/>
              </a:ext>
            </a:extLst>
          </p:cNvPr>
          <p:cNvSpPr txBox="1"/>
          <p:nvPr/>
        </p:nvSpPr>
        <p:spPr>
          <a:xfrm>
            <a:off x="838199" y="1447620"/>
            <a:ext cx="10032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Service times are exponentially distributed, mean 1</a:t>
            </a:r>
          </a:p>
          <a:p>
            <a:r>
              <a:rPr lang="en-US" sz="2400" dirty="0"/>
              <a:t>Prediction times for a job of true size </a:t>
            </a:r>
            <a:r>
              <a:rPr lang="en-US" sz="2400" i="1" dirty="0"/>
              <a:t>x</a:t>
            </a:r>
            <a:r>
              <a:rPr lang="en-US" sz="2400" dirty="0"/>
              <a:t> is exponentially distributed with mean </a:t>
            </a:r>
            <a:r>
              <a:rPr lang="en-US" sz="2400" i="1" dirty="0"/>
              <a:t>x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AB437-32C5-DD47-A8E4-C0AE10163F62}"/>
              </a:ext>
            </a:extLst>
          </p:cNvPr>
          <p:cNvSpPr txBox="1"/>
          <p:nvPr/>
        </p:nvSpPr>
        <p:spPr>
          <a:xfrm>
            <a:off x="838199" y="5359106"/>
            <a:ext cx="9652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Equations and simulations match.  </a:t>
            </a:r>
          </a:p>
          <a:p>
            <a:r>
              <a:rPr lang="en-US" sz="2400" dirty="0"/>
              <a:t>Significant improvements over no information, especially under high loads.  </a:t>
            </a:r>
          </a:p>
        </p:txBody>
      </p:sp>
    </p:spTree>
    <p:extLst>
      <p:ext uri="{BB962C8B-B14F-4D97-AF65-F5344CB8AC3E}">
        <p14:creationId xmlns:p14="http://schemas.microsoft.com/office/powerpoint/2010/main" val="1054919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46546-2BC4-B949-87CB-E6571767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C744DF-60E9-4D40-8FB2-766F441C85E2}"/>
                  </a:ext>
                </a:extLst>
              </p:cNvPr>
              <p:cNvSpPr txBox="1"/>
              <p:nvPr/>
            </p:nvSpPr>
            <p:spPr>
              <a:xfrm>
                <a:off x="8082336" y="2351624"/>
                <a:ext cx="410966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Predictions are uniform over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r>
                  <a:rPr lang="en-US" sz="2400" dirty="0"/>
                  <a:t>when the true time is </a:t>
                </a:r>
                <a:r>
                  <a:rPr lang="en-US" sz="2400" i="1" dirty="0"/>
                  <a:t>x</a:t>
                </a:r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C744DF-60E9-4D40-8FB2-766F441C8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336" y="2351624"/>
                <a:ext cx="4109664" cy="1569660"/>
              </a:xfrm>
              <a:prstGeom prst="rect">
                <a:avLst/>
              </a:prstGeom>
              <a:blipFill>
                <a:blip r:embed="rId2"/>
                <a:stretch>
                  <a:fillRect l="-2469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972AD3-2267-0F45-93CB-E8E340C8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7" y="1391799"/>
            <a:ext cx="7709903" cy="462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23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5CED-6848-9F44-89AE-245611EC6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81FC3-1078-944D-87D3-C6A8668C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Preemption is good.  (But we knew that.)</a:t>
            </a:r>
          </a:p>
          <a:p>
            <a:r>
              <a:rPr lang="en-US" dirty="0"/>
              <a:t>Even weak predictions can significantly improve scheduling and queueing.</a:t>
            </a:r>
          </a:p>
          <a:p>
            <a:r>
              <a:rPr lang="en-US" dirty="0"/>
              <a:t>Intuition:  we just want to get the order right!</a:t>
            </a:r>
          </a:p>
          <a:p>
            <a:r>
              <a:rPr lang="en-US" dirty="0"/>
              <a:t>Analysis possible under reasonable assumptions.</a:t>
            </a:r>
          </a:p>
          <a:p>
            <a:pPr lvl="1"/>
            <a:r>
              <a:rPr lang="en-US" dirty="0"/>
              <a:t>But seems like a good idea even without full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4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8E37-2269-2247-8653-02FB49F6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: Power of Two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F7B34-C254-AF41-B5C4-B89C92159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a system with </a:t>
            </a:r>
            <a:r>
              <a:rPr lang="en-US" i="1" dirty="0"/>
              <a:t>n</a:t>
            </a:r>
            <a:r>
              <a:rPr lang="en-US" dirty="0"/>
              <a:t> queues, but </a:t>
            </a:r>
            <a:r>
              <a:rPr lang="en-US" i="1" dirty="0" err="1"/>
              <a:t>λn</a:t>
            </a:r>
            <a:r>
              <a:rPr lang="en-US" dirty="0"/>
              <a:t> jobs entering per unit time.  </a:t>
            </a:r>
          </a:p>
          <a:p>
            <a:r>
              <a:rPr lang="en-US" dirty="0"/>
              <a:t>Assign jobs randomly, get </a:t>
            </a:r>
            <a:r>
              <a:rPr lang="en-US" i="1" dirty="0"/>
              <a:t>n</a:t>
            </a:r>
            <a:r>
              <a:rPr lang="en-US" dirty="0"/>
              <a:t> parallel M/M/1 queues.  </a:t>
            </a:r>
          </a:p>
          <a:p>
            <a:r>
              <a:rPr lang="en-US" dirty="0"/>
              <a:t>Join the Shortest Queue = fewest jobs well studied.</a:t>
            </a:r>
          </a:p>
          <a:p>
            <a:r>
              <a:rPr lang="en-US" dirty="0"/>
              <a:t>Power of two choices</a:t>
            </a:r>
          </a:p>
          <a:p>
            <a:pPr lvl="1"/>
            <a:r>
              <a:rPr lang="en-US" dirty="0"/>
              <a:t>Join the shortest of two (or </a:t>
            </a:r>
            <a:r>
              <a:rPr lang="en-US" i="1" dirty="0"/>
              <a:t>d</a:t>
            </a:r>
            <a:r>
              <a:rPr lang="en-US" dirty="0"/>
              <a:t>) randomly chosen queues.</a:t>
            </a:r>
          </a:p>
          <a:p>
            <a:pPr lvl="1"/>
            <a:r>
              <a:rPr lang="en-US" dirty="0"/>
              <a:t>Reduces expected time in system </a:t>
            </a:r>
            <a:r>
              <a:rPr lang="en-US" b="1" dirty="0"/>
              <a:t>exponentially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0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5144-A8DA-B847-8C19-DDE5D78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Queues:  Known Service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6672-151F-124F-AFCE-9ED3143C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</a:t>
            </a:r>
            <a:r>
              <a:rPr lang="en-US" i="1" dirty="0"/>
              <a:t>know</a:t>
            </a:r>
            <a:r>
              <a:rPr lang="en-US" dirty="0"/>
              <a:t> the service times, we can track the load (remaining work) at each queue, and choose the least loaded (using power of </a:t>
            </a:r>
            <a:r>
              <a:rPr lang="en-US" i="1" dirty="0"/>
              <a:t>d</a:t>
            </a:r>
            <a:r>
              <a:rPr lang="en-US" dirty="0"/>
              <a:t> choices).  </a:t>
            </a:r>
          </a:p>
          <a:p>
            <a:r>
              <a:rPr lang="en-US" dirty="0"/>
              <a:t>This has been analyzed for FIFO queues.</a:t>
            </a:r>
          </a:p>
          <a:p>
            <a:pPr lvl="1"/>
            <a:r>
              <a:rPr lang="en-US" dirty="0"/>
              <a:t>But why use FIFO queues if the service times are known?</a:t>
            </a:r>
          </a:p>
          <a:p>
            <a:pPr lvl="1"/>
            <a:r>
              <a:rPr lang="en-US" dirty="0"/>
              <a:t>Use least loaded + SRPT, for example.</a:t>
            </a:r>
          </a:p>
          <a:p>
            <a:pPr lvl="1"/>
            <a:r>
              <a:rPr lang="en-US" dirty="0"/>
              <a:t>Simulation show significant gains under high loads.</a:t>
            </a:r>
          </a:p>
          <a:p>
            <a:pPr lvl="1"/>
            <a:r>
              <a:rPr lang="en-US" dirty="0"/>
              <a:t>Analysis open.</a:t>
            </a:r>
          </a:p>
          <a:p>
            <a:r>
              <a:rPr lang="en-US" dirty="0"/>
              <a:t>Simulations: </a:t>
            </a:r>
            <a:r>
              <a:rPr lang="en-US" i="1" dirty="0"/>
              <a:t>d</a:t>
            </a:r>
            <a:r>
              <a:rPr lang="en-US" dirty="0"/>
              <a:t> = 2.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487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C2A-202E-F64C-A909-46A76EB5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Service Times, Simulations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A7ED3-6608-B946-A65F-36149272D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8" y="1624146"/>
            <a:ext cx="5787082" cy="3472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9CF04A-93A3-334F-B7D3-571B87C36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962" y="1613261"/>
            <a:ext cx="5805222" cy="34831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22E8A-88C1-104D-A04F-B1977191AE79}"/>
              </a:ext>
            </a:extLst>
          </p:cNvPr>
          <p:cNvSpPr txBox="1"/>
          <p:nvPr/>
        </p:nvSpPr>
        <p:spPr>
          <a:xfrm>
            <a:off x="3884880" y="5451565"/>
            <a:ext cx="4522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Exponential Service Times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5006F-3C8C-4648-8670-01A40D5260D0}"/>
              </a:ext>
            </a:extLst>
          </p:cNvPr>
          <p:cNvSpPr txBox="1"/>
          <p:nvPr/>
        </p:nvSpPr>
        <p:spPr>
          <a:xfrm>
            <a:off x="2889597" y="5096395"/>
            <a:ext cx="16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800" dirty="0"/>
              <a:t>Shortest Queue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5085E-8057-F649-8F0F-7107CFD8E612}"/>
              </a:ext>
            </a:extLst>
          </p:cNvPr>
          <p:cNvSpPr txBox="1"/>
          <p:nvPr/>
        </p:nvSpPr>
        <p:spPr>
          <a:xfrm>
            <a:off x="8438706" y="5096395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800" dirty="0"/>
              <a:t>Least Loaded</a:t>
            </a:r>
          </a:p>
        </p:txBody>
      </p:sp>
    </p:spTree>
    <p:extLst>
      <p:ext uri="{BB962C8B-B14F-4D97-AF65-F5344CB8AC3E}">
        <p14:creationId xmlns:p14="http://schemas.microsoft.com/office/powerpoint/2010/main" val="280317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C2A-202E-F64C-A909-46A76EB5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Service Times, Simulations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22E8A-88C1-104D-A04F-B1977191AE79}"/>
              </a:ext>
            </a:extLst>
          </p:cNvPr>
          <p:cNvSpPr txBox="1"/>
          <p:nvPr/>
        </p:nvSpPr>
        <p:spPr>
          <a:xfrm>
            <a:off x="3884880" y="5451565"/>
            <a:ext cx="38250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Weibull Service Times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5006F-3C8C-4648-8670-01A40D5260D0}"/>
              </a:ext>
            </a:extLst>
          </p:cNvPr>
          <p:cNvSpPr txBox="1"/>
          <p:nvPr/>
        </p:nvSpPr>
        <p:spPr>
          <a:xfrm>
            <a:off x="2790744" y="5022256"/>
            <a:ext cx="165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800" dirty="0"/>
              <a:t>Shortest Queue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5085E-8057-F649-8F0F-7107CFD8E612}"/>
              </a:ext>
            </a:extLst>
          </p:cNvPr>
          <p:cNvSpPr txBox="1"/>
          <p:nvPr/>
        </p:nvSpPr>
        <p:spPr>
          <a:xfrm>
            <a:off x="8403303" y="5022256"/>
            <a:ext cx="1414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sz="1800" dirty="0"/>
              <a:t>Least Loaded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E458B-AF47-6846-965E-86C803794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83" y="1624146"/>
            <a:ext cx="5663517" cy="3398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A2D00A-76BB-E347-BAEF-2A6052522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460" y="1657416"/>
            <a:ext cx="5608065" cy="33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</p:txBody>
      </p:sp>
    </p:spTree>
    <p:extLst>
      <p:ext uri="{BB962C8B-B14F-4D97-AF65-F5344CB8AC3E}">
        <p14:creationId xmlns:p14="http://schemas.microsoft.com/office/powerpoint/2010/main" val="1079626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5144-A8DA-B847-8C19-DDE5D78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Queues:  Predicted Service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86672-151F-124F-AFCE-9ED3143CB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we use predicted service times, can use them to</a:t>
            </a:r>
          </a:p>
          <a:p>
            <a:pPr lvl="1"/>
            <a:r>
              <a:rPr lang="en-US" dirty="0"/>
              <a:t>choose a queue </a:t>
            </a:r>
          </a:p>
          <a:p>
            <a:pPr lvl="1"/>
            <a:r>
              <a:rPr lang="en-US" dirty="0"/>
              <a:t>order within a queue</a:t>
            </a:r>
          </a:p>
          <a:p>
            <a:pPr lvl="1"/>
            <a:r>
              <a:rPr lang="en-US" dirty="0"/>
              <a:t>both?</a:t>
            </a:r>
          </a:p>
          <a:p>
            <a:r>
              <a:rPr lang="en-US" dirty="0"/>
              <a:t>Simulations, </a:t>
            </a:r>
            <a:r>
              <a:rPr lang="en-US" i="1" dirty="0"/>
              <a:t>d</a:t>
            </a:r>
            <a:r>
              <a:rPr lang="en-US" dirty="0"/>
              <a:t> = 2 choices.</a:t>
            </a:r>
          </a:p>
          <a:p>
            <a:r>
              <a:rPr lang="en-US" dirty="0"/>
              <a:t>Exponential predictions.  </a:t>
            </a:r>
          </a:p>
          <a:p>
            <a:pPr lvl="1"/>
            <a:r>
              <a:rPr lang="en-US" dirty="0"/>
              <a:t>Service times are exponentially distributed, mean 1</a:t>
            </a:r>
          </a:p>
          <a:p>
            <a:pPr lvl="1"/>
            <a:r>
              <a:rPr lang="en-US" dirty="0"/>
              <a:t>Prediction times for a job of true size x is exponentially distributed with mean x</a:t>
            </a:r>
          </a:p>
          <a:p>
            <a:r>
              <a:rPr lang="en-US" dirty="0"/>
              <a:t>Least loaded updates</a:t>
            </a:r>
          </a:p>
          <a:p>
            <a:pPr lvl="1"/>
            <a:r>
              <a:rPr lang="en-US" dirty="0"/>
              <a:t>When job finishes, recompute predicted load at the queue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9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C2A-202E-F64C-A909-46A76EB5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Service Times, Simulations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22E8A-88C1-104D-A04F-B1977191AE79}"/>
              </a:ext>
            </a:extLst>
          </p:cNvPr>
          <p:cNvSpPr txBox="1"/>
          <p:nvPr/>
        </p:nvSpPr>
        <p:spPr>
          <a:xfrm>
            <a:off x="3884880" y="5251266"/>
            <a:ext cx="452239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Exponential Service Times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5006F-3C8C-4648-8670-01A40D5260D0}"/>
              </a:ext>
            </a:extLst>
          </p:cNvPr>
          <p:cNvSpPr txBox="1"/>
          <p:nvPr/>
        </p:nvSpPr>
        <p:spPr>
          <a:xfrm>
            <a:off x="3013166" y="4824546"/>
            <a:ext cx="148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Shortest Queue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5085E-8057-F649-8F0F-7107CFD8E612}"/>
              </a:ext>
            </a:extLst>
          </p:cNvPr>
          <p:cNvSpPr txBox="1"/>
          <p:nvPr/>
        </p:nvSpPr>
        <p:spPr>
          <a:xfrm>
            <a:off x="8403303" y="4824546"/>
            <a:ext cx="127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Least Loaded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B6264-E6A5-9949-8C81-AA34D043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7417"/>
            <a:ext cx="5334000" cy="320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53543-0F3C-3C49-A945-D8E46DF01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655" y="1657417"/>
            <a:ext cx="533400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0E44C9-DA12-1047-AC2F-1EF9471B3822}"/>
              </a:ext>
            </a:extLst>
          </p:cNvPr>
          <p:cNvSpPr txBox="1"/>
          <p:nvPr/>
        </p:nvSpPr>
        <p:spPr>
          <a:xfrm>
            <a:off x="2952206" y="5739541"/>
            <a:ext cx="6308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Shortest queue is a little better than least loaded.</a:t>
            </a:r>
          </a:p>
        </p:txBody>
      </p:sp>
    </p:spTree>
    <p:extLst>
      <p:ext uri="{BB962C8B-B14F-4D97-AF65-F5344CB8AC3E}">
        <p14:creationId xmlns:p14="http://schemas.microsoft.com/office/powerpoint/2010/main" val="2431283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DAC2A-202E-F64C-A909-46A76EB5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Predicted Service Times, Simulations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22E8A-88C1-104D-A04F-B1977191AE79}"/>
              </a:ext>
            </a:extLst>
          </p:cNvPr>
          <p:cNvSpPr txBox="1"/>
          <p:nvPr/>
        </p:nvSpPr>
        <p:spPr>
          <a:xfrm>
            <a:off x="4085177" y="5320937"/>
            <a:ext cx="38250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Weibull Service Times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5006F-3C8C-4648-8670-01A40D5260D0}"/>
              </a:ext>
            </a:extLst>
          </p:cNvPr>
          <p:cNvSpPr txBox="1"/>
          <p:nvPr/>
        </p:nvSpPr>
        <p:spPr>
          <a:xfrm>
            <a:off x="3013166" y="4824546"/>
            <a:ext cx="1488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Shortest Queue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5085E-8057-F649-8F0F-7107CFD8E612}"/>
              </a:ext>
            </a:extLst>
          </p:cNvPr>
          <p:cNvSpPr txBox="1"/>
          <p:nvPr/>
        </p:nvSpPr>
        <p:spPr>
          <a:xfrm>
            <a:off x="8403303" y="4824546"/>
            <a:ext cx="12756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/>
            </a:lvl1pPr>
          </a:lstStyle>
          <a:p>
            <a:r>
              <a:rPr lang="en-US" dirty="0"/>
              <a:t>Least Loaded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9934-A3DD-B844-AD23-66ACA7687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46" y="1690688"/>
            <a:ext cx="5334000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651755-564D-9A4D-ABFA-09658FD25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492" y="1690688"/>
            <a:ext cx="5334000" cy="320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DE3A8C-10B9-9041-ABD6-2F3F27A76F3F}"/>
              </a:ext>
            </a:extLst>
          </p:cNvPr>
          <p:cNvSpPr txBox="1"/>
          <p:nvPr/>
        </p:nvSpPr>
        <p:spPr>
          <a:xfrm>
            <a:off x="4175838" y="5874341"/>
            <a:ext cx="348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PSPJF is better than SPRPT.</a:t>
            </a:r>
          </a:p>
        </p:txBody>
      </p:sp>
    </p:spTree>
    <p:extLst>
      <p:ext uri="{BB962C8B-B14F-4D97-AF65-F5344CB8AC3E}">
        <p14:creationId xmlns:p14="http://schemas.microsoft.com/office/powerpoint/2010/main" val="380521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F772-CB24-5D41-86E2-58B6447C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E28DE-3BBA-2542-A38B-CC0D77E77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Scheduling, load balancing are natural places for learning-augmented algorithms.</a:t>
            </a:r>
          </a:p>
          <a:p>
            <a:pPr lvl="1"/>
            <a:r>
              <a:rPr lang="en-US" dirty="0"/>
              <a:t>For theory and practice.</a:t>
            </a:r>
          </a:p>
          <a:p>
            <a:r>
              <a:rPr lang="en-US" dirty="0"/>
              <a:t>Here we consider a probabilistic model.</a:t>
            </a:r>
          </a:p>
          <a:p>
            <a:pPr lvl="1"/>
            <a:r>
              <a:rPr lang="en-US" dirty="0"/>
              <a:t>Induced distribution from the prediction. </a:t>
            </a:r>
          </a:p>
          <a:p>
            <a:pPr lvl="1"/>
            <a:r>
              <a:rPr lang="en-US" dirty="0"/>
              <a:t>Leads to exact results in some settings.</a:t>
            </a:r>
          </a:p>
          <a:p>
            <a:r>
              <a:rPr lang="en-US" dirty="0"/>
              <a:t>Lots of interesting issues left to explore.</a:t>
            </a:r>
          </a:p>
          <a:p>
            <a:pPr lvl="1"/>
            <a:r>
              <a:rPr lang="en-US" dirty="0"/>
              <a:t>Power of two choices settings with predictions seems complicated in theory, with some practical subtleties.</a:t>
            </a:r>
          </a:p>
        </p:txBody>
      </p:sp>
    </p:spTree>
    <p:extLst>
      <p:ext uri="{BB962C8B-B14F-4D97-AF65-F5344CB8AC3E}">
        <p14:creationId xmlns:p14="http://schemas.microsoft.com/office/powerpoint/2010/main" val="1399719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A7EC-3906-BA42-97BB-A767C91B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Problems :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6EFB-0F58-D048-B760-A75FF3887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Standard online algorithm problem.</a:t>
            </a:r>
          </a:p>
          <a:p>
            <a:r>
              <a:rPr lang="en-US" dirty="0"/>
              <a:t>Cache of size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Elements arrive one after another.</a:t>
            </a:r>
          </a:p>
          <a:p>
            <a:pPr lvl="1"/>
            <a:r>
              <a:rPr lang="en-US" dirty="0"/>
              <a:t>If an element is in the cache, cost 0.</a:t>
            </a:r>
          </a:p>
          <a:p>
            <a:pPr lvl="1"/>
            <a:r>
              <a:rPr lang="en-US" dirty="0"/>
              <a:t>If an element is not in the cache, cost 1.</a:t>
            </a:r>
          </a:p>
          <a:p>
            <a:pPr lvl="2"/>
            <a:r>
              <a:rPr lang="en-US" dirty="0"/>
              <a:t>And can evict an element from the cache, replace it with arrival.</a:t>
            </a:r>
          </a:p>
          <a:p>
            <a:r>
              <a:rPr lang="en-US" dirty="0"/>
              <a:t>Offline optimal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Belady’s</a:t>
            </a:r>
            <a:r>
              <a:rPr lang="en-US" dirty="0">
                <a:sym typeface="Wingdings" pitchFamily="2" charset="2"/>
              </a:rPr>
              <a:t> rule)</a:t>
            </a:r>
          </a:p>
          <a:p>
            <a:pPr lvl="1"/>
            <a:r>
              <a:rPr lang="en-US" dirty="0">
                <a:sym typeface="Wingdings" pitchFamily="2" charset="2"/>
              </a:rPr>
              <a:t>Evict item that next appears farthest in the future.</a:t>
            </a:r>
          </a:p>
          <a:p>
            <a:r>
              <a:rPr lang="en-US" dirty="0">
                <a:sym typeface="Wingdings" pitchFamily="2" charset="2"/>
              </a:rPr>
              <a:t>Of course, we don’t know the future.</a:t>
            </a:r>
          </a:p>
          <a:p>
            <a:pPr lvl="1"/>
            <a:r>
              <a:rPr lang="en-US" dirty="0">
                <a:sym typeface="Wingdings" pitchFamily="2" charset="2"/>
              </a:rPr>
              <a:t>But maybe we can predict it.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35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825B-F4EA-F84E-9163-32AE7B6F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73862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0EA23-32D1-764A-8A23-8575911B4D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20118"/>
                <a:ext cx="10515600" cy="463623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every arrival, predict the next time it will appear.</a:t>
                </a:r>
              </a:p>
              <a:p>
                <a:pPr lvl="1"/>
                <a:r>
                  <a:rPr lang="en-US" dirty="0"/>
                  <a:t>Natural:  one “prediction” per time step.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Consider the absolute error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|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Goals:  consistent</a:t>
                </a:r>
              </a:p>
              <a:p>
                <a:pPr lvl="1"/>
                <a:r>
                  <a:rPr lang="en-US" dirty="0"/>
                  <a:t>When error is zero, competitive ratio is small (constant).</a:t>
                </a:r>
              </a:p>
              <a:p>
                <a:r>
                  <a:rPr lang="en-US" dirty="0"/>
                  <a:t>Goals:  robust</a:t>
                </a:r>
              </a:p>
              <a:p>
                <a:pPr lvl="1"/>
                <a:r>
                  <a:rPr lang="en-US" dirty="0"/>
                  <a:t>Competitive ratio is a nice function of the error.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0EA23-32D1-764A-8A23-8575911B4D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20118"/>
                <a:ext cx="10515600" cy="4636232"/>
              </a:xfrm>
              <a:blipFill>
                <a:blip r:embed="rId2"/>
                <a:stretch>
                  <a:fillRect l="-1086" t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7349CB0-6012-BF4F-B2FB-E41E0C7F5D05}"/>
              </a:ext>
            </a:extLst>
          </p:cNvPr>
          <p:cNvCxnSpPr/>
          <p:nvPr/>
        </p:nvCxnSpPr>
        <p:spPr>
          <a:xfrm flipV="1">
            <a:off x="4352275" y="3557112"/>
            <a:ext cx="984738" cy="339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36A307-7C51-D642-BD5A-8B9F2EC16613}"/>
              </a:ext>
            </a:extLst>
          </p:cNvPr>
          <p:cNvSpPr txBox="1"/>
          <p:nvPr/>
        </p:nvSpPr>
        <p:spPr>
          <a:xfrm>
            <a:off x="3415012" y="3856173"/>
            <a:ext cx="19220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Predicted Arrival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501DE-5DE9-4C45-BADC-A5C4359E1E16}"/>
              </a:ext>
            </a:extLst>
          </p:cNvPr>
          <p:cNvCxnSpPr>
            <a:cxnSpLocks/>
          </p:cNvCxnSpPr>
          <p:nvPr/>
        </p:nvCxnSpPr>
        <p:spPr>
          <a:xfrm flipH="1" flipV="1">
            <a:off x="6711544" y="3545513"/>
            <a:ext cx="984738" cy="275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2144B0-C7D4-1B40-B11B-3FCA23410414}"/>
              </a:ext>
            </a:extLst>
          </p:cNvPr>
          <p:cNvSpPr txBox="1"/>
          <p:nvPr/>
        </p:nvSpPr>
        <p:spPr>
          <a:xfrm>
            <a:off x="6826427" y="3873391"/>
            <a:ext cx="1586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Actual Arrival</a:t>
            </a:r>
          </a:p>
        </p:txBody>
      </p:sp>
    </p:spTree>
    <p:extLst>
      <p:ext uri="{BB962C8B-B14F-4D97-AF65-F5344CB8AC3E}">
        <p14:creationId xmlns:p14="http://schemas.microsoft.com/office/powerpoint/2010/main" val="1531933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03EF-F47B-0347-A167-DB47A89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1949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EC94-163D-2E4F-B0A8-EF3BFD7D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guess: follow the predictions!</a:t>
            </a:r>
          </a:p>
          <a:p>
            <a:pPr lvl="1"/>
            <a:r>
              <a:rPr lang="en-US" dirty="0"/>
              <a:t>Evict the element predict to appear farthest in the future.</a:t>
            </a:r>
          </a:p>
          <a:p>
            <a:pPr lvl="1"/>
            <a:r>
              <a:rPr lang="en-US" dirty="0"/>
              <a:t>Exercise:  This does very badly.</a:t>
            </a:r>
          </a:p>
          <a:p>
            <a:pPr lvl="2"/>
            <a:r>
              <a:rPr lang="en-US" dirty="0"/>
              <a:t>Constant average error can lead to super-constant competitive ratio.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125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03EF-F47B-0347-A167-DB47A891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91949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AEC94-163D-2E4F-B0A8-EF3BFD7D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guess: follow the predictions!</a:t>
            </a:r>
          </a:p>
          <a:p>
            <a:pPr lvl="1"/>
            <a:r>
              <a:rPr lang="en-US" dirty="0"/>
              <a:t>Evict the element predict to appear farthest in the future.</a:t>
            </a:r>
          </a:p>
          <a:p>
            <a:pPr lvl="1"/>
            <a:r>
              <a:rPr lang="en-US" dirty="0"/>
              <a:t>Exercise:  This does very badly.</a:t>
            </a:r>
          </a:p>
          <a:p>
            <a:pPr lvl="2"/>
            <a:r>
              <a:rPr lang="en-US" dirty="0"/>
              <a:t>Constant average error can lead to super-constant competitive ratio.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02FED-5D2D-5D42-9C69-902365F1B3FE}"/>
              </a:ext>
            </a:extLst>
          </p:cNvPr>
          <p:cNvSpPr txBox="1"/>
          <p:nvPr/>
        </p:nvSpPr>
        <p:spPr>
          <a:xfrm>
            <a:off x="1941815" y="4140485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b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c</a:t>
            </a:r>
            <a:r>
              <a:rPr lang="en-US" sz="2800" dirty="0"/>
              <a:t> 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A2554-6756-2B48-937E-4A3E9F7C8278}"/>
              </a:ext>
            </a:extLst>
          </p:cNvPr>
          <p:cNvSpPr txBox="1"/>
          <p:nvPr/>
        </p:nvSpPr>
        <p:spPr>
          <a:xfrm>
            <a:off x="6210714" y="3801930"/>
            <a:ext cx="46288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Cache of size 2.</a:t>
            </a:r>
          </a:p>
          <a:p>
            <a:r>
              <a:rPr lang="en-US" sz="2400" dirty="0"/>
              <a:t>Predictions for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/>
              <a:t> are correct.</a:t>
            </a:r>
          </a:p>
          <a:p>
            <a:r>
              <a:rPr lang="en-US" sz="2400" dirty="0"/>
              <a:t>Prediction is that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is coming next.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 is kept in cache, </a:t>
            </a: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/>
              <a:t> alternate.</a:t>
            </a:r>
          </a:p>
        </p:txBody>
      </p:sp>
    </p:spTree>
    <p:extLst>
      <p:ext uri="{BB962C8B-B14F-4D97-AF65-F5344CB8AC3E}">
        <p14:creationId xmlns:p14="http://schemas.microsoft.com/office/powerpoint/2010/main" val="208784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B8A0-1FB5-174C-8F72-B87DF7AF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0415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449A-9B88-D54B-A770-A2E88856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approach: Use predictions to enhance an existing competitive algorithm.</a:t>
            </a:r>
          </a:p>
          <a:p>
            <a:r>
              <a:rPr lang="en-US" dirty="0"/>
              <a:t>Marker algorithm: </a:t>
            </a:r>
          </a:p>
          <a:p>
            <a:pPr lvl="1"/>
            <a:r>
              <a:rPr lang="en-US" dirty="0"/>
              <a:t>Phases;  each phase, all cache entries are unmarked.</a:t>
            </a:r>
          </a:p>
          <a:p>
            <a:pPr lvl="1"/>
            <a:r>
              <a:rPr lang="en-US" dirty="0"/>
              <a:t>When time to evict, pick a random unmarked entry.</a:t>
            </a:r>
          </a:p>
          <a:p>
            <a:pPr lvl="1"/>
            <a:r>
              <a:rPr lang="en-US" dirty="0"/>
              <a:t>When an element arrives, mark its cache entry.</a:t>
            </a:r>
          </a:p>
          <a:p>
            <a:pPr lvl="1"/>
            <a:r>
              <a:rPr lang="en-US" dirty="0"/>
              <a:t>When all entries marked, start a new phase.</a:t>
            </a:r>
          </a:p>
          <a:p>
            <a:r>
              <a:rPr lang="en-US" dirty="0"/>
              <a:t>Known to be 2</a:t>
            </a:r>
            <a:r>
              <a:rPr lang="en-US" i="1" dirty="0"/>
              <a:t>H</a:t>
            </a:r>
            <a:r>
              <a:rPr lang="en-US" i="1" baseline="-25000" dirty="0"/>
              <a:t>k</a:t>
            </a:r>
            <a:r>
              <a:rPr lang="en-US" dirty="0"/>
              <a:t>-competitive.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64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5B8A0-1FB5-174C-8F72-B87DF7AF6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0415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6449A-9B88-D54B-A770-A2E88856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approach: Use predictions to enhance an existing competitive algorithm.</a:t>
            </a:r>
          </a:p>
          <a:p>
            <a:r>
              <a:rPr lang="en-US" dirty="0"/>
              <a:t>Marker algorithm </a:t>
            </a:r>
            <a:r>
              <a:rPr lang="en-US" dirty="0">
                <a:solidFill>
                  <a:srgbClr val="FF0000"/>
                </a:solidFill>
              </a:rPr>
              <a:t>with predictions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Phases;  each phase, all cache entries are unmarked.</a:t>
            </a:r>
          </a:p>
          <a:p>
            <a:pPr lvl="1"/>
            <a:r>
              <a:rPr lang="en-US" dirty="0"/>
              <a:t>When time to evict, pick </a:t>
            </a:r>
            <a:r>
              <a:rPr lang="en-US" strike="sngStrike" dirty="0"/>
              <a:t>a random unmarked entry</a:t>
            </a:r>
            <a:r>
              <a:rPr lang="en-US" dirty="0"/>
              <a:t> entry </a:t>
            </a:r>
            <a:r>
              <a:rPr lang="en-US" dirty="0">
                <a:solidFill>
                  <a:srgbClr val="FF0000"/>
                </a:solidFill>
              </a:rPr>
              <a:t>with prediction farthest in the future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When an element arrives, mark its cache entry.</a:t>
            </a:r>
          </a:p>
          <a:p>
            <a:pPr lvl="1"/>
            <a:r>
              <a:rPr lang="en-US" dirty="0"/>
              <a:t>When all entries marked, start a new phase.</a:t>
            </a:r>
          </a:p>
        </p:txBody>
      </p:sp>
    </p:spTree>
    <p:extLst>
      <p:ext uri="{BB962C8B-B14F-4D97-AF65-F5344CB8AC3E}">
        <p14:creationId xmlns:p14="http://schemas.microsoft.com/office/powerpoint/2010/main" val="261138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  <a:p>
            <a:pPr lvl="1"/>
            <a:r>
              <a:rPr lang="en-US" dirty="0"/>
              <a:t>Bloom Filters, or</a:t>
            </a:r>
          </a:p>
        </p:txBody>
      </p:sp>
    </p:spTree>
    <p:extLst>
      <p:ext uri="{BB962C8B-B14F-4D97-AF65-F5344CB8AC3E}">
        <p14:creationId xmlns:p14="http://schemas.microsoft.com/office/powerpoint/2010/main" val="2807299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B728-3B11-F248-8795-324D0202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9031" cy="1325563"/>
          </a:xfrm>
        </p:spPr>
        <p:txBody>
          <a:bodyPr/>
          <a:lstStyle/>
          <a:p>
            <a:r>
              <a:rPr lang="en-US" dirty="0"/>
              <a:t>Caching with Predictions [</a:t>
            </a:r>
            <a:r>
              <a:rPr lang="en-US" dirty="0" err="1"/>
              <a:t>Lykouris-Vassilvitskii</a:t>
            </a:r>
            <a:r>
              <a:rPr lang="en-US" dirty="0"/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4A9E2-D498-B84D-8D45-0EFC27C47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With perfect predictions, Predictive Marker is 2-competitive.</a:t>
                </a:r>
              </a:p>
              <a:p>
                <a:pPr lvl="1"/>
                <a:r>
                  <a:rPr lang="en-US" dirty="0"/>
                  <a:t>Also called 2-consistent</a:t>
                </a:r>
              </a:p>
              <a:p>
                <a:r>
                  <a:rPr lang="en-US" dirty="0"/>
                  <a:t>Predictive Marker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𝑂𝑃𝑇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r>
                  <a:rPr lang="en-US" dirty="0"/>
                  <a:t>-competitive</a:t>
                </a:r>
              </a:p>
              <a:p>
                <a:r>
                  <a:rPr lang="en-US" dirty="0"/>
                  <a:t>Can use a “hybrid” algorithm:  if predictions seem very bad, switch back to Marker algorithm.  Then competitive ratio is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Also show experimentally it seems to work well in practice.</a:t>
                </a:r>
              </a:p>
              <a:p>
                <a:pPr lvl="1"/>
                <a:r>
                  <a:rPr lang="en-US" dirty="0"/>
                  <a:t>Better than LRU.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A4A9E2-D498-B84D-8D45-0EFC27C47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97" b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1B8C6D-390F-9348-A939-B76E0B10E404}"/>
                  </a:ext>
                </a:extLst>
              </p:cNvPr>
              <p:cNvSpPr txBox="1"/>
              <p:nvPr/>
            </p:nvSpPr>
            <p:spPr>
              <a:xfrm>
                <a:off x="3547338" y="4335964"/>
                <a:ext cx="4736425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f>
                                            <m:fPr>
                                              <m:type m:val="lin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𝜂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𝑂𝑃𝑇</m:t>
                                              </m:r>
                                            </m:den>
                                          </m:f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1B8C6D-390F-9348-A939-B76E0B10E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338" y="4335964"/>
                <a:ext cx="4736425" cy="922176"/>
              </a:xfrm>
              <a:prstGeom prst="rect">
                <a:avLst/>
              </a:prstGeom>
              <a:blipFill>
                <a:blip r:embed="rId3"/>
                <a:stretch>
                  <a:fillRect t="-52703" b="-5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6713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AE91-7C04-3D4E-90FD-FB2C2D0DA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3072A-DA89-954C-B6D4-60131BCE1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On-line algorithms are a natural place to use learning-augmented algorithms.</a:t>
            </a:r>
          </a:p>
          <a:p>
            <a:pPr lvl="1"/>
            <a:r>
              <a:rPr lang="en-US" dirty="0"/>
              <a:t>Notions of consistency, robustness.</a:t>
            </a:r>
          </a:p>
          <a:p>
            <a:r>
              <a:rPr lang="en-US" dirty="0"/>
              <a:t>Other online problems have been studied in this framework.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0556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75BC-E7D1-2444-B55C-54E1E1B88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 Estimation with Predictions </a:t>
            </a:r>
            <a:br>
              <a:rPr lang="en-US" dirty="0"/>
            </a:br>
            <a:r>
              <a:rPr lang="en-US" sz="3600" dirty="0"/>
              <a:t>[</a:t>
            </a:r>
            <a:r>
              <a:rPr lang="en-US" sz="3600" dirty="0" err="1"/>
              <a:t>Aamand-Indyk-Valkian</a:t>
            </a:r>
            <a:r>
              <a:rPr lang="en-US" sz="3600" dirty="0"/>
              <a:t>][Hsu-</a:t>
            </a:r>
            <a:r>
              <a:rPr lang="en-US" sz="3600" dirty="0" err="1"/>
              <a:t>Indyk</a:t>
            </a:r>
            <a:r>
              <a:rPr lang="en-US" sz="3600" dirty="0"/>
              <a:t>-</a:t>
            </a:r>
            <a:r>
              <a:rPr lang="en-US" sz="3600" dirty="0" err="1"/>
              <a:t>Katabi-Valkian</a:t>
            </a:r>
            <a:r>
              <a:rPr lang="en-US" sz="3600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50F1E-0C34-1A4A-9BB3-2FB51E84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frequency estimation algorithms based on count-based sketches</a:t>
            </a:r>
          </a:p>
          <a:p>
            <a:pPr lvl="1"/>
            <a:r>
              <a:rPr lang="en-US" dirty="0"/>
              <a:t>Count Min, Count Sketch</a:t>
            </a:r>
          </a:p>
          <a:p>
            <a:pPr lvl="1"/>
            <a:r>
              <a:rPr lang="en-US" dirty="0"/>
              <a:t>Algorithms approximate counts for items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C1E5E9-024C-0C42-A06A-19496A4D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0" y="3514189"/>
            <a:ext cx="10401228" cy="270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6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E318-7D91-5E46-AA2F-B43FB40B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Algorithms:</a:t>
            </a:r>
            <a:br>
              <a:rPr lang="en-US" dirty="0"/>
            </a:br>
            <a:r>
              <a:rPr lang="en-US" dirty="0"/>
              <a:t>Frequency Estimation with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BA5D8-9C76-604F-AFE2-65F33F942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406"/>
            <a:ext cx="10515600" cy="4636232"/>
          </a:xfrm>
        </p:spPr>
        <p:txBody>
          <a:bodyPr/>
          <a:lstStyle/>
          <a:p>
            <a:r>
              <a:rPr lang="en-US" dirty="0"/>
              <a:t>Problem with sketches:  collisions</a:t>
            </a:r>
          </a:p>
          <a:p>
            <a:pPr lvl="1"/>
            <a:r>
              <a:rPr lang="en-US" dirty="0"/>
              <a:t>Low-count items return high counts if they collide with some high-count item in each row.</a:t>
            </a:r>
          </a:p>
          <a:p>
            <a:pPr lvl="1"/>
            <a:r>
              <a:rPr lang="en-US" dirty="0"/>
              <a:t>Not frequent, but leads to large error.</a:t>
            </a:r>
          </a:p>
          <a:p>
            <a:r>
              <a:rPr lang="en-US" dirty="0"/>
              <a:t>If we could remove high-count items from consideration, better results all around.</a:t>
            </a:r>
          </a:p>
          <a:p>
            <a:pPr lvl="1"/>
            <a:r>
              <a:rPr lang="en-US" dirty="0"/>
              <a:t>Do explicit counts for some items, sketch the rest.</a:t>
            </a:r>
          </a:p>
          <a:p>
            <a:r>
              <a:rPr lang="en-US" dirty="0"/>
              <a:t>If we have a predictor for high-count items, use the predictor to decide what to remove for explicit counts.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2811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9074-ADD8-5049-8A3A-6B4791B84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Estimation with Predictions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FE938F-4C57-424C-BA2B-A931163B0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9235"/>
            <a:ext cx="3310990" cy="378968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A8F151-6505-0446-A71D-1A4D444AF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2793928"/>
            <a:ext cx="801370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C31738-9E8A-2844-8E46-0637F803B91F}"/>
              </a:ext>
            </a:extLst>
          </p:cNvPr>
          <p:cNvSpPr txBox="1"/>
          <p:nvPr/>
        </p:nvSpPr>
        <p:spPr>
          <a:xfrm>
            <a:off x="4958144" y="2171155"/>
            <a:ext cx="6454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Theoretical Results for Zipfian Distributions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1642B-1B44-264B-99DA-0717C3276DE8}"/>
              </a:ext>
            </a:extLst>
          </p:cNvPr>
          <p:cNvSpPr txBox="1"/>
          <p:nvPr/>
        </p:nvSpPr>
        <p:spPr>
          <a:xfrm>
            <a:off x="6842589" y="5194228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 is number of hash functions</a:t>
            </a:r>
          </a:p>
          <a:p>
            <a:r>
              <a:rPr lang="en-US" i="1" dirty="0"/>
              <a:t>B</a:t>
            </a:r>
            <a:r>
              <a:rPr lang="en-US" dirty="0"/>
              <a:t> is number of buckets</a:t>
            </a:r>
          </a:p>
        </p:txBody>
      </p:sp>
    </p:spTree>
    <p:extLst>
      <p:ext uri="{BB962C8B-B14F-4D97-AF65-F5344CB8AC3E}">
        <p14:creationId xmlns:p14="http://schemas.microsoft.com/office/powerpoint/2010/main" val="3246487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DCD3-81F1-6948-8F9B-18B5A04E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27"/>
            <a:ext cx="10515600" cy="1325563"/>
          </a:xfrm>
        </p:spPr>
        <p:txBody>
          <a:bodyPr/>
          <a:lstStyle/>
          <a:p>
            <a:r>
              <a:rPr lang="en-US" dirty="0"/>
              <a:t>Empirical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D84093-17EC-0C40-AE85-7C070258E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9492" y="1039110"/>
            <a:ext cx="7654247" cy="5475007"/>
          </a:xfrm>
        </p:spPr>
      </p:pic>
    </p:spTree>
    <p:extLst>
      <p:ext uri="{BB962C8B-B14F-4D97-AF65-F5344CB8AC3E}">
        <p14:creationId xmlns:p14="http://schemas.microsoft.com/office/powerpoint/2010/main" val="1873423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Bloom Filters: </a:t>
            </a:r>
            <a:br>
              <a:rPr lang="en-US"/>
            </a:br>
            <a:r>
              <a:rPr lang="en-US"/>
              <a:t>Approximate Membership Queries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29298"/>
            <a:ext cx="7924800" cy="48952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Given a set 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dirty="0">
                <a:solidFill>
                  <a:schemeClr val="tx2"/>
                </a:solidFill>
              </a:rPr>
              <a:t> = {</a:t>
            </a:r>
            <a:r>
              <a:rPr lang="en-US" i="1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1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i="1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2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i="1" dirty="0">
                <a:solidFill>
                  <a:schemeClr val="tx2"/>
                </a:solidFill>
              </a:rPr>
              <a:t>x</a:t>
            </a:r>
            <a:r>
              <a:rPr lang="en-US" baseline="-25000" dirty="0">
                <a:solidFill>
                  <a:schemeClr val="tx2"/>
                </a:solidFill>
              </a:rPr>
              <a:t>3</a:t>
            </a:r>
            <a:r>
              <a:rPr lang="en-US" dirty="0">
                <a:solidFill>
                  <a:schemeClr val="tx2"/>
                </a:solidFill>
              </a:rPr>
              <a:t>,…</a:t>
            </a:r>
            <a:r>
              <a:rPr lang="en-US" i="1" dirty="0" err="1">
                <a:solidFill>
                  <a:schemeClr val="tx2"/>
                </a:solidFill>
              </a:rPr>
              <a:t>x</a:t>
            </a:r>
            <a:r>
              <a:rPr lang="en-US" i="1" baseline="-25000" dirty="0" err="1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}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on a universe </a:t>
            </a:r>
            <a:r>
              <a:rPr lang="en-US" i="1" dirty="0">
                <a:solidFill>
                  <a:schemeClr val="tx2"/>
                </a:solidFill>
              </a:rPr>
              <a:t>U</a:t>
            </a:r>
            <a:r>
              <a:rPr lang="en-US" dirty="0"/>
              <a:t>, want to answer </a:t>
            </a:r>
            <a:r>
              <a:rPr lang="en-US" i="1" dirty="0">
                <a:solidFill>
                  <a:srgbClr val="CC0000"/>
                </a:solidFill>
              </a:rPr>
              <a:t>membership queries</a:t>
            </a:r>
            <a:r>
              <a:rPr lang="en-US" dirty="0"/>
              <a:t> of the form: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Data structure should be: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0000"/>
                </a:solidFill>
              </a:rPr>
              <a:t>Fast</a:t>
            </a:r>
            <a:r>
              <a:rPr lang="en-US" dirty="0"/>
              <a:t> (Faster than searching through </a:t>
            </a:r>
            <a:r>
              <a:rPr lang="en-US" i="1" dirty="0">
                <a:solidFill>
                  <a:schemeClr val="accent2"/>
                </a:solidFill>
              </a:rPr>
              <a:t>S</a:t>
            </a:r>
            <a:r>
              <a:rPr lang="en-US" dirty="0"/>
              <a:t>).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0000"/>
                </a:solidFill>
              </a:rPr>
              <a:t>Small</a:t>
            </a:r>
            <a:r>
              <a:rPr lang="en-US" dirty="0"/>
              <a:t> (Smaller than explicit representation).</a:t>
            </a:r>
          </a:p>
          <a:p>
            <a:pPr>
              <a:lnSpc>
                <a:spcPct val="120000"/>
              </a:lnSpc>
            </a:pPr>
            <a:r>
              <a:rPr lang="en-US" dirty="0"/>
              <a:t>To obtain speed and size improvements, allow some probability of error.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0000"/>
                </a:solidFill>
              </a:rPr>
              <a:t>False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positives</a:t>
            </a:r>
            <a:r>
              <a:rPr lang="en-US" dirty="0"/>
              <a:t>: </a:t>
            </a:r>
            <a:r>
              <a:rPr lang="en-US" i="1" dirty="0" err="1">
                <a:solidFill>
                  <a:schemeClr val="tx2"/>
                </a:solidFill>
              </a:rPr>
              <a:t>y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Symbol" charset="2"/>
              </a:rPr>
              <a:t>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S</a:t>
            </a:r>
            <a:r>
              <a:rPr lang="en-US" dirty="0">
                <a:sym typeface="Math B" pitchFamily="2" charset="2"/>
              </a:rPr>
              <a:t> but we report </a:t>
            </a:r>
            <a:r>
              <a:rPr lang="en-US" i="1" dirty="0" err="1">
                <a:solidFill>
                  <a:schemeClr val="tx2"/>
                </a:solidFill>
                <a:sym typeface="Math B" pitchFamily="2" charset="2"/>
              </a:rPr>
              <a:t>y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Symbol" charset="2"/>
              </a:rPr>
              <a:t>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CC0000"/>
                </a:solidFill>
              </a:rPr>
              <a:t>False</a:t>
            </a:r>
            <a:r>
              <a:rPr lang="en-US" dirty="0"/>
              <a:t> </a:t>
            </a:r>
            <a:r>
              <a:rPr lang="en-US" dirty="0">
                <a:solidFill>
                  <a:srgbClr val="CC0000"/>
                </a:solidFill>
              </a:rPr>
              <a:t>negatives</a:t>
            </a:r>
            <a:r>
              <a:rPr lang="en-US" dirty="0"/>
              <a:t>: </a:t>
            </a:r>
            <a:r>
              <a:rPr lang="en-US" i="1" dirty="0" err="1">
                <a:solidFill>
                  <a:schemeClr val="tx2"/>
                </a:solidFill>
                <a:sym typeface="Math B" pitchFamily="2" charset="2"/>
              </a:rPr>
              <a:t>y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Symbol" charset="2"/>
              </a:rPr>
              <a:t>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>
                <a:sym typeface="Math B" pitchFamily="2" charset="2"/>
              </a:rPr>
              <a:t>but we report </a:t>
            </a:r>
            <a:r>
              <a:rPr lang="en-US" i="1" dirty="0" err="1">
                <a:solidFill>
                  <a:schemeClr val="tx2"/>
                </a:solidFill>
              </a:rPr>
              <a:t>y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  <a:sym typeface="Symbol" charset="2"/>
              </a:rPr>
              <a:t></a:t>
            </a:r>
            <a:r>
              <a:rPr lang="en-US" i="1" dirty="0">
                <a:solidFill>
                  <a:schemeClr val="tx2"/>
                </a:solidFill>
                <a:sym typeface="Math B" pitchFamily="2" charset="2"/>
              </a:rPr>
              <a:t> 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/>
          </p:nvPr>
        </p:nvGraphicFramePr>
        <p:xfrm>
          <a:off x="5375494" y="2715456"/>
          <a:ext cx="1099447" cy="34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520700" imgH="165100" progId="Equation.3">
                  <p:embed/>
                </p:oleObj>
              </mc:Choice>
              <mc:Fallback>
                <p:oleObj name="Equation" r:id="rId3" imgW="520700" imgH="165100" progId="Equation.3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494" y="2715456"/>
                        <a:ext cx="1099447" cy="347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704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 dirty="0"/>
              <a:t>Bloom Filters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429001" y="1132037"/>
            <a:ext cx="49840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Start with an 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/>
              <a:t> bit array, filled with 0s</a:t>
            </a:r>
            <a:r>
              <a:rPr lang="en-US" dirty="0"/>
              <a:t>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38400" y="2390081"/>
            <a:ext cx="6967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Hash each item 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j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dirty="0"/>
              <a:t>in</a:t>
            </a:r>
            <a:r>
              <a:rPr lang="en-US" sz="2400" i="1" dirty="0">
                <a:solidFill>
                  <a:schemeClr val="accent2"/>
                </a:solidFill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S </a:t>
            </a:r>
            <a:r>
              <a:rPr lang="en-US" sz="2400" i="1" dirty="0" err="1">
                <a:solidFill>
                  <a:schemeClr val="tx2"/>
                </a:solidFill>
              </a:rPr>
              <a:t>k</a:t>
            </a:r>
            <a:r>
              <a:rPr lang="en-US" sz="2400" dirty="0"/>
              <a:t> times.  If </a:t>
            </a:r>
            <a:r>
              <a:rPr lang="en-US" sz="2400" i="1" dirty="0" err="1">
                <a:solidFill>
                  <a:schemeClr val="tx2"/>
                </a:solidFill>
              </a:rPr>
              <a:t>H</a:t>
            </a:r>
            <a:r>
              <a:rPr lang="en-US" sz="2400" i="1" baseline="-25000" dirty="0" err="1">
                <a:solidFill>
                  <a:schemeClr val="tx2"/>
                </a:solidFill>
              </a:rPr>
              <a:t>i</a:t>
            </a:r>
            <a:r>
              <a:rPr lang="en-US" sz="2400" dirty="0" err="1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x</a:t>
            </a:r>
            <a:r>
              <a:rPr lang="en-US" sz="2400" i="1" baseline="-25000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/>
                </a:solidFill>
              </a:rPr>
              <a:t>set 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[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] = 1</a:t>
            </a:r>
            <a:r>
              <a:rPr lang="en-US" dirty="0"/>
              <a:t>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1644649"/>
            <a:ext cx="7848600" cy="584200"/>
            <a:chOff x="240" y="986"/>
            <a:chExt cx="4944" cy="368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576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864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152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440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728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016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/>
                <a:t>0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2304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592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2880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3168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456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3744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4032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4320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4608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4896" y="1056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40" y="986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chemeClr val="tx2"/>
                  </a:solidFill>
                </a:rPr>
                <a:t>B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905000" y="2925765"/>
            <a:ext cx="7848600" cy="584200"/>
            <a:chOff x="240" y="1795"/>
            <a:chExt cx="4944" cy="368"/>
          </a:xfrm>
        </p:grpSpPr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576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864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52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1440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1728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2016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2304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2592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2880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3168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3456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3744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4032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4320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4608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4896" y="1865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240" y="1795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chemeClr val="tx2"/>
                  </a:solidFill>
                </a:rPr>
                <a:t>B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2209800" y="3697933"/>
            <a:ext cx="7483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To check if </a:t>
            </a:r>
            <a:r>
              <a:rPr lang="en-US" sz="2400" i="1" dirty="0" err="1">
                <a:solidFill>
                  <a:schemeClr val="tx2"/>
                </a:solidFill>
              </a:rPr>
              <a:t>y</a:t>
            </a:r>
            <a:r>
              <a:rPr lang="en-US" sz="2400" dirty="0"/>
              <a:t> is in </a:t>
            </a:r>
            <a:r>
              <a:rPr lang="en-US" sz="2400" i="1" dirty="0">
                <a:solidFill>
                  <a:schemeClr val="tx2"/>
                </a:solidFill>
              </a:rPr>
              <a:t>S</a:t>
            </a:r>
            <a:r>
              <a:rPr lang="en-US" sz="2400" dirty="0"/>
              <a:t>, check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/>
              <a:t> at </a:t>
            </a:r>
            <a:r>
              <a:rPr lang="en-US" sz="2400" i="1" dirty="0" err="1">
                <a:solidFill>
                  <a:schemeClr val="tx2"/>
                </a:solidFill>
              </a:rPr>
              <a:t>H</a:t>
            </a:r>
            <a:r>
              <a:rPr lang="en-US" sz="2400" i="1" baseline="-25000" dirty="0" err="1">
                <a:solidFill>
                  <a:schemeClr val="tx2"/>
                </a:solidFill>
              </a:rPr>
              <a:t>i</a:t>
            </a:r>
            <a:r>
              <a:rPr lang="en-US" sz="2400" dirty="0" err="1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y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/>
              <a:t>.  All </a:t>
            </a:r>
            <a:r>
              <a:rPr lang="en-US" sz="2400" i="1" dirty="0" err="1">
                <a:solidFill>
                  <a:schemeClr val="tx2"/>
                </a:solidFill>
              </a:rPr>
              <a:t>k</a:t>
            </a:r>
            <a:r>
              <a:rPr lang="en-US" sz="2400" dirty="0"/>
              <a:t> values must be </a:t>
            </a:r>
            <a:r>
              <a:rPr lang="en-US" sz="2400" dirty="0">
                <a:solidFill>
                  <a:srgbClr val="CC0000"/>
                </a:solidFill>
              </a:rPr>
              <a:t>1</a:t>
            </a:r>
            <a:r>
              <a:rPr lang="en-US" dirty="0"/>
              <a:t>.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905000" y="4205292"/>
            <a:ext cx="7848600" cy="584200"/>
            <a:chOff x="240" y="2640"/>
            <a:chExt cx="4944" cy="368"/>
          </a:xfrm>
        </p:grpSpPr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576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864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1152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1440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0</a:t>
              </a:r>
              <a:endParaRPr lang="en-US" sz="2400"/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1728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2016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2304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2592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2880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72" name="Rectangle 52"/>
            <p:cNvSpPr>
              <a:spLocks noChangeArrowheads="1"/>
            </p:cNvSpPr>
            <p:nvPr/>
          </p:nvSpPr>
          <p:spPr bwMode="auto">
            <a:xfrm>
              <a:off x="3168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3456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3744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4032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4320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4608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4896" y="2710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79" name="Text Box 59"/>
            <p:cNvSpPr txBox="1">
              <a:spLocks noChangeArrowheads="1"/>
            </p:cNvSpPr>
            <p:nvPr/>
          </p:nvSpPr>
          <p:spPr bwMode="auto">
            <a:xfrm>
              <a:off x="240" y="2640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chemeClr val="tx2"/>
                  </a:solidFill>
                </a:rPr>
                <a:t>B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1905000" y="5486395"/>
            <a:ext cx="7848600" cy="584200"/>
            <a:chOff x="240" y="3504"/>
            <a:chExt cx="4944" cy="368"/>
          </a:xfrm>
        </p:grpSpPr>
        <p:sp>
          <p:nvSpPr>
            <p:cNvPr id="5181" name="Rectangle 61"/>
            <p:cNvSpPr>
              <a:spLocks noChangeArrowheads="1"/>
            </p:cNvSpPr>
            <p:nvPr/>
          </p:nvSpPr>
          <p:spPr bwMode="auto">
            <a:xfrm>
              <a:off x="576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864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83" name="Rectangle 63"/>
            <p:cNvSpPr>
              <a:spLocks noChangeArrowheads="1"/>
            </p:cNvSpPr>
            <p:nvPr/>
          </p:nvSpPr>
          <p:spPr bwMode="auto">
            <a:xfrm>
              <a:off x="1152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1440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85" name="Rectangle 65"/>
            <p:cNvSpPr>
              <a:spLocks noChangeArrowheads="1"/>
            </p:cNvSpPr>
            <p:nvPr/>
          </p:nvSpPr>
          <p:spPr bwMode="auto">
            <a:xfrm>
              <a:off x="1728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2016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87" name="Rectangle 67"/>
            <p:cNvSpPr>
              <a:spLocks noChangeArrowheads="1"/>
            </p:cNvSpPr>
            <p:nvPr/>
          </p:nvSpPr>
          <p:spPr bwMode="auto">
            <a:xfrm>
              <a:off x="2304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88" name="Rectangle 68"/>
            <p:cNvSpPr>
              <a:spLocks noChangeArrowheads="1"/>
            </p:cNvSpPr>
            <p:nvPr/>
          </p:nvSpPr>
          <p:spPr bwMode="auto">
            <a:xfrm>
              <a:off x="2592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89" name="Rectangle 69"/>
            <p:cNvSpPr>
              <a:spLocks noChangeArrowheads="1"/>
            </p:cNvSpPr>
            <p:nvPr/>
          </p:nvSpPr>
          <p:spPr bwMode="auto">
            <a:xfrm>
              <a:off x="2880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90" name="Rectangle 70"/>
            <p:cNvSpPr>
              <a:spLocks noChangeArrowheads="1"/>
            </p:cNvSpPr>
            <p:nvPr/>
          </p:nvSpPr>
          <p:spPr bwMode="auto">
            <a:xfrm>
              <a:off x="3168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91" name="Rectangle 71"/>
            <p:cNvSpPr>
              <a:spLocks noChangeArrowheads="1"/>
            </p:cNvSpPr>
            <p:nvPr/>
          </p:nvSpPr>
          <p:spPr bwMode="auto">
            <a:xfrm>
              <a:off x="3456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>
                  <a:solidFill>
                    <a:srgbClr val="CC0000"/>
                  </a:solidFill>
                </a:rPr>
                <a:t>1</a:t>
              </a:r>
              <a:endParaRPr lang="en-US" sz="2400"/>
            </a:p>
          </p:txBody>
        </p:sp>
        <p:sp>
          <p:nvSpPr>
            <p:cNvPr id="5192" name="Rectangle 72"/>
            <p:cNvSpPr>
              <a:spLocks noChangeArrowheads="1"/>
            </p:cNvSpPr>
            <p:nvPr/>
          </p:nvSpPr>
          <p:spPr bwMode="auto">
            <a:xfrm>
              <a:off x="3744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93" name="Rectangle 73"/>
            <p:cNvSpPr>
              <a:spLocks noChangeArrowheads="1"/>
            </p:cNvSpPr>
            <p:nvPr/>
          </p:nvSpPr>
          <p:spPr bwMode="auto">
            <a:xfrm>
              <a:off x="4032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94" name="Rectangle 74"/>
            <p:cNvSpPr>
              <a:spLocks noChangeArrowheads="1"/>
            </p:cNvSpPr>
            <p:nvPr/>
          </p:nvSpPr>
          <p:spPr bwMode="auto">
            <a:xfrm>
              <a:off x="4320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95" name="Rectangle 75"/>
            <p:cNvSpPr>
              <a:spLocks noChangeArrowheads="1"/>
            </p:cNvSpPr>
            <p:nvPr/>
          </p:nvSpPr>
          <p:spPr bwMode="auto">
            <a:xfrm>
              <a:off x="4608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1</a:t>
              </a:r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4896" y="3574"/>
              <a:ext cx="288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/>
                <a:t>0</a:t>
              </a:r>
            </a:p>
          </p:txBody>
        </p:sp>
        <p:sp>
          <p:nvSpPr>
            <p:cNvPr id="5197" name="Text Box 77"/>
            <p:cNvSpPr txBox="1">
              <a:spLocks noChangeArrowheads="1"/>
            </p:cNvSpPr>
            <p:nvPr/>
          </p:nvSpPr>
          <p:spPr bwMode="auto">
            <a:xfrm>
              <a:off x="240" y="3504"/>
              <a:ext cx="24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3200" i="1" dirty="0">
                  <a:solidFill>
                    <a:schemeClr val="tx2"/>
                  </a:solidFill>
                </a:rPr>
                <a:t>B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sp>
        <p:nvSpPr>
          <p:cNvPr id="5198" name="Text Box 78"/>
          <p:cNvSpPr txBox="1">
            <a:spLocks noChangeArrowheads="1"/>
          </p:cNvSpPr>
          <p:nvPr/>
        </p:nvSpPr>
        <p:spPr bwMode="auto">
          <a:xfrm>
            <a:off x="1905000" y="5018237"/>
            <a:ext cx="85044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dirty="0"/>
              <a:t>Possible to have a false positive;  all </a:t>
            </a:r>
            <a:r>
              <a:rPr lang="en-US" sz="2400" i="1" dirty="0" err="1">
                <a:solidFill>
                  <a:schemeClr val="tx2"/>
                </a:solidFill>
              </a:rPr>
              <a:t>k</a:t>
            </a:r>
            <a:r>
              <a:rPr lang="en-US" sz="2400" dirty="0"/>
              <a:t> values are </a:t>
            </a:r>
            <a:r>
              <a:rPr lang="en-US" sz="2400" dirty="0">
                <a:solidFill>
                  <a:srgbClr val="CC0000"/>
                </a:solidFill>
              </a:rPr>
              <a:t>1</a:t>
            </a:r>
            <a:r>
              <a:rPr lang="en-US" sz="2400" dirty="0"/>
              <a:t>, but </a:t>
            </a:r>
            <a:r>
              <a:rPr lang="en-US" sz="2400" i="1" dirty="0" err="1">
                <a:solidFill>
                  <a:schemeClr val="tx2"/>
                </a:solidFill>
              </a:rPr>
              <a:t>y</a:t>
            </a:r>
            <a:r>
              <a:rPr lang="en-US" sz="2400" dirty="0"/>
              <a:t> is not in </a:t>
            </a:r>
            <a:r>
              <a:rPr lang="en-US" sz="2400" i="1" dirty="0">
                <a:solidFill>
                  <a:schemeClr val="tx2"/>
                </a:solidFill>
              </a:rPr>
              <a:t>S</a:t>
            </a:r>
            <a:r>
              <a:rPr lang="en-US" sz="2400" dirty="0"/>
              <a:t>.</a:t>
            </a:r>
          </a:p>
        </p:txBody>
      </p:sp>
      <p:sp>
        <p:nvSpPr>
          <p:cNvPr id="5199" name="Text Box 79"/>
          <p:cNvSpPr txBox="1">
            <a:spLocks noChangeArrowheads="1"/>
          </p:cNvSpPr>
          <p:nvPr/>
        </p:nvSpPr>
        <p:spPr bwMode="auto">
          <a:xfrm>
            <a:off x="2811994" y="6172200"/>
            <a:ext cx="709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n</a:t>
            </a:r>
            <a:r>
              <a:rPr lang="en-US" dirty="0"/>
              <a:t> items                               </a:t>
            </a:r>
            <a:r>
              <a:rPr lang="en-US" i="1" dirty="0" err="1">
                <a:solidFill>
                  <a:schemeClr val="tx2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i="1" dirty="0" err="1">
                <a:solidFill>
                  <a:schemeClr val="tx2"/>
                </a:solidFill>
              </a:rPr>
              <a:t>cn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bits                   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k</a:t>
            </a:r>
            <a:r>
              <a:rPr lang="en-US" dirty="0"/>
              <a:t>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3440473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/>
              <a:t>False Positive Probability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8881" y="1600199"/>
            <a:ext cx="8754319" cy="4349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Pr(specific</a:t>
            </a:r>
            <a:r>
              <a:rPr lang="en-US" dirty="0"/>
              <a:t> bit of filter is 0) is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i="1" dirty="0" err="1">
                <a:solidFill>
                  <a:schemeClr val="accent2"/>
                </a:solidFill>
                <a:latin typeface="Symbol" charset="2"/>
              </a:rPr>
              <a:t>r</a:t>
            </a:r>
            <a:r>
              <a:rPr lang="en-US" dirty="0"/>
              <a:t> is fraction of 0 bits in the filter then false positive probability is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Approximations valid as </a:t>
            </a:r>
            <a:r>
              <a:rPr lang="en-US" i="1" dirty="0" err="1">
                <a:solidFill>
                  <a:schemeClr val="tx2"/>
                </a:solidFill>
                <a:latin typeface="Symbol" charset="2"/>
              </a:rPr>
              <a:t>r</a:t>
            </a:r>
            <a:r>
              <a:rPr lang="en-US" dirty="0"/>
              <a:t> is concentrated around </a:t>
            </a:r>
            <a:r>
              <a:rPr lang="en-US" dirty="0" err="1">
                <a:solidFill>
                  <a:schemeClr val="tx2"/>
                </a:solidFill>
              </a:rPr>
              <a:t>E[</a:t>
            </a:r>
            <a:r>
              <a:rPr lang="en-US" i="1" dirty="0" err="1">
                <a:solidFill>
                  <a:schemeClr val="tx2"/>
                </a:solidFill>
                <a:latin typeface="Symbol" charset="2"/>
              </a:rPr>
              <a:t>r</a:t>
            </a:r>
            <a:r>
              <a:rPr lang="en-US" dirty="0">
                <a:solidFill>
                  <a:schemeClr val="tx2"/>
                </a:solidFill>
              </a:rPr>
              <a:t>]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Martingale argument suffices.</a:t>
            </a:r>
          </a:p>
          <a:p>
            <a:pPr>
              <a:lnSpc>
                <a:spcPct val="90000"/>
              </a:lnSpc>
            </a:pPr>
            <a:r>
              <a:rPr lang="en-US" dirty="0"/>
              <a:t>Find optimal at </a:t>
            </a:r>
            <a:r>
              <a:rPr lang="en-US" i="1" dirty="0" err="1">
                <a:solidFill>
                  <a:schemeClr val="tx2"/>
                </a:solidFill>
              </a:rPr>
              <a:t>k</a:t>
            </a:r>
            <a:r>
              <a:rPr lang="en-US" dirty="0">
                <a:solidFill>
                  <a:schemeClr val="tx2"/>
                </a:solidFill>
              </a:rPr>
              <a:t> = (</a:t>
            </a:r>
            <a:r>
              <a:rPr lang="en-US" dirty="0" err="1">
                <a:solidFill>
                  <a:schemeClr val="tx2"/>
                </a:solidFill>
              </a:rPr>
              <a:t>ln</a:t>
            </a:r>
            <a:r>
              <a:rPr lang="en-US" dirty="0">
                <a:solidFill>
                  <a:schemeClr val="tx2"/>
                </a:solidFill>
              </a:rPr>
              <a:t> 2)</a:t>
            </a:r>
            <a:r>
              <a:rPr lang="en-US" i="1" dirty="0">
                <a:solidFill>
                  <a:schemeClr val="tx2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i="1" dirty="0">
                <a:solidFill>
                  <a:schemeClr val="tx2"/>
                </a:solidFill>
              </a:rPr>
              <a:t>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by calculus.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optimal </a:t>
            </a:r>
            <a:r>
              <a:rPr lang="en-US" dirty="0" err="1"/>
              <a:t>fpp</a:t>
            </a:r>
            <a:r>
              <a:rPr lang="en-US" dirty="0"/>
              <a:t> is about </a:t>
            </a:r>
            <a:r>
              <a:rPr lang="en-US" dirty="0">
                <a:solidFill>
                  <a:schemeClr val="tx2"/>
                </a:solidFill>
              </a:rPr>
              <a:t>(0.6185)</a:t>
            </a:r>
            <a:r>
              <a:rPr lang="en-US" i="1" baseline="30000" dirty="0">
                <a:solidFill>
                  <a:schemeClr val="tx2"/>
                </a:solidFill>
              </a:rPr>
              <a:t>m/n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92020"/>
              </p:ext>
            </p:extLst>
          </p:nvPr>
        </p:nvGraphicFramePr>
        <p:xfrm>
          <a:off x="3062348" y="3271615"/>
          <a:ext cx="63055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Equation" r:id="rId3" imgW="2590560" imgH="241200" progId="Equation.3">
                  <p:embed/>
                </p:oleObj>
              </mc:Choice>
              <mc:Fallback>
                <p:oleObj name="Equation" r:id="rId3" imgW="2590560" imgH="241200" progId="Equation.3">
                  <p:embed/>
                  <p:pic>
                    <p:nvPicPr>
                      <p:cNvPr id="71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348" y="3271615"/>
                        <a:ext cx="6305550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/>
          <p:cNvGraphicFramePr>
            <a:graphicFrameLocks noChangeAspect="1"/>
          </p:cNvGraphicFramePr>
          <p:nvPr/>
        </p:nvGraphicFramePr>
        <p:xfrm>
          <a:off x="3810001" y="2006600"/>
          <a:ext cx="42656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Equation" r:id="rId5" imgW="1752480" imgH="241200" progId="Equation.3">
                  <p:embed/>
                </p:oleObj>
              </mc:Choice>
              <mc:Fallback>
                <p:oleObj name="Equation" r:id="rId5" imgW="1752480" imgH="241200" progId="Equation.3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006600"/>
                        <a:ext cx="4265613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9"/>
          <p:cNvSpPr txBox="1">
            <a:spLocks noChangeArrowheads="1"/>
          </p:cNvSpPr>
          <p:nvPr/>
        </p:nvSpPr>
        <p:spPr bwMode="auto">
          <a:xfrm>
            <a:off x="2811994" y="6172200"/>
            <a:ext cx="709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n</a:t>
            </a:r>
            <a:r>
              <a:rPr lang="en-US" dirty="0"/>
              <a:t> items                               </a:t>
            </a:r>
            <a:r>
              <a:rPr lang="en-US" i="1" dirty="0" err="1">
                <a:solidFill>
                  <a:schemeClr val="tx2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i="1" dirty="0" err="1">
                <a:solidFill>
                  <a:schemeClr val="tx2"/>
                </a:solidFill>
              </a:rPr>
              <a:t>cn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bits                   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k</a:t>
            </a:r>
            <a:r>
              <a:rPr lang="en-US" dirty="0"/>
              <a:t>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1728335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981201" y="1066801"/>
          <a:ext cx="832802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Worksheet" r:id="rId3" imgW="6578600" imgH="4152900" progId="Excel.Sheet.8">
                  <p:embed/>
                </p:oleObj>
              </mc:Choice>
              <mc:Fallback>
                <p:oleObj name="Worksheet" r:id="rId3" imgW="6578600" imgH="4152900" progId="Excel.Sheet.8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066801"/>
                        <a:ext cx="8328025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763000" y="2133601"/>
            <a:ext cx="1663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3600" i="1" dirty="0" err="1">
                <a:solidFill>
                  <a:schemeClr val="tx2"/>
                </a:solidFill>
              </a:rPr>
              <a:t>m</a:t>
            </a:r>
            <a:r>
              <a:rPr lang="en-US" sz="3600" dirty="0" err="1">
                <a:solidFill>
                  <a:schemeClr val="tx2"/>
                </a:solidFill>
              </a:rPr>
              <a:t>/</a:t>
            </a:r>
            <a:r>
              <a:rPr lang="en-US" sz="3600" i="1" dirty="0" err="1">
                <a:solidFill>
                  <a:schemeClr val="tx2"/>
                </a:solidFill>
              </a:rPr>
              <a:t>n</a:t>
            </a:r>
            <a:r>
              <a:rPr lang="en-US" sz="3600" dirty="0">
                <a:solidFill>
                  <a:schemeClr val="tx2"/>
                </a:solidFill>
              </a:rPr>
              <a:t> = 8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6248400" y="3581400"/>
            <a:ext cx="1524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876800" y="3048001"/>
            <a:ext cx="3417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dirty="0"/>
              <a:t>Opt </a:t>
            </a:r>
            <a:r>
              <a:rPr lang="en-US" sz="2800" i="1" dirty="0" err="1">
                <a:solidFill>
                  <a:schemeClr val="tx2"/>
                </a:solidFill>
              </a:rPr>
              <a:t>k</a:t>
            </a:r>
            <a:r>
              <a:rPr lang="en-US" sz="2800" dirty="0"/>
              <a:t> = 8 </a:t>
            </a:r>
            <a:r>
              <a:rPr lang="en-US" sz="2800" dirty="0" err="1"/>
              <a:t>ln</a:t>
            </a:r>
            <a:r>
              <a:rPr lang="en-US" sz="2800" dirty="0"/>
              <a:t> 2 = 5.45...</a:t>
            </a:r>
            <a:endParaRPr lang="en-US" dirty="0"/>
          </a:p>
        </p:txBody>
      </p:sp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2811994" y="6172200"/>
            <a:ext cx="7091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</a:rPr>
              <a:t>n</a:t>
            </a:r>
            <a:r>
              <a:rPr lang="en-US" dirty="0"/>
              <a:t> items                               </a:t>
            </a:r>
            <a:r>
              <a:rPr lang="en-US" i="1" dirty="0" err="1">
                <a:solidFill>
                  <a:schemeClr val="tx2"/>
                </a:solidFill>
              </a:rPr>
              <a:t>m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i="1" dirty="0" err="1">
                <a:solidFill>
                  <a:schemeClr val="tx2"/>
                </a:solidFill>
              </a:rPr>
              <a:t>cn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bits                   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accent2"/>
                </a:solidFill>
              </a:rPr>
              <a:t>k</a:t>
            </a:r>
            <a:r>
              <a:rPr lang="en-US" dirty="0"/>
              <a:t> hash functions</a:t>
            </a:r>
          </a:p>
        </p:txBody>
      </p:sp>
    </p:spTree>
    <p:extLst>
      <p:ext uri="{BB962C8B-B14F-4D97-AF65-F5344CB8AC3E}">
        <p14:creationId xmlns:p14="http://schemas.microsoft.com/office/powerpoint/2010/main" val="310439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  <a:p>
            <a:pPr lvl="1"/>
            <a:r>
              <a:rPr lang="en-US" dirty="0"/>
              <a:t>Bloom Filters, or</a:t>
            </a:r>
          </a:p>
          <a:p>
            <a:pPr lvl="1"/>
            <a:r>
              <a:rPr lang="en-US" dirty="0"/>
              <a:t>The Power of Two Choices</a:t>
            </a:r>
          </a:p>
        </p:txBody>
      </p:sp>
    </p:spTree>
    <p:extLst>
      <p:ext uri="{BB962C8B-B14F-4D97-AF65-F5344CB8AC3E}">
        <p14:creationId xmlns:p14="http://schemas.microsoft.com/office/powerpoint/2010/main" val="2050017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BE8C-F0D0-4F49-AF21-011B8CE5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Bloom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43E0-9044-9D41-AE71-B66FADF94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Krasksa</a:t>
            </a:r>
            <a:r>
              <a:rPr lang="en-US" dirty="0"/>
              <a:t> et al] suggests can do better than standard Bloom filters</a:t>
            </a:r>
          </a:p>
          <a:p>
            <a:pPr lvl="1"/>
            <a:r>
              <a:rPr lang="en-US" dirty="0"/>
              <a:t>In a data dependent way</a:t>
            </a:r>
          </a:p>
          <a:p>
            <a:pPr lvl="1"/>
            <a:r>
              <a:rPr lang="en-US" dirty="0"/>
              <a:t>Assuming you can “learn” the set from the Bloom filter</a:t>
            </a:r>
          </a:p>
          <a:p>
            <a:r>
              <a:rPr lang="en-US" dirty="0"/>
              <a:t>Use machine learning to develop a small-size oracle that provides probability an element is in a set</a:t>
            </a:r>
          </a:p>
          <a:p>
            <a:pPr lvl="1"/>
            <a:r>
              <a:rPr lang="en-US" dirty="0"/>
              <a:t>Oracle should (hopefully) give few false positives</a:t>
            </a:r>
          </a:p>
          <a:p>
            <a:pPr lvl="1"/>
            <a:r>
              <a:rPr lang="en-US" dirty="0"/>
              <a:t>And you need a backup to catch any false negatives.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669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33ED-E780-CB44-BDC7-AE7EFA4C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Bloom Filters: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C15A-BC81-5544-AC95-1E2088AB5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118"/>
            <a:ext cx="10515600" cy="48427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Bloom filters as binary classification problem</a:t>
            </a:r>
          </a:p>
          <a:p>
            <a:r>
              <a:rPr lang="en-US" dirty="0"/>
              <a:t>Use set of elements as a collection of positive examples.</a:t>
            </a:r>
          </a:p>
          <a:p>
            <a:r>
              <a:rPr lang="en-US" dirty="0"/>
              <a:t>Use set of non-elements as a collection of negative examples.</a:t>
            </a:r>
          </a:p>
          <a:p>
            <a:pPr lvl="1"/>
            <a:r>
              <a:rPr lang="en-US" dirty="0"/>
              <a:t>Can be chosen non-elements, or random non-elements.  </a:t>
            </a:r>
          </a:p>
          <a:p>
            <a:r>
              <a:rPr lang="en-US" dirty="0"/>
              <a:t>Derive neural network with sigmoid activation to produce a “probability estimate” than an input is in the set, minimizing log loss.</a:t>
            </a:r>
          </a:p>
          <a:p>
            <a:r>
              <a:rPr lang="en-US" dirty="0"/>
              <a:t>Choose a threshold.</a:t>
            </a:r>
          </a:p>
          <a:p>
            <a:pPr lvl="1"/>
            <a:r>
              <a:rPr lang="en-US" dirty="0"/>
              <a:t>Elements evaluated above the threshold are assumed positive;  below the threshold are assumed negative.</a:t>
            </a:r>
          </a:p>
          <a:p>
            <a:r>
              <a:rPr lang="en-US" dirty="0"/>
              <a:t>May be false positives, and false negatives.</a:t>
            </a:r>
          </a:p>
        </p:txBody>
      </p:sp>
    </p:spTree>
    <p:extLst>
      <p:ext uri="{BB962C8B-B14F-4D97-AF65-F5344CB8AC3E}">
        <p14:creationId xmlns:p14="http://schemas.microsoft.com/office/powerpoint/2010/main" val="6743164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F3AEE-90F4-7F41-B081-76584AF0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Learned Bloom Filter: Improved Setup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450DF-C86E-F64D-9237-903C06698297}"/>
              </a:ext>
            </a:extLst>
          </p:cNvPr>
          <p:cNvSpPr/>
          <p:nvPr/>
        </p:nvSpPr>
        <p:spPr>
          <a:xfrm>
            <a:off x="2032380" y="3040423"/>
            <a:ext cx="2190467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Learned Oracle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FFC3AE-F157-A148-9AE3-1C7915B6044E}"/>
              </a:ext>
            </a:extLst>
          </p:cNvPr>
          <p:cNvSpPr/>
          <p:nvPr/>
        </p:nvSpPr>
        <p:spPr>
          <a:xfrm>
            <a:off x="2032380" y="4460890"/>
            <a:ext cx="2190467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Backup Filter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136EF0-E808-6349-88EE-185FFFB88579}"/>
              </a:ext>
            </a:extLst>
          </p:cNvPr>
          <p:cNvCxnSpPr>
            <a:cxnSpLocks/>
          </p:cNvCxnSpPr>
          <p:nvPr/>
        </p:nvCxnSpPr>
        <p:spPr>
          <a:xfrm>
            <a:off x="3116195" y="3913316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0C399E-1554-7C41-8D27-AF4B180F3A23}"/>
              </a:ext>
            </a:extLst>
          </p:cNvPr>
          <p:cNvCxnSpPr>
            <a:cxnSpLocks/>
          </p:cNvCxnSpPr>
          <p:nvPr/>
        </p:nvCxnSpPr>
        <p:spPr>
          <a:xfrm>
            <a:off x="3116195" y="2466730"/>
            <a:ext cx="454" cy="582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F59806B-57D8-2C46-ACC5-21DE48E01586}"/>
              </a:ext>
            </a:extLst>
          </p:cNvPr>
          <p:cNvSpPr txBox="1"/>
          <p:nvPr/>
        </p:nvSpPr>
        <p:spPr>
          <a:xfrm>
            <a:off x="2581111" y="2079791"/>
            <a:ext cx="109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056127D-DE45-0D41-8555-F8A2BD894BB6}"/>
              </a:ext>
            </a:extLst>
          </p:cNvPr>
          <p:cNvCxnSpPr>
            <a:cxnSpLocks/>
          </p:cNvCxnSpPr>
          <p:nvPr/>
        </p:nvCxnSpPr>
        <p:spPr>
          <a:xfrm>
            <a:off x="4236173" y="3500665"/>
            <a:ext cx="1280160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BEF77E-C217-2A4B-93E0-D5C5DEE1BBDF}"/>
              </a:ext>
            </a:extLst>
          </p:cNvPr>
          <p:cNvSpPr txBox="1"/>
          <p:nvPr/>
        </p:nvSpPr>
        <p:spPr>
          <a:xfrm>
            <a:off x="4290679" y="3020718"/>
            <a:ext cx="16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6AB42-2C4F-B549-8808-E810B9512DC7}"/>
              </a:ext>
            </a:extLst>
          </p:cNvPr>
          <p:cNvSpPr txBox="1"/>
          <p:nvPr/>
        </p:nvSpPr>
        <p:spPr>
          <a:xfrm>
            <a:off x="1713487" y="3949066"/>
            <a:ext cx="18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7CC6AB-A863-094B-8646-4902C75FA073}"/>
              </a:ext>
            </a:extLst>
          </p:cNvPr>
          <p:cNvCxnSpPr>
            <a:cxnSpLocks/>
          </p:cNvCxnSpPr>
          <p:nvPr/>
        </p:nvCxnSpPr>
        <p:spPr>
          <a:xfrm>
            <a:off x="4241595" y="4907952"/>
            <a:ext cx="128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A57C864-202C-CE41-AC52-C31DA0FE940F}"/>
              </a:ext>
            </a:extLst>
          </p:cNvPr>
          <p:cNvSpPr txBox="1"/>
          <p:nvPr/>
        </p:nvSpPr>
        <p:spPr>
          <a:xfrm>
            <a:off x="4290679" y="4409611"/>
            <a:ext cx="16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50C04EB-12E7-7A43-A400-4A454D3C6399}"/>
              </a:ext>
            </a:extLst>
          </p:cNvPr>
          <p:cNvCxnSpPr>
            <a:cxnSpLocks/>
          </p:cNvCxnSpPr>
          <p:nvPr/>
        </p:nvCxnSpPr>
        <p:spPr>
          <a:xfrm flipH="1">
            <a:off x="1117980" y="4887696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39D1753-33F9-2648-B555-3B4BCA597241}"/>
              </a:ext>
            </a:extLst>
          </p:cNvPr>
          <p:cNvSpPr txBox="1"/>
          <p:nvPr/>
        </p:nvSpPr>
        <p:spPr>
          <a:xfrm>
            <a:off x="637396" y="4887696"/>
            <a:ext cx="141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F31885-0E75-C143-9361-8D1E0686E29C}"/>
              </a:ext>
            </a:extLst>
          </p:cNvPr>
          <p:cNvSpPr txBox="1"/>
          <p:nvPr/>
        </p:nvSpPr>
        <p:spPr>
          <a:xfrm>
            <a:off x="5671372" y="2595016"/>
            <a:ext cx="58613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Items that the oracle says are likely </a:t>
            </a:r>
          </a:p>
          <a:p>
            <a:r>
              <a:rPr lang="en-US" sz="2400" dirty="0"/>
              <a:t>positives are treated as positives.  </a:t>
            </a:r>
          </a:p>
          <a:p>
            <a:r>
              <a:rPr lang="en-US" sz="2400" dirty="0"/>
              <a:t>Causes false positives.</a:t>
            </a:r>
          </a:p>
          <a:p>
            <a:endParaRPr lang="en-US" sz="2400" dirty="0"/>
          </a:p>
          <a:p>
            <a:r>
              <a:rPr lang="en-US" sz="2400" dirty="0"/>
              <a:t>Items that oracles says are negative might include false negatives!  So we have a </a:t>
            </a:r>
          </a:p>
          <a:p>
            <a:r>
              <a:rPr lang="en-US" sz="2400" dirty="0"/>
              <a:t>backup Bloom filter to catch false </a:t>
            </a:r>
          </a:p>
          <a:p>
            <a:r>
              <a:rPr lang="en-US" sz="2400" dirty="0"/>
              <a:t>negatives in the set.  Causes additional false positives, avoids false negatives.</a:t>
            </a:r>
          </a:p>
        </p:txBody>
      </p:sp>
    </p:spTree>
    <p:extLst>
      <p:ext uri="{BB962C8B-B14F-4D97-AF65-F5344CB8AC3E}">
        <p14:creationId xmlns:p14="http://schemas.microsoft.com/office/powerpoint/2010/main" val="40441673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Positives vs. “False Positives”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Both standard and learned Bloom filters have false positives</a:t>
            </a:r>
          </a:p>
          <a:p>
            <a:pPr lvl="1"/>
            <a:r>
              <a:rPr lang="en-US" dirty="0"/>
              <a:t>But terms means different things.</a:t>
            </a:r>
          </a:p>
          <a:p>
            <a:r>
              <a:rPr lang="en-US" dirty="0"/>
              <a:t>For a Bloom filter, the false positive probability is the probability </a:t>
            </a:r>
            <a:r>
              <a:rPr lang="en-US" i="1" dirty="0"/>
              <a:t>any</a:t>
            </a:r>
            <a:r>
              <a:rPr lang="en-US" dirty="0"/>
              <a:t> non-set item yields a false positive</a:t>
            </a:r>
          </a:p>
          <a:p>
            <a:r>
              <a:rPr lang="en-US" dirty="0"/>
              <a:t>For a learned Bloom filter, the false positive probability is an empirical estimate, assuming your future data looks like the training data used to create the filter.</a:t>
            </a:r>
          </a:p>
          <a:p>
            <a:pPr lvl="1"/>
            <a:r>
              <a:rPr lang="en-US" dirty="0"/>
              <a:t>Big assumption, not suitable for many applications. </a:t>
            </a:r>
          </a:p>
          <a:p>
            <a:pPr lvl="1"/>
            <a:r>
              <a:rPr lang="en-US" dirty="0"/>
              <a:t>Proposed solution – if the false positives become too high, retrain.  (Not a great solution?)</a:t>
            </a:r>
          </a:p>
        </p:txBody>
      </p:sp>
    </p:spTree>
    <p:extLst>
      <p:ext uri="{BB962C8B-B14F-4D97-AF65-F5344CB8AC3E}">
        <p14:creationId xmlns:p14="http://schemas.microsoft.com/office/powerpoint/2010/main" val="356006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Universe is [1,1000000].</a:t>
            </a:r>
          </a:p>
          <a:p>
            <a:r>
              <a:rPr lang="en-US" dirty="0"/>
              <a:t>Bloom filter holds 500 random keys from [1000,2000].  </a:t>
            </a:r>
          </a:p>
          <a:p>
            <a:r>
              <a:rPr lang="en-US" dirty="0"/>
              <a:t>So learned Bloom filter might accept all keys from [1000,2000].  </a:t>
            </a:r>
          </a:p>
          <a:p>
            <a:pPr lvl="1"/>
            <a:r>
              <a:rPr lang="en-US" dirty="0"/>
              <a:t>Can’t “learn” random behavior in this range.</a:t>
            </a:r>
          </a:p>
          <a:p>
            <a:r>
              <a:rPr lang="en-US" dirty="0"/>
              <a:t>False positive probability depends on query range/distribution.</a:t>
            </a:r>
          </a:p>
          <a:p>
            <a:pPr lvl="1"/>
            <a:r>
              <a:rPr lang="en-US" dirty="0"/>
              <a:t>If queries are uniform over whole space, very low.</a:t>
            </a:r>
          </a:p>
          <a:p>
            <a:pPr lvl="1"/>
            <a:r>
              <a:rPr lang="en-US" dirty="0"/>
              <a:t>If queries are uniform over [1,100000], now false positives about ten times larger.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08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28493" y="2027105"/>
                <a:ext cx="5470848" cy="4689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:r>
                  <a:rPr lang="en-US" sz="2800" i="1" dirty="0"/>
                  <a:t>m</a:t>
                </a:r>
                <a:r>
                  <a:rPr lang="en-US" sz="2800" dirty="0"/>
                  <a:t> be size of set being stored.</a:t>
                </a:r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x</a:t>
                </a:r>
                <a:r>
                  <a:rPr lang="en-US" sz="2800" dirty="0"/>
                  <a:t> be size of the learned oracle.</a:t>
                </a:r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FP</a:t>
                </a:r>
                <a:r>
                  <a:rPr lang="en-US" sz="2800" dirty="0"/>
                  <a:t> be false positive rate of learned oracle.</a:t>
                </a:r>
              </a:p>
              <a:p>
                <a:r>
                  <a:rPr lang="en-US" sz="2800" dirty="0"/>
                  <a:t>Let </a:t>
                </a:r>
                <a:r>
                  <a:rPr lang="en-US" sz="2800" i="1" dirty="0"/>
                  <a:t>FN</a:t>
                </a:r>
                <a:r>
                  <a:rPr lang="en-US" sz="2800" dirty="0"/>
                  <a:t> be fraction of false negatives of learned oracle.  </a:t>
                </a:r>
              </a:p>
              <a:p>
                <a:r>
                  <a:rPr lang="en-US" sz="2800" dirty="0"/>
                  <a:t>Let </a:t>
                </a:r>
                <a:r>
                  <a:rPr lang="en-US" sz="2800" i="1" dirty="0" err="1"/>
                  <a:t>bm</a:t>
                </a:r>
                <a:r>
                  <a:rPr lang="en-US" sz="2800" dirty="0"/>
                  <a:t> be size of the backup filter.</a:t>
                </a:r>
              </a:p>
              <a:p>
                <a:r>
                  <a:rPr lang="en-US" sz="2800" dirty="0"/>
                  <a:t>Let false positive rate of a Bloom filter with </a:t>
                </a:r>
                <a:r>
                  <a:rPr lang="en-US" sz="2800" i="1" dirty="0"/>
                  <a:t>z</a:t>
                </a:r>
                <a:r>
                  <a:rPr lang="en-US" sz="2800" dirty="0"/>
                  <a:t> bits per item 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93" y="2027105"/>
                <a:ext cx="5470848" cy="4689874"/>
              </a:xfrm>
              <a:prstGeom prst="rect">
                <a:avLst/>
              </a:prstGeom>
              <a:blipFill>
                <a:blip r:embed="rId2"/>
                <a:stretch>
                  <a:fillRect l="-2315" t="-1351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Learned Bloom Filter Analysis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4EB34D-8A08-A240-8E0D-68BE5BFF3B8D}"/>
              </a:ext>
            </a:extLst>
          </p:cNvPr>
          <p:cNvSpPr/>
          <p:nvPr/>
        </p:nvSpPr>
        <p:spPr>
          <a:xfrm>
            <a:off x="2032380" y="3040423"/>
            <a:ext cx="2190467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Learned Oracle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7AA277-4616-5B4D-91EA-BFFEDB3BE1C4}"/>
              </a:ext>
            </a:extLst>
          </p:cNvPr>
          <p:cNvSpPr/>
          <p:nvPr/>
        </p:nvSpPr>
        <p:spPr>
          <a:xfrm>
            <a:off x="2032380" y="4460890"/>
            <a:ext cx="2190467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Backup Filter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5B8D7B-EB45-8242-8F80-A103996AAE8A}"/>
              </a:ext>
            </a:extLst>
          </p:cNvPr>
          <p:cNvCxnSpPr>
            <a:cxnSpLocks/>
          </p:cNvCxnSpPr>
          <p:nvPr/>
        </p:nvCxnSpPr>
        <p:spPr>
          <a:xfrm>
            <a:off x="3116195" y="3913316"/>
            <a:ext cx="0" cy="54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2146E3-833D-E549-9EFC-5D5B0FF946DD}"/>
              </a:ext>
            </a:extLst>
          </p:cNvPr>
          <p:cNvCxnSpPr>
            <a:cxnSpLocks/>
          </p:cNvCxnSpPr>
          <p:nvPr/>
        </p:nvCxnSpPr>
        <p:spPr>
          <a:xfrm>
            <a:off x="3116195" y="2466730"/>
            <a:ext cx="454" cy="582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64F95F1-8FA0-0244-AB80-1BB2CA38BC42}"/>
              </a:ext>
            </a:extLst>
          </p:cNvPr>
          <p:cNvSpPr txBox="1"/>
          <p:nvPr/>
        </p:nvSpPr>
        <p:spPr>
          <a:xfrm>
            <a:off x="2581111" y="2079791"/>
            <a:ext cx="109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09B7FE2-9E79-E441-B3A7-E6B1279E19B4}"/>
              </a:ext>
            </a:extLst>
          </p:cNvPr>
          <p:cNvCxnSpPr>
            <a:cxnSpLocks/>
          </p:cNvCxnSpPr>
          <p:nvPr/>
        </p:nvCxnSpPr>
        <p:spPr>
          <a:xfrm>
            <a:off x="4236173" y="3500665"/>
            <a:ext cx="1280160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B3AA5EF-310B-6C48-8EDA-511A46DB5D73}"/>
              </a:ext>
            </a:extLst>
          </p:cNvPr>
          <p:cNvSpPr txBox="1"/>
          <p:nvPr/>
        </p:nvSpPr>
        <p:spPr>
          <a:xfrm>
            <a:off x="4290679" y="3020718"/>
            <a:ext cx="16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839972-64BE-3342-9DD2-9A023C2EDF79}"/>
              </a:ext>
            </a:extLst>
          </p:cNvPr>
          <p:cNvSpPr txBox="1"/>
          <p:nvPr/>
        </p:nvSpPr>
        <p:spPr>
          <a:xfrm>
            <a:off x="1713487" y="3949066"/>
            <a:ext cx="1805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75EA8C-FCBB-D048-8353-ABA4CC80CEAD}"/>
              </a:ext>
            </a:extLst>
          </p:cNvPr>
          <p:cNvCxnSpPr>
            <a:cxnSpLocks/>
          </p:cNvCxnSpPr>
          <p:nvPr/>
        </p:nvCxnSpPr>
        <p:spPr>
          <a:xfrm>
            <a:off x="4241595" y="4907952"/>
            <a:ext cx="128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8BA4356-CA49-2A4C-AF38-5D9B898BBE4B}"/>
              </a:ext>
            </a:extLst>
          </p:cNvPr>
          <p:cNvSpPr txBox="1"/>
          <p:nvPr/>
        </p:nvSpPr>
        <p:spPr>
          <a:xfrm>
            <a:off x="4290679" y="4409611"/>
            <a:ext cx="163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Positives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1140CD-4313-D64C-A02D-3710BD6D0B40}"/>
              </a:ext>
            </a:extLst>
          </p:cNvPr>
          <p:cNvCxnSpPr>
            <a:cxnSpLocks/>
          </p:cNvCxnSpPr>
          <p:nvPr/>
        </p:nvCxnSpPr>
        <p:spPr>
          <a:xfrm flipH="1">
            <a:off x="1117980" y="4887696"/>
            <a:ext cx="914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52711F2-F391-B34D-B48D-4E5E7B306999}"/>
              </a:ext>
            </a:extLst>
          </p:cNvPr>
          <p:cNvSpPr txBox="1"/>
          <p:nvPr/>
        </p:nvSpPr>
        <p:spPr>
          <a:xfrm>
            <a:off x="637396" y="4887696"/>
            <a:ext cx="141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Negatives</a:t>
            </a:r>
          </a:p>
        </p:txBody>
      </p:sp>
    </p:spTree>
    <p:extLst>
      <p:ext uri="{BB962C8B-B14F-4D97-AF65-F5344CB8AC3E}">
        <p14:creationId xmlns:p14="http://schemas.microsoft.com/office/powerpoint/2010/main" val="8670859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Basic 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Compare a standard Bloom filter with </a:t>
                </a:r>
                <a:r>
                  <a:rPr lang="en-US" i="1" dirty="0" err="1"/>
                  <a:t>x</a:t>
                </a:r>
                <a:r>
                  <a:rPr lang="en-US" dirty="0" err="1"/>
                  <a:t>+</a:t>
                </a:r>
                <a:r>
                  <a:rPr lang="en-US" i="1" dirty="0" err="1"/>
                  <a:t>bm</a:t>
                </a:r>
                <a:r>
                  <a:rPr lang="en-US" dirty="0"/>
                  <a:t> bits for </a:t>
                </a:r>
                <a:r>
                  <a:rPr lang="en-US" i="1" dirty="0"/>
                  <a:t>m</a:t>
                </a:r>
                <a:r>
                  <a:rPr lang="en-US" dirty="0"/>
                  <a:t> elements to a learned Bloom filter as in the last slide.</a:t>
                </a:r>
              </a:p>
              <a:p>
                <a:r>
                  <a:rPr lang="en-US" dirty="0"/>
                  <a:t>False positive probability of a standard Bloom filter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False positive probability of the learned Bloom filter =</a:t>
                </a:r>
              </a:p>
              <a:p>
                <a:endParaRPr lang="en-US" dirty="0"/>
              </a:p>
              <a:p>
                <a:pPr>
                  <a:spcBef>
                    <a:spcPts val="1600"/>
                  </a:spcBef>
                </a:pPr>
                <a:r>
                  <a:rPr lang="en-US" dirty="0"/>
                  <a:t>Learned Bloom filter is better when</a:t>
                </a:r>
              </a:p>
              <a:p>
                <a:pPr>
                  <a:spcBef>
                    <a:spcPts val="1600"/>
                  </a:spcBef>
                </a:pPr>
                <a:endParaRPr lang="en-US" dirty="0"/>
              </a:p>
              <a:p>
                <a:r>
                  <a:rPr lang="en-US" dirty="0"/>
                  <a:t>We may expect </a:t>
                </a:r>
                <a:r>
                  <a:rPr lang="en-US" i="1" dirty="0"/>
                  <a:t>x</a:t>
                </a:r>
                <a:r>
                  <a:rPr lang="en-US" dirty="0"/>
                  <a:t>/</a:t>
                </a:r>
                <a:r>
                  <a:rPr lang="en-US" i="1" dirty="0"/>
                  <a:t>m</a:t>
                </a:r>
                <a:r>
                  <a:rPr lang="en-US" dirty="0"/>
                  <a:t> to go to 0.  (Sublinear representation.) So learned Bloom filters are eventually better.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94575-B164-5947-8A7A-54906A34890C}"/>
                  </a:ext>
                </a:extLst>
              </p:cNvPr>
              <p:cNvSpPr txBox="1"/>
              <p:nvPr/>
            </p:nvSpPr>
            <p:spPr>
              <a:xfrm>
                <a:off x="3962399" y="3498919"/>
                <a:ext cx="3405099" cy="539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𝐹𝑃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𝐹𝑁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0394575-B164-5947-8A7A-54906A34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399" y="3498919"/>
                <a:ext cx="3405099" cy="539315"/>
              </a:xfrm>
              <a:prstGeom prst="rect">
                <a:avLst/>
              </a:prstGeom>
              <a:blipFill>
                <a:blip r:embed="rId3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E63FD-A59F-8248-8598-3A165AB34A2C}"/>
                  </a:ext>
                </a:extLst>
              </p:cNvPr>
              <p:cNvSpPr txBox="1"/>
              <p:nvPr/>
            </p:nvSpPr>
            <p:spPr>
              <a:xfrm>
                <a:off x="2756178" y="4563291"/>
                <a:ext cx="6341672" cy="552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𝐹𝑃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𝐹𝑁</m:t>
                              </m:r>
                            </m:den>
                          </m:f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))−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DE63FD-A59F-8248-8598-3A165AB34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78" y="4563291"/>
                <a:ext cx="6341672" cy="552652"/>
              </a:xfrm>
              <a:prstGeom prst="rect">
                <a:avLst/>
              </a:prstGeom>
              <a:blipFill>
                <a:blip r:embed="rId4"/>
                <a:stretch>
                  <a:fillRect l="-4800" t="-111111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6239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A8CD1-2BFC-B246-98B9-FD76B37F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Ideas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F057D-979F-BE4F-9548-5472DF60AF44}"/>
              </a:ext>
            </a:extLst>
          </p:cNvPr>
          <p:cNvSpPr/>
          <p:nvPr/>
        </p:nvSpPr>
        <p:spPr>
          <a:xfrm>
            <a:off x="2683355" y="4375463"/>
            <a:ext cx="1807622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Learned Oracle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E273E-6AAE-4C43-BA2C-AA6B9F1347BC}"/>
              </a:ext>
            </a:extLst>
          </p:cNvPr>
          <p:cNvSpPr/>
          <p:nvPr/>
        </p:nvSpPr>
        <p:spPr>
          <a:xfrm>
            <a:off x="2683354" y="5645458"/>
            <a:ext cx="1807469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Backup Filter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6C93BC-265B-884B-AB4A-97BE37395051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3587089" y="5256992"/>
            <a:ext cx="77" cy="3884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59291B-2F53-894C-ADC4-CD4A45B60572}"/>
              </a:ext>
            </a:extLst>
          </p:cNvPr>
          <p:cNvCxnSpPr/>
          <p:nvPr/>
        </p:nvCxnSpPr>
        <p:spPr>
          <a:xfrm rot="5400000">
            <a:off x="3385481" y="4180435"/>
            <a:ext cx="388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1D7455-2B0E-3249-AD76-A88310F51649}"/>
              </a:ext>
            </a:extLst>
          </p:cNvPr>
          <p:cNvSpPr txBox="1"/>
          <p:nvPr/>
        </p:nvSpPr>
        <p:spPr>
          <a:xfrm>
            <a:off x="3616822" y="3972055"/>
            <a:ext cx="109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Positives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E9604C-B8C6-9F4D-9BC5-FCADBA77D1AC}"/>
              </a:ext>
            </a:extLst>
          </p:cNvPr>
          <p:cNvCxnSpPr/>
          <p:nvPr/>
        </p:nvCxnSpPr>
        <p:spPr>
          <a:xfrm>
            <a:off x="4505509" y="4884362"/>
            <a:ext cx="5960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DED4498-E009-5F48-940A-FB17AA1D94BF}"/>
              </a:ext>
            </a:extLst>
          </p:cNvPr>
          <p:cNvSpPr txBox="1"/>
          <p:nvPr/>
        </p:nvSpPr>
        <p:spPr>
          <a:xfrm>
            <a:off x="4490824" y="4485840"/>
            <a:ext cx="109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Positives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50C7BC-E4C6-D844-BDF5-FED42EA91FC6}"/>
              </a:ext>
            </a:extLst>
          </p:cNvPr>
          <p:cNvSpPr txBox="1"/>
          <p:nvPr/>
        </p:nvSpPr>
        <p:spPr>
          <a:xfrm>
            <a:off x="3614707" y="5242050"/>
            <a:ext cx="1202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815B71-DF32-C942-BDD5-DA283FE80090}"/>
              </a:ext>
            </a:extLst>
          </p:cNvPr>
          <p:cNvCxnSpPr>
            <a:cxnSpLocks/>
          </p:cNvCxnSpPr>
          <p:nvPr/>
        </p:nvCxnSpPr>
        <p:spPr>
          <a:xfrm>
            <a:off x="4502394" y="6092123"/>
            <a:ext cx="5960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AEA324-5345-5A4D-B531-9E860D55AF16}"/>
              </a:ext>
            </a:extLst>
          </p:cNvPr>
          <p:cNvSpPr txBox="1"/>
          <p:nvPr/>
        </p:nvSpPr>
        <p:spPr>
          <a:xfrm>
            <a:off x="4513975" y="5701229"/>
            <a:ext cx="1095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Positives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40F1CB-312E-D246-A349-7B394B1BCC94}"/>
              </a:ext>
            </a:extLst>
          </p:cNvPr>
          <p:cNvCxnSpPr/>
          <p:nvPr/>
        </p:nvCxnSpPr>
        <p:spPr>
          <a:xfrm rot="10800000" flipV="1">
            <a:off x="2062471" y="6093711"/>
            <a:ext cx="6208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BD3F77-20B1-C64B-89AB-BC8547258858}"/>
              </a:ext>
            </a:extLst>
          </p:cNvPr>
          <p:cNvSpPr txBox="1"/>
          <p:nvPr/>
        </p:nvSpPr>
        <p:spPr>
          <a:xfrm>
            <a:off x="1481559" y="5725967"/>
            <a:ext cx="120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8EBE28-5798-8941-B3BD-FEBC66B42582}"/>
              </a:ext>
            </a:extLst>
          </p:cNvPr>
          <p:cNvSpPr/>
          <p:nvPr/>
        </p:nvSpPr>
        <p:spPr>
          <a:xfrm>
            <a:off x="2680973" y="3105468"/>
            <a:ext cx="1810004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Initial Filter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AA7CA22-86E3-5349-8B70-F617B8A15A4E}"/>
              </a:ext>
            </a:extLst>
          </p:cNvPr>
          <p:cNvCxnSpPr/>
          <p:nvPr/>
        </p:nvCxnSpPr>
        <p:spPr>
          <a:xfrm rot="5400000">
            <a:off x="3336799" y="2910440"/>
            <a:ext cx="388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4DEA9B-2632-6340-A54F-000E10D6E417}"/>
              </a:ext>
            </a:extLst>
          </p:cNvPr>
          <p:cNvSpPr txBox="1"/>
          <p:nvPr/>
        </p:nvSpPr>
        <p:spPr>
          <a:xfrm>
            <a:off x="3187837" y="2283706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1910CE-83BE-2045-A7F0-0BD9E9B9AB7C}"/>
              </a:ext>
            </a:extLst>
          </p:cNvPr>
          <p:cNvCxnSpPr/>
          <p:nvPr/>
        </p:nvCxnSpPr>
        <p:spPr>
          <a:xfrm rot="10800000" flipV="1">
            <a:off x="2062471" y="3567832"/>
            <a:ext cx="6208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43800F9-68E9-FC41-836B-026D6E56782C}"/>
              </a:ext>
            </a:extLst>
          </p:cNvPr>
          <p:cNvSpPr txBox="1"/>
          <p:nvPr/>
        </p:nvSpPr>
        <p:spPr>
          <a:xfrm>
            <a:off x="1481559" y="3200088"/>
            <a:ext cx="1201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Negatives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75A9E-009C-CF49-AD83-679766C75E97}"/>
              </a:ext>
            </a:extLst>
          </p:cNvPr>
          <p:cNvSpPr txBox="1"/>
          <p:nvPr/>
        </p:nvSpPr>
        <p:spPr>
          <a:xfrm>
            <a:off x="1042047" y="1555934"/>
            <a:ext cx="5145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Sandwiched Learned Bloom Filter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A2D33B-3A35-2B4F-B48E-5FF5AA897079}"/>
              </a:ext>
            </a:extLst>
          </p:cNvPr>
          <p:cNvSpPr txBox="1"/>
          <p:nvPr/>
        </p:nvSpPr>
        <p:spPr>
          <a:xfrm>
            <a:off x="7164682" y="1555934"/>
            <a:ext cx="3604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Learned </a:t>
            </a:r>
            <a:r>
              <a:rPr lang="en-US" sz="2800" dirty="0" err="1"/>
              <a:t>Bloomier</a:t>
            </a:r>
            <a:r>
              <a:rPr lang="en-US" sz="2800" dirty="0"/>
              <a:t> Filter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FF681E4-FA01-E544-A932-81983104A6F8}"/>
              </a:ext>
            </a:extLst>
          </p:cNvPr>
          <p:cNvSpPr/>
          <p:nvPr/>
        </p:nvSpPr>
        <p:spPr>
          <a:xfrm>
            <a:off x="8064239" y="3166029"/>
            <a:ext cx="1703294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Learned Oracle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A4726C-71E7-CB42-A4D1-B32A7A41E767}"/>
              </a:ext>
            </a:extLst>
          </p:cNvPr>
          <p:cNvSpPr/>
          <p:nvPr/>
        </p:nvSpPr>
        <p:spPr>
          <a:xfrm>
            <a:off x="8061061" y="5649552"/>
            <a:ext cx="1703294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Backup </a:t>
            </a:r>
            <a:r>
              <a:rPr lang="en-US" dirty="0" err="1">
                <a:solidFill>
                  <a:schemeClr val="tx1"/>
                </a:solidFill>
              </a:rPr>
              <a:t>Bloomier</a:t>
            </a:r>
            <a:r>
              <a:rPr lang="en-US" dirty="0">
                <a:solidFill>
                  <a:schemeClr val="tx1"/>
                </a:solidFill>
              </a:rPr>
              <a:t> Filter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AEDF529-878B-B04C-AEBD-F8B7F892990C}"/>
              </a:ext>
            </a:extLst>
          </p:cNvPr>
          <p:cNvCxnSpPr>
            <a:stCxn id="27" idx="2"/>
          </p:cNvCxnSpPr>
          <p:nvPr/>
        </p:nvCxnSpPr>
        <p:spPr>
          <a:xfrm rot="16200000" flipH="1">
            <a:off x="8739089" y="4224355"/>
            <a:ext cx="354391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C0A45D9-E41D-0344-9FAE-BFD7E88D82B9}"/>
              </a:ext>
            </a:extLst>
          </p:cNvPr>
          <p:cNvCxnSpPr/>
          <p:nvPr/>
        </p:nvCxnSpPr>
        <p:spPr>
          <a:xfrm rot="5400000">
            <a:off x="8720065" y="2971001"/>
            <a:ext cx="3884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61900FC-E6F7-494C-8D1A-E88ED0FC6067}"/>
              </a:ext>
            </a:extLst>
          </p:cNvPr>
          <p:cNvSpPr txBox="1"/>
          <p:nvPr/>
        </p:nvSpPr>
        <p:spPr>
          <a:xfrm>
            <a:off x="8571103" y="234426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5E313C-6C30-2449-9B25-2D09BC11D407}"/>
              </a:ext>
            </a:extLst>
          </p:cNvPr>
          <p:cNvSpPr txBox="1"/>
          <p:nvPr/>
        </p:nvSpPr>
        <p:spPr>
          <a:xfrm>
            <a:off x="8912709" y="5271382"/>
            <a:ext cx="458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EA0859D-95A2-2E4A-9A50-4595ACD37D60}"/>
              </a:ext>
            </a:extLst>
          </p:cNvPr>
          <p:cNvCxnSpPr/>
          <p:nvPr/>
        </p:nvCxnSpPr>
        <p:spPr>
          <a:xfrm>
            <a:off x="9767534" y="4892195"/>
            <a:ext cx="59288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48DFEE3-E6B9-3442-B83C-6E2D3EA097EA}"/>
              </a:ext>
            </a:extLst>
          </p:cNvPr>
          <p:cNvSpPr txBox="1"/>
          <p:nvPr/>
        </p:nvSpPr>
        <p:spPr>
          <a:xfrm>
            <a:off x="9792934" y="4537027"/>
            <a:ext cx="169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Passed (yields</a:t>
            </a:r>
          </a:p>
          <a:p>
            <a:r>
              <a:rPr lang="en-US" dirty="0"/>
              <a:t>false positives)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0760A3-A990-334C-A870-CDE37979B782}"/>
              </a:ext>
            </a:extLst>
          </p:cNvPr>
          <p:cNvSpPr/>
          <p:nvPr/>
        </p:nvSpPr>
        <p:spPr>
          <a:xfrm>
            <a:off x="8061857" y="4401949"/>
            <a:ext cx="1703294" cy="8815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Bloom Filter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8F58B7F-D31C-994C-8D0D-0DC1110DE355}"/>
              </a:ext>
            </a:extLst>
          </p:cNvPr>
          <p:cNvCxnSpPr/>
          <p:nvPr/>
        </p:nvCxnSpPr>
        <p:spPr>
          <a:xfrm rot="16200000" flipH="1">
            <a:off x="8735911" y="5471958"/>
            <a:ext cx="354391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704B75-F4D6-B54C-BE74-BF92DD0335F5}"/>
              </a:ext>
            </a:extLst>
          </p:cNvPr>
          <p:cNvCxnSpPr/>
          <p:nvPr/>
        </p:nvCxnSpPr>
        <p:spPr>
          <a:xfrm>
            <a:off x="9767534" y="6096830"/>
            <a:ext cx="5960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760C3E9-D17A-8043-96EE-78DF6FA263FE}"/>
              </a:ext>
            </a:extLst>
          </p:cNvPr>
          <p:cNvSpPr txBox="1"/>
          <p:nvPr/>
        </p:nvSpPr>
        <p:spPr>
          <a:xfrm>
            <a:off x="9767534" y="572908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Positives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86B44A-ADF5-5F47-9AAC-A64BA38B760C}"/>
              </a:ext>
            </a:extLst>
          </p:cNvPr>
          <p:cNvCxnSpPr/>
          <p:nvPr/>
        </p:nvCxnSpPr>
        <p:spPr>
          <a:xfrm rot="10800000" flipV="1">
            <a:off x="7443355" y="6098418"/>
            <a:ext cx="62088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9A8AFFF-3291-6749-B5A2-A818C2836FE6}"/>
              </a:ext>
            </a:extLst>
          </p:cNvPr>
          <p:cNvSpPr txBox="1"/>
          <p:nvPr/>
        </p:nvSpPr>
        <p:spPr>
          <a:xfrm>
            <a:off x="6965035" y="5730674"/>
            <a:ext cx="109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Negatives</a:t>
            </a:r>
          </a:p>
        </p:txBody>
      </p:sp>
    </p:spTree>
    <p:extLst>
      <p:ext uri="{BB962C8B-B14F-4D97-AF65-F5344CB8AC3E}">
        <p14:creationId xmlns:p14="http://schemas.microsoft.com/office/powerpoint/2010/main" val="356335366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52B9-615E-3E49-B94E-D753C965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Sandwiched Bloom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A0854-DE50-2848-83B1-527FC3AEC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Initial filter gets rid of lots of negatives early</a:t>
            </a:r>
          </a:p>
          <a:p>
            <a:r>
              <a:rPr lang="en-US" dirty="0"/>
              <a:t>Backup filter brings back in false negatives, creates false positives</a:t>
            </a:r>
          </a:p>
          <a:p>
            <a:r>
              <a:rPr lang="en-US" dirty="0"/>
              <a:t>First part is more important;  backup filter can’t create many false positives when initial filter removes so many.</a:t>
            </a:r>
          </a:p>
          <a:p>
            <a:r>
              <a:rPr lang="en-US" dirty="0"/>
              <a:t>Technical result:  if you have a “bit budget” for the Bloom filter of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m</a:t>
            </a:r>
            <a:r>
              <a:rPr lang="en-US" dirty="0"/>
              <a:t> bits, use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i="1" dirty="0"/>
              <a:t>m</a:t>
            </a:r>
            <a:r>
              <a:rPr lang="en-US" dirty="0"/>
              <a:t> for the backup filter, where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 independent of </a:t>
            </a:r>
            <a:r>
              <a:rPr lang="en-US" i="1" dirty="0"/>
              <a:t>b</a:t>
            </a:r>
            <a:r>
              <a:rPr lang="en-US" dirty="0"/>
              <a:t>!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E3D6C8-88ED-DC48-9603-3682C1FEB26D}"/>
                  </a:ext>
                </a:extLst>
              </p:cNvPr>
              <p:cNvSpPr txBox="1"/>
              <p:nvPr/>
            </p:nvSpPr>
            <p:spPr>
              <a:xfrm>
                <a:off x="3092522" y="4784403"/>
                <a:ext cx="5558319" cy="906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type m:val="skw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E3D6C8-88ED-DC48-9603-3682C1FE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522" y="4784403"/>
                <a:ext cx="5558319" cy="906723"/>
              </a:xfrm>
              <a:prstGeom prst="rect">
                <a:avLst/>
              </a:prstGeom>
              <a:blipFill>
                <a:blip r:embed="rId2"/>
                <a:stretch>
                  <a:fillRect t="-169444" b="-2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4863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6B40-FA3C-E74D-84CE-EDD796DF8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Themes: Advice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9AB45-84E6-3F4F-9549-606BCB8B3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Algorithms with Advice, e.g. [</a:t>
            </a:r>
            <a:r>
              <a:rPr lang="en-US" dirty="0" err="1"/>
              <a:t>Dobrev</a:t>
            </a:r>
            <a:r>
              <a:rPr lang="en-US" dirty="0"/>
              <a:t> et al]</a:t>
            </a:r>
          </a:p>
          <a:p>
            <a:r>
              <a:rPr lang="en-US" dirty="0"/>
              <a:t>Complexity of optimal advice</a:t>
            </a:r>
          </a:p>
          <a:p>
            <a:r>
              <a:rPr lang="en-US" dirty="0"/>
              <a:t>Caching:  1 bit per item needed</a:t>
            </a:r>
          </a:p>
          <a:p>
            <a:pPr lvl="1"/>
            <a:r>
              <a:rPr lang="en-US" dirty="0"/>
              <a:t>Keep item in the cache until its next request, or not.</a:t>
            </a:r>
          </a:p>
          <a:p>
            <a:r>
              <a:rPr lang="en-US" dirty="0"/>
              <a:t>Single-queue scheduling:  constant bits per item on average</a:t>
            </a:r>
          </a:p>
          <a:p>
            <a:pPr lvl="1"/>
            <a:r>
              <a:rPr lang="en-US" dirty="0"/>
              <a:t>Give position in queue</a:t>
            </a:r>
          </a:p>
          <a:p>
            <a:r>
              <a:rPr lang="en-US" dirty="0"/>
              <a:t>Learning-augmented algorithms focus on practical but noisy advice.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  <a:p>
            <a:pPr lvl="1"/>
            <a:r>
              <a:rPr lang="en-US" dirty="0"/>
              <a:t>Bloom Filters, or</a:t>
            </a:r>
          </a:p>
          <a:p>
            <a:pPr lvl="1"/>
            <a:r>
              <a:rPr lang="en-US" dirty="0"/>
              <a:t>The Power of Two Choices</a:t>
            </a:r>
          </a:p>
          <a:p>
            <a:r>
              <a:rPr lang="en-US" dirty="0"/>
              <a:t>Don’t worry, this talk will have both.</a:t>
            </a:r>
          </a:p>
        </p:txBody>
      </p:sp>
    </p:spTree>
    <p:extLst>
      <p:ext uri="{BB962C8B-B14F-4D97-AF65-F5344CB8AC3E}">
        <p14:creationId xmlns:p14="http://schemas.microsoft.com/office/powerpoint/2010/main" val="3130055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E530-D439-764D-A4AF-8C7A5C0B1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Themes: Beyond Worst Case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290E-1908-5340-9BCA-F6737BFA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Subcommunity of </a:t>
            </a:r>
            <a:r>
              <a:rPr lang="en-US" dirty="0" err="1"/>
              <a:t>algorithmists</a:t>
            </a:r>
            <a:r>
              <a:rPr lang="en-US" dirty="0"/>
              <a:t> looking beyond worst case analysis.</a:t>
            </a:r>
          </a:p>
          <a:p>
            <a:pPr lvl="1"/>
            <a:r>
              <a:rPr lang="en-US" dirty="0"/>
              <a:t>Pushed by (among others) Tim </a:t>
            </a:r>
            <a:r>
              <a:rPr lang="en-US" dirty="0" err="1"/>
              <a:t>Roughgarden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Several classes on this theme.</a:t>
            </a:r>
          </a:p>
          <a:p>
            <a:pPr lvl="1"/>
            <a:r>
              <a:rPr lang="en-US" dirty="0"/>
              <a:t>A book coming shortly!</a:t>
            </a:r>
          </a:p>
          <a:p>
            <a:r>
              <a:rPr lang="en-US" dirty="0"/>
              <a:t>Learning-augmented seems like a potentially very general and powerful paradigm for BWCA algorithms.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06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C22C-3607-A248-ACD6-57D7CC48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to Look…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078F7-2436-7C41-ACE5-BE799326C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Sergei </a:t>
            </a:r>
            <a:r>
              <a:rPr lang="en-US" dirty="0" err="1"/>
              <a:t>Vassilvitskii’s</a:t>
            </a:r>
            <a:r>
              <a:rPr lang="en-US" dirty="0"/>
              <a:t> HALG talk, What Can ML Do for Algorithms?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theory.stanford.edu</a:t>
            </a:r>
            <a:r>
              <a:rPr lang="en-US" dirty="0"/>
              <a:t>/~</a:t>
            </a:r>
            <a:r>
              <a:rPr lang="en-US" dirty="0" err="1"/>
              <a:t>sergei</a:t>
            </a:r>
            <a:r>
              <a:rPr lang="en-US" dirty="0"/>
              <a:t>/slides/HALG-</a:t>
            </a:r>
            <a:r>
              <a:rPr lang="en-US" dirty="0" err="1"/>
              <a:t>slides.pdf</a:t>
            </a:r>
            <a:endParaRPr lang="en-US" dirty="0"/>
          </a:p>
          <a:p>
            <a:r>
              <a:rPr lang="en-US" dirty="0" err="1"/>
              <a:t>Daskalakis</a:t>
            </a:r>
            <a:r>
              <a:rPr lang="en-US" dirty="0"/>
              <a:t> and </a:t>
            </a:r>
            <a:r>
              <a:rPr lang="en-US" dirty="0" err="1"/>
              <a:t>Indyk’s</a:t>
            </a:r>
            <a:r>
              <a:rPr lang="en-US" dirty="0"/>
              <a:t> course at MIT, Learning-Augmented Algorithms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stellar.mit.edu</a:t>
            </a:r>
            <a:r>
              <a:rPr lang="en-US" dirty="0"/>
              <a:t>/S/course/6/sp19/6.890/</a:t>
            </a:r>
            <a:r>
              <a:rPr lang="en-US" dirty="0" err="1"/>
              <a:t>materials.html</a:t>
            </a:r>
            <a:endParaRPr lang="en-US" dirty="0"/>
          </a:p>
          <a:p>
            <a:r>
              <a:rPr lang="en-US" dirty="0"/>
              <a:t>TTIC Summer Workshop on Learning-Based Algorithms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www.mit.edu</a:t>
            </a:r>
            <a:r>
              <a:rPr lang="en-US" dirty="0"/>
              <a:t>/~</a:t>
            </a:r>
            <a:r>
              <a:rPr lang="en-US" dirty="0" err="1"/>
              <a:t>vakilian</a:t>
            </a:r>
            <a:r>
              <a:rPr lang="en-US" dirty="0"/>
              <a:t>/</a:t>
            </a:r>
            <a:r>
              <a:rPr lang="en-US" dirty="0" err="1"/>
              <a:t>ttic-workshop.html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7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A4F9-64EA-334D-8458-D07EF6AD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7BB3C-0AB6-DA43-ADB9-CF9E18169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problems are amenable to advice from learning algorithms?</a:t>
            </a:r>
          </a:p>
          <a:p>
            <a:r>
              <a:rPr lang="en-US" dirty="0"/>
              <a:t>What should be predicted – is it realistic?</a:t>
            </a:r>
          </a:p>
          <a:p>
            <a:r>
              <a:rPr lang="en-US" dirty="0"/>
              <a:t>Can we give feedback to the ML community?</a:t>
            </a:r>
          </a:p>
          <a:p>
            <a:pPr lvl="1"/>
            <a:r>
              <a:rPr lang="en-US" dirty="0"/>
              <a:t>Can you optimize for this measure when learning?</a:t>
            </a:r>
          </a:p>
          <a:p>
            <a:pPr lvl="1"/>
            <a:r>
              <a:rPr lang="en-US" dirty="0"/>
              <a:t>How quickly can we figure out when inputs aren’t being predicted appropriately?</a:t>
            </a:r>
          </a:p>
          <a:p>
            <a:r>
              <a:rPr lang="en-US" dirty="0"/>
              <a:t>Price of misprediction:  </a:t>
            </a:r>
            <a:r>
              <a:rPr lang="en-US"/>
              <a:t>appropriate definition?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77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  <a:p>
            <a:pPr lvl="1"/>
            <a:r>
              <a:rPr lang="en-US" dirty="0"/>
              <a:t>Bloom Filters, or</a:t>
            </a:r>
          </a:p>
          <a:p>
            <a:pPr lvl="1"/>
            <a:r>
              <a:rPr lang="en-US" dirty="0"/>
              <a:t>The Power of Two Choices</a:t>
            </a:r>
          </a:p>
          <a:p>
            <a:r>
              <a:rPr lang="en-US" dirty="0"/>
              <a:t>Don’t worry, this talk will have both.</a:t>
            </a:r>
          </a:p>
          <a:p>
            <a:r>
              <a:rPr lang="en-US" dirty="0"/>
              <a:t>Plus some connection to machine learning.</a:t>
            </a:r>
          </a:p>
        </p:txBody>
      </p:sp>
    </p:spTree>
    <p:extLst>
      <p:ext uri="{BB962C8B-B14F-4D97-AF65-F5344CB8AC3E}">
        <p14:creationId xmlns:p14="http://schemas.microsoft.com/office/powerpoint/2010/main" val="2402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D064-CA71-014E-8671-F45F0B7B1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97469-C6B2-3048-8112-A4AF3DACD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Mitzenmacher</a:t>
            </a:r>
            <a:r>
              <a:rPr lang="en-US" dirty="0"/>
              <a:t> talk should have either</a:t>
            </a:r>
          </a:p>
          <a:p>
            <a:pPr lvl="1"/>
            <a:r>
              <a:rPr lang="en-US" dirty="0"/>
              <a:t>Bloom Filters, or</a:t>
            </a:r>
          </a:p>
          <a:p>
            <a:pPr lvl="1"/>
            <a:r>
              <a:rPr lang="en-US" dirty="0"/>
              <a:t>The Power of Two Choices</a:t>
            </a:r>
          </a:p>
          <a:p>
            <a:r>
              <a:rPr lang="en-US" dirty="0"/>
              <a:t>Don’t worry, this talk will have both.</a:t>
            </a:r>
          </a:p>
          <a:p>
            <a:r>
              <a:rPr lang="en-US" dirty="0"/>
              <a:t>Plus some connection to machine learning.</a:t>
            </a:r>
          </a:p>
          <a:p>
            <a:r>
              <a:rPr lang="en-US" dirty="0"/>
              <a:t>Because </a:t>
            </a:r>
            <a:r>
              <a:rPr lang="en-US" i="1" dirty="0"/>
              <a:t>everything</a:t>
            </a:r>
            <a:r>
              <a:rPr lang="en-US" dirty="0"/>
              <a:t> is machine learning these days…</a:t>
            </a:r>
          </a:p>
        </p:txBody>
      </p:sp>
    </p:spTree>
    <p:extLst>
      <p:ext uri="{BB962C8B-B14F-4D97-AF65-F5344CB8AC3E}">
        <p14:creationId xmlns:p14="http://schemas.microsoft.com/office/powerpoint/2010/main" val="258134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AA3C-10A3-E949-A211-C1F96603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C6143-27F2-3E45-A923-0813245A3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Toy Example:  Scheduling</a:t>
            </a:r>
          </a:p>
          <a:p>
            <a:r>
              <a:rPr lang="en-US" dirty="0"/>
              <a:t>Queueing</a:t>
            </a:r>
          </a:p>
          <a:p>
            <a:r>
              <a:rPr lang="en-US" dirty="0"/>
              <a:t>Other Recent Examples</a:t>
            </a:r>
          </a:p>
          <a:p>
            <a:pPr lvl="1"/>
            <a:r>
              <a:rPr lang="en-US" dirty="0"/>
              <a:t>Online Algorithms:  Caching</a:t>
            </a:r>
          </a:p>
          <a:p>
            <a:pPr lvl="1"/>
            <a:r>
              <a:rPr lang="en-US" dirty="0"/>
              <a:t>Streaming Algorithms: Heavy Hitters</a:t>
            </a:r>
          </a:p>
          <a:p>
            <a:r>
              <a:rPr lang="en-US" dirty="0"/>
              <a:t>Learned Bloom Filters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1570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17871</TotalTime>
  <Words>3303</Words>
  <Application>Microsoft Macintosh PowerPoint</Application>
  <PresentationFormat>Widescreen</PresentationFormat>
  <Paragraphs>525</Paragraphs>
  <Slides>62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Math B</vt:lpstr>
      <vt:lpstr>Symbol</vt:lpstr>
      <vt:lpstr>Wingdings</vt:lpstr>
      <vt:lpstr>Office Theme</vt:lpstr>
      <vt:lpstr>Equation</vt:lpstr>
      <vt:lpstr>Worksheet</vt:lpstr>
      <vt:lpstr>Learning-Augmented Algorithms: How ML Can Lead to  Provably Better Algorithms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What’s This?</vt:lpstr>
      <vt:lpstr>Outline</vt:lpstr>
      <vt:lpstr>Toy Example : Scheduling</vt:lpstr>
      <vt:lpstr>Learning-Augmented Scheduling</vt:lpstr>
      <vt:lpstr>Price of Misprediction</vt:lpstr>
      <vt:lpstr>Takeaways</vt:lpstr>
      <vt:lpstr>More Complex Model : Single Queues</vt:lpstr>
      <vt:lpstr>Standard Queueing Model</vt:lpstr>
      <vt:lpstr>Main Result for Standard Queues</vt:lpstr>
      <vt:lpstr>Known Service Times</vt:lpstr>
      <vt:lpstr>Predicted Service Times</vt:lpstr>
      <vt:lpstr>Obvious Shortcoming for SRPT</vt:lpstr>
      <vt:lpstr>Shortest Job First Queues</vt:lpstr>
      <vt:lpstr>Shortest Predicted Job First Queues</vt:lpstr>
      <vt:lpstr>Results</vt:lpstr>
      <vt:lpstr>Test Examples</vt:lpstr>
      <vt:lpstr>Simulations</vt:lpstr>
      <vt:lpstr>High Level Messages</vt:lpstr>
      <vt:lpstr>Multiple Queues : Power of Two Choices</vt:lpstr>
      <vt:lpstr>Multiple Queues:  Known Service Times</vt:lpstr>
      <vt:lpstr>Known Service Times, Simulations</vt:lpstr>
      <vt:lpstr>Known Service Times, Simulations</vt:lpstr>
      <vt:lpstr>Multiple Queues:  Predicted Service Times</vt:lpstr>
      <vt:lpstr>Predicted Service Times, Simulations</vt:lpstr>
      <vt:lpstr>Predicted Service Times, Simulations</vt:lpstr>
      <vt:lpstr>Summary</vt:lpstr>
      <vt:lpstr>Online Problems : Caching</vt:lpstr>
      <vt:lpstr>Caching with Predictions [Lykouris-Vassilvitskii]</vt:lpstr>
      <vt:lpstr>Caching with Predictions [Lykouris-Vassilvitskii]</vt:lpstr>
      <vt:lpstr>Caching with Predictions [Lykouris-Vassilvitskii]</vt:lpstr>
      <vt:lpstr>Caching with Predictions [Lykouris-Vassilvitskii]</vt:lpstr>
      <vt:lpstr>Caching with Predictions [Lykouris-Vassilvitskii]</vt:lpstr>
      <vt:lpstr>Caching with Predictions [Lykouris-Vassilvitskii]</vt:lpstr>
      <vt:lpstr>Summary</vt:lpstr>
      <vt:lpstr>Frequency Estimation with Predictions  [Aamand-Indyk-Valkian][Hsu-Indyk-Katabi-Valkian]</vt:lpstr>
      <vt:lpstr>Streaming Algorithms: Frequency Estimation with Predictions</vt:lpstr>
      <vt:lpstr>Frequency Estimation with Predictions</vt:lpstr>
      <vt:lpstr>Empirical Results</vt:lpstr>
      <vt:lpstr>Bloom Filters:  Approximate Membership Queries</vt:lpstr>
      <vt:lpstr>Bloom Filters</vt:lpstr>
      <vt:lpstr>False Positive Probability</vt:lpstr>
      <vt:lpstr>Example</vt:lpstr>
      <vt:lpstr>Learned Bloom Filters</vt:lpstr>
      <vt:lpstr>Learned Bloom Filters: Setup</vt:lpstr>
      <vt:lpstr>Learned Bloom Filter: Improved Setup</vt:lpstr>
      <vt:lpstr>False Positives vs. “False Positives”</vt:lpstr>
      <vt:lpstr>Example</vt:lpstr>
      <vt:lpstr>Learned Bloom Filter Analysis</vt:lpstr>
      <vt:lpstr>A Basic Comparison</vt:lpstr>
      <vt:lpstr>Other Ideas</vt:lpstr>
      <vt:lpstr>Sandwiched Bloom Filter</vt:lpstr>
      <vt:lpstr>Related Themes: Advice</vt:lpstr>
      <vt:lpstr>Related Themes: Beyond Worst Case Analysis</vt:lpstr>
      <vt:lpstr>Where Else to Look…</vt:lpstr>
      <vt:lpstr>Lots of 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Learning-Augmented Algorithms: A New Direction?</dc:title>
  <dc:creator>Microsoft Office User</dc:creator>
  <cp:lastModifiedBy>Microsoft Office User</cp:lastModifiedBy>
  <cp:revision>78</cp:revision>
  <dcterms:created xsi:type="dcterms:W3CDTF">2019-08-21T01:35:41Z</dcterms:created>
  <dcterms:modified xsi:type="dcterms:W3CDTF">2019-09-10T08:09:04Z</dcterms:modified>
</cp:coreProperties>
</file>