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0" r:id="rId2"/>
    <p:sldMasterId id="2147483651" r:id="rId3"/>
  </p:sldMasterIdLst>
  <p:notesMasterIdLst>
    <p:notesMasterId r:id="rId58"/>
  </p:notesMasterIdLst>
  <p:sldIdLst>
    <p:sldId id="257" r:id="rId4"/>
    <p:sldId id="508" r:id="rId5"/>
    <p:sldId id="507" r:id="rId6"/>
    <p:sldId id="509" r:id="rId7"/>
    <p:sldId id="545" r:id="rId8"/>
    <p:sldId id="510" r:id="rId9"/>
    <p:sldId id="511" r:id="rId10"/>
    <p:sldId id="512" r:id="rId11"/>
    <p:sldId id="513" r:id="rId12"/>
    <p:sldId id="515" r:id="rId13"/>
    <p:sldId id="516" r:id="rId14"/>
    <p:sldId id="517" r:id="rId15"/>
    <p:sldId id="518" r:id="rId16"/>
    <p:sldId id="519" r:id="rId17"/>
    <p:sldId id="556" r:id="rId18"/>
    <p:sldId id="548" r:id="rId19"/>
    <p:sldId id="549" r:id="rId20"/>
    <p:sldId id="524" r:id="rId21"/>
    <p:sldId id="550" r:id="rId22"/>
    <p:sldId id="551" r:id="rId23"/>
    <p:sldId id="552" r:id="rId24"/>
    <p:sldId id="553" r:id="rId25"/>
    <p:sldId id="554" r:id="rId26"/>
    <p:sldId id="525" r:id="rId27"/>
    <p:sldId id="526" r:id="rId28"/>
    <p:sldId id="527" r:id="rId29"/>
    <p:sldId id="528" r:id="rId30"/>
    <p:sldId id="529" r:id="rId31"/>
    <p:sldId id="530" r:id="rId32"/>
    <p:sldId id="431" r:id="rId33"/>
    <p:sldId id="433" r:id="rId34"/>
    <p:sldId id="432" r:id="rId35"/>
    <p:sldId id="439" r:id="rId36"/>
    <p:sldId id="434" r:id="rId37"/>
    <p:sldId id="435" r:id="rId38"/>
    <p:sldId id="437" r:id="rId39"/>
    <p:sldId id="438" r:id="rId40"/>
    <p:sldId id="531" r:id="rId41"/>
    <p:sldId id="532" r:id="rId42"/>
    <p:sldId id="533" r:id="rId43"/>
    <p:sldId id="534" r:id="rId44"/>
    <p:sldId id="536" r:id="rId45"/>
    <p:sldId id="537" r:id="rId46"/>
    <p:sldId id="539" r:id="rId47"/>
    <p:sldId id="538" r:id="rId48"/>
    <p:sldId id="541" r:id="rId49"/>
    <p:sldId id="542" r:id="rId50"/>
    <p:sldId id="546" r:id="rId51"/>
    <p:sldId id="543" r:id="rId52"/>
    <p:sldId id="555" r:id="rId53"/>
    <p:sldId id="540" r:id="rId54"/>
    <p:sldId id="544" r:id="rId55"/>
    <p:sldId id="440" r:id="rId56"/>
    <p:sldId id="442" r:id="rId57"/>
  </p:sldIdLst>
  <p:sldSz cx="9144000" cy="6858000" type="screen4x3"/>
  <p:notesSz cx="6858000" cy="9144000"/>
  <p:embeddedFontLst>
    <p:embeddedFont>
      <p:font typeface="Lucida Sans" pitchFamily="34" charset="0"/>
      <p:regular r:id="rId59"/>
      <p:bold r:id="rId60"/>
      <p:italic r:id="rId61"/>
      <p:boldItalic r:id="rId62"/>
    </p:embeddedFont>
    <p:embeddedFont>
      <p:font typeface="cmr10" pitchFamily="34" charset="0"/>
      <p:regular r:id="rId63"/>
    </p:embeddedFont>
    <p:embeddedFont>
      <p:font typeface="cmmi10" pitchFamily="34" charset="0"/>
      <p:regular r:id="rId64"/>
    </p:embeddedFont>
    <p:embeddedFont>
      <p:font typeface="cmmi7" pitchFamily="34" charset="0"/>
      <p:regular r:id="rId65"/>
    </p:embeddedFont>
    <p:embeddedFont>
      <p:font typeface="cmsy7" pitchFamily="34" charset="0"/>
      <p:regular r:id="rId66"/>
    </p:embeddedFont>
    <p:embeddedFont>
      <p:font typeface="cmsy10" pitchFamily="34" charset="0"/>
      <p:regular r:id="rId67"/>
    </p:embeddedFont>
    <p:embeddedFont>
      <p:font typeface="Tahoma" pitchFamily="34" charset="0"/>
      <p:regular r:id="rId68"/>
      <p:bold r:id="rId69"/>
    </p:embeddedFont>
    <p:embeddedFont>
      <p:font typeface="Comic Sans MS" pitchFamily="66" charset="0"/>
      <p:regular r:id="rId70"/>
      <p:bold r:id="rId71"/>
    </p:embeddedFont>
    <p:embeddedFont>
      <p:font typeface="Verdana" pitchFamily="34" charset="0"/>
      <p:regular r:id="rId72"/>
      <p:bold r:id="rId73"/>
      <p:italic r:id="rId74"/>
      <p:boldItalic r:id="rId75"/>
    </p:embeddedFont>
  </p:embeddedFontLst>
  <p:custDataLst>
    <p:tags r:id="rId7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2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6600"/>
    <a:srgbClr val="DC143C"/>
    <a:srgbClr val="99CCFF"/>
    <a:srgbClr val="CCECFF"/>
    <a:srgbClr val="3366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 autoAdjust="0"/>
    <p:restoredTop sz="89673" autoAdjust="0"/>
  </p:normalViewPr>
  <p:slideViewPr>
    <p:cSldViewPr snapToGrid="0">
      <p:cViewPr varScale="1">
        <p:scale>
          <a:sx n="46" d="100"/>
          <a:sy n="46" d="100"/>
        </p:scale>
        <p:origin x="-108" y="-19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76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4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005F812-D33D-4F36-BE06-8E2FB1C0F1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CB1C8-AC26-4A36-BE8C-43A6766E0476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7D391B-10F3-40EC-9F01-2CED9191D9B8}" type="slidenum">
              <a:rPr lang="en-US"/>
              <a:pPr/>
              <a:t>2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present NOVY and Haitner et al. constructions, as our work build up from these.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E751E-7157-452C-8B78-E2470BC9C774}" type="slidenum">
              <a:rPr lang="en-US"/>
              <a:pPr/>
              <a:t>6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present NOVY and Haitner et al. constructions, as our work build up from these.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AE7B5-F83F-451B-9689-4EA4E4D3694C}" type="slidenum">
              <a:rPr lang="en-US"/>
              <a:pPr/>
              <a:t>13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present NOVY and Haitner et al. constructions, as our work build up from these.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6F1BC-8D1B-4C5A-BAEF-11CEF895F014}" type="slidenum">
              <a:rPr lang="en-US"/>
              <a:pPr/>
              <a:t>29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will first present NOVY and Haitner et al. constructions, as our work build up from these.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CBAD46-3847-4858-A72F-BA9B241F9B5B}" type="slidenum">
              <a:rPr lang="en-US"/>
              <a:pPr/>
              <a:t>30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major primitives in cryptography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07EA5-890C-4552-8D2C-B4D93EDFA7D6}" type="slidenum">
              <a:rPr lang="en-US"/>
              <a:pPr/>
              <a:t>31</a:t>
            </a:fld>
            <a:endParaRPr 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tow stage protocol, in the first stage called the commit-stage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F27A2-9E00-4AEE-9918-F0850A47031B}" type="slidenum">
              <a:rPr lang="en-US"/>
              <a:pPr/>
              <a:t>32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8D015-1CAF-40FD-9412-8634F52B2338}" type="slidenum">
              <a:rPr lang="en-US"/>
              <a:pPr/>
              <a:t>54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6050"/>
            <a:ext cx="2057400" cy="6253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6050"/>
            <a:ext cx="6019800" cy="625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 userDrawn="1"/>
        </p:nvSpPr>
        <p:spPr bwMode="auto">
          <a:xfrm>
            <a:off x="0" y="1295400"/>
            <a:ext cx="9140825" cy="5562600"/>
          </a:xfrm>
          <a:prstGeom prst="rect">
            <a:avLst/>
          </a:prstGeom>
          <a:solidFill>
            <a:srgbClr val="3366FF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6050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Sans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 userDrawn="1"/>
        </p:nvSpPr>
        <p:spPr bwMode="auto">
          <a:xfrm>
            <a:off x="0" y="1295400"/>
            <a:ext cx="9140825" cy="5559425"/>
          </a:xfrm>
          <a:prstGeom prst="rect">
            <a:avLst/>
          </a:prstGeom>
          <a:solidFill>
            <a:srgbClr val="00808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6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Sans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0825" cy="6854825"/>
          </a:xfrm>
          <a:prstGeom prst="rect">
            <a:avLst/>
          </a:prstGeom>
          <a:solidFill>
            <a:srgbClr val="3366FF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Lucida Sans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9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0825" cy="1143000"/>
          </a:xfrm>
        </p:spPr>
        <p:txBody>
          <a:bodyPr/>
          <a:lstStyle/>
          <a:p>
            <a:r>
              <a:rPr lang="en-US" sz="4000"/>
              <a:t>Inaccessible Entropy</a:t>
            </a: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15988" y="2547938"/>
            <a:ext cx="7313612" cy="896937"/>
            <a:chOff x="575" y="2843"/>
            <a:chExt cx="4607" cy="565"/>
          </a:xfrm>
        </p:grpSpPr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575" y="2844"/>
              <a:ext cx="2303" cy="56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chemeClr val="tx1"/>
                  </a:solidFill>
                </a:rPr>
                <a:t>Iftach Haitner</a:t>
              </a:r>
            </a:p>
            <a:p>
              <a:pPr>
                <a:lnSpc>
                  <a:spcPct val="120000"/>
                </a:lnSpc>
              </a:pPr>
              <a:r>
                <a:rPr lang="en-US">
                  <a:solidFill>
                    <a:schemeClr val="tx1"/>
                  </a:solidFill>
                </a:rPr>
                <a:t>Microsoft Research</a:t>
              </a:r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879" y="2843"/>
              <a:ext cx="2303" cy="56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solidFill>
                    <a:schemeClr val="tx1"/>
                  </a:solidFill>
                </a:rPr>
                <a:t>Omer Reingold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Weizmann &amp; Microsoft</a:t>
              </a:r>
            </a:p>
            <a:p>
              <a:pPr>
                <a:lnSpc>
                  <a:spcPct val="12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14" name="Group 18"/>
          <p:cNvGrpSpPr>
            <a:grpSpLocks/>
          </p:cNvGrpSpPr>
          <p:nvPr/>
        </p:nvGrpSpPr>
        <p:grpSpPr bwMode="auto">
          <a:xfrm>
            <a:off x="915988" y="4038600"/>
            <a:ext cx="7313612" cy="896938"/>
            <a:chOff x="575" y="2843"/>
            <a:chExt cx="4607" cy="565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575" y="2844"/>
              <a:ext cx="2303" cy="56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chemeClr val="tx1"/>
                  </a:solidFill>
                </a:rPr>
                <a:t>Hoeteck Wee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>
                  <a:solidFill>
                    <a:schemeClr val="tx1"/>
                  </a:solidFill>
                </a:rPr>
                <a:t>Queens College, CUNY</a:t>
              </a: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2879" y="2843"/>
              <a:ext cx="2303" cy="56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lnSpc>
                  <a:spcPct val="120000"/>
                </a:lnSpc>
              </a:pPr>
              <a:r>
                <a:rPr lang="en-US" sz="2400">
                  <a:solidFill>
                    <a:schemeClr val="tx1"/>
                  </a:solidFill>
                </a:rPr>
                <a:t>Salil Vadhan</a:t>
              </a:r>
              <a:br>
                <a:rPr lang="en-US" sz="2400">
                  <a:solidFill>
                    <a:schemeClr val="tx1"/>
                  </a:solidFill>
                </a:rPr>
              </a:br>
              <a:r>
                <a:rPr lang="en-US" sz="2400">
                  <a:solidFill>
                    <a:schemeClr val="tx1"/>
                  </a:solidFill>
                </a:rPr>
                <a:t> </a:t>
              </a:r>
              <a:r>
                <a:rPr lang="en-US">
                  <a:solidFill>
                    <a:schemeClr val="tx1"/>
                  </a:solidFill>
                </a:rPr>
                <a:t>Harvard University</a:t>
              </a:r>
            </a:p>
          </p:txBody>
        </p:sp>
      </p:grpSp>
      <p:sp>
        <p:nvSpPr>
          <p:cNvPr id="4117" name="Text Box 2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508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TexPoint fonts used in EMF. </a:t>
            </a:r>
          </a:p>
          <a:p>
            <a:pPr algn="l"/>
            <a:r>
              <a:rPr lang="en-US"/>
              <a:t>Read the TexPoint manual before you delete this box.: 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Shannon’s Proof Breaks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686801" cy="4889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Computational secrecy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M,Enc</a:t>
            </a:r>
            <a:r>
              <a:rPr lang="en-US" baseline="-25000" dirty="0" err="1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(M)) </a:t>
            </a: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´</a:t>
            </a:r>
            <a:r>
              <a:rPr lang="en-US" baseline="30000" dirty="0">
                <a:solidFill>
                  <a:schemeClr val="tx2"/>
                </a:solidFill>
              </a:rPr>
              <a:t>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M,Enc</a:t>
            </a:r>
            <a:r>
              <a:rPr lang="en-US" baseline="-25000" dirty="0" err="1" smtClean="0">
                <a:solidFill>
                  <a:schemeClr val="tx2"/>
                </a:solidFill>
              </a:rPr>
              <a:t>K</a:t>
            </a:r>
            <a:r>
              <a:rPr lang="en-US" dirty="0" smtClean="0">
                <a:solidFill>
                  <a:schemeClr val="tx2"/>
                </a:solidFill>
              </a:rPr>
              <a:t>(M’)) for M,M’</a:t>
            </a:r>
            <a:r>
              <a:rPr lang="en-US" dirty="0" smtClean="0">
                <a:solidFill>
                  <a:schemeClr val="tx2"/>
                </a:solidFill>
                <a:latin typeface="cmsy10" pitchFamily="34" charset="0"/>
              </a:rPr>
              <a:t>Ã</a:t>
            </a:r>
            <a:r>
              <a:rPr lang="en-US" dirty="0" smtClean="0">
                <a:solidFill>
                  <a:schemeClr val="tx2"/>
                </a:solidFill>
              </a:rPr>
              <a:t>{0,1}</a:t>
            </a:r>
            <a:r>
              <a:rPr lang="en-US" baseline="30000" dirty="0" smtClean="0">
                <a:solidFill>
                  <a:schemeClr val="tx2"/>
                </a:solidFill>
              </a:rPr>
              <a:t>n</a:t>
            </a:r>
            <a:r>
              <a:rPr lang="en-US" baseline="30000" dirty="0">
                <a:solidFill>
                  <a:schemeClr val="tx2"/>
                </a:solidFill>
              </a:rPr>
              <a:t/>
            </a:r>
            <a:br>
              <a:rPr lang="en-US" baseline="300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rgbClr val="CC6600"/>
                </a:solidFill>
              </a:rPr>
              <a:t>“</a:t>
            </a:r>
            <a:r>
              <a:rPr lang="en-US" dirty="0" err="1">
                <a:solidFill>
                  <a:srgbClr val="CC6600"/>
                </a:solidFill>
              </a:rPr>
              <a:t>H</a:t>
            </a:r>
            <a:r>
              <a:rPr lang="en-US" baseline="30000" dirty="0" err="1">
                <a:solidFill>
                  <a:srgbClr val="CC6600"/>
                </a:solidFill>
              </a:rPr>
              <a:t>pseudo</a:t>
            </a:r>
            <a:r>
              <a:rPr lang="en-US" dirty="0">
                <a:solidFill>
                  <a:srgbClr val="CC6600"/>
                </a:solidFill>
              </a:rPr>
              <a:t>(</a:t>
            </a:r>
            <a:r>
              <a:rPr lang="en-US" dirty="0" err="1">
                <a:solidFill>
                  <a:srgbClr val="CC6600"/>
                </a:solidFill>
              </a:rPr>
              <a:t>M|Enc</a:t>
            </a:r>
            <a:r>
              <a:rPr lang="en-US" baseline="-25000" dirty="0" err="1">
                <a:solidFill>
                  <a:srgbClr val="CC6600"/>
                </a:solidFill>
              </a:rPr>
              <a:t>K</a:t>
            </a:r>
            <a:r>
              <a:rPr lang="en-US" dirty="0">
                <a:solidFill>
                  <a:srgbClr val="CC6600"/>
                </a:solidFill>
              </a:rPr>
              <a:t>(M))”</a:t>
            </a:r>
            <a:r>
              <a:rPr lang="en-US" dirty="0">
                <a:solidFill>
                  <a:schemeClr val="tx2"/>
                </a:solidFill>
              </a:rPr>
              <a:t> = n</a:t>
            </a:r>
          </a:p>
          <a:p>
            <a:r>
              <a:rPr lang="en-US" dirty="0" err="1">
                <a:solidFill>
                  <a:schemeClr val="tx2"/>
                </a:solidFill>
              </a:rPr>
              <a:t>Decryptability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H(</a:t>
            </a:r>
            <a:r>
              <a:rPr lang="en-US" dirty="0" err="1">
                <a:solidFill>
                  <a:schemeClr val="tx2"/>
                </a:solidFill>
              </a:rPr>
              <a:t>M|Enc</a:t>
            </a:r>
            <a:r>
              <a:rPr lang="en-US" baseline="-25000" dirty="0" err="1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(M)) </a:t>
            </a: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·</a:t>
            </a:r>
            <a:r>
              <a:rPr lang="en-US" dirty="0">
                <a:solidFill>
                  <a:schemeClr val="tx2"/>
                </a:solidFill>
              </a:rPr>
              <a:t> H(K).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CC66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C6600"/>
                </a:solidFill>
                <a:latin typeface="Arial" charset="0"/>
              </a:rPr>
              <a:t>Key </a:t>
            </a:r>
            <a:r>
              <a:rPr lang="en-US" dirty="0">
                <a:solidFill>
                  <a:srgbClr val="CC6600"/>
                </a:solidFill>
                <a:latin typeface="Arial" charset="0"/>
              </a:rPr>
              <a:t>point: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can have </a:t>
            </a:r>
            <a:r>
              <a:rPr lang="en-US" dirty="0" err="1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baseline="30000" dirty="0" err="1">
                <a:solidFill>
                  <a:schemeClr val="tx2"/>
                </a:solidFill>
                <a:latin typeface="Arial" charset="0"/>
              </a:rPr>
              <a:t>pseudo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(X) </a:t>
            </a: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À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H(X)</a:t>
            </a:r>
            <a:br>
              <a:rPr lang="en-US" dirty="0">
                <a:solidFill>
                  <a:schemeClr val="tx2"/>
                </a:solidFill>
                <a:latin typeface="Arial" charset="0"/>
              </a:rPr>
            </a:br>
            <a:r>
              <a:rPr lang="en-US" dirty="0">
                <a:solidFill>
                  <a:schemeClr val="tx2"/>
                </a:solidFill>
                <a:latin typeface="Arial" charset="0"/>
              </a:rPr>
              <a:t>e.g. X = G(</a:t>
            </a:r>
            <a:r>
              <a:rPr lang="en-US" dirty="0" err="1">
                <a:solidFill>
                  <a:schemeClr val="tx2"/>
                </a:solidFill>
                <a:latin typeface="Arial" charset="0"/>
              </a:rPr>
              <a:t>U</a:t>
            </a:r>
            <a:r>
              <a:rPr lang="en-US" baseline="-25000" dirty="0" err="1">
                <a:solidFill>
                  <a:schemeClr val="tx2"/>
                </a:solidFill>
                <a:latin typeface="Arial" charset="0"/>
              </a:rPr>
              <a:t>k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) for PRG G : {0,1}</a:t>
            </a:r>
            <a:r>
              <a:rPr lang="en-US" baseline="30000" dirty="0">
                <a:solidFill>
                  <a:schemeClr val="tx2"/>
                </a:solidFill>
                <a:latin typeface="Arial" charset="0"/>
              </a:rPr>
              <a:t>k</a:t>
            </a: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!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 {0,1}</a:t>
            </a:r>
            <a:r>
              <a:rPr lang="en-US" baseline="30000" dirty="0">
                <a:solidFill>
                  <a:schemeClr val="tx2"/>
                </a:solidFill>
                <a:latin typeface="Arial" charset="0"/>
              </a:rPr>
              <a:t>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Pseudoentropy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dirty="0">
                <a:solidFill>
                  <a:srgbClr val="CC6600"/>
                </a:solidFill>
              </a:rPr>
              <a:t>Def [HILL90]:</a:t>
            </a:r>
            <a:r>
              <a:rPr lang="en-US" dirty="0"/>
              <a:t>  X has </a:t>
            </a:r>
            <a:r>
              <a:rPr lang="en-US" b="1" dirty="0" err="1"/>
              <a:t>pseudoentropy</a:t>
            </a:r>
            <a:r>
              <a:rPr lang="en-US" b="1" dirty="0"/>
              <a:t> </a:t>
            </a:r>
            <a:r>
              <a:rPr lang="en-US" b="1" dirty="0">
                <a:latin typeface="cmsy10" pitchFamily="34" charset="0"/>
              </a:rPr>
              <a:t>¸</a:t>
            </a:r>
            <a:r>
              <a:rPr lang="en-US" dirty="0"/>
              <a:t> k </a:t>
            </a:r>
            <a:r>
              <a:rPr lang="en-US" dirty="0" err="1"/>
              <a:t>iff</a:t>
            </a:r>
            <a:r>
              <a:rPr lang="en-US" dirty="0"/>
              <a:t> there exists a random variable Y </a:t>
            </a:r>
            <a:r>
              <a:rPr lang="en-US" dirty="0" err="1"/>
              <a:t>s.t</a:t>
            </a:r>
            <a:r>
              <a:rPr lang="en-US" dirty="0"/>
              <a:t>.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 dirty="0"/>
              <a:t>Y </a:t>
            </a:r>
            <a:r>
              <a:rPr lang="en-US" sz="2800" dirty="0">
                <a:latin typeface="cmsy10" pitchFamily="34" charset="0"/>
              </a:rPr>
              <a:t>´</a:t>
            </a:r>
            <a:r>
              <a:rPr lang="en-US" sz="2800" baseline="30000" dirty="0"/>
              <a:t>c</a:t>
            </a:r>
            <a:r>
              <a:rPr lang="en-US" sz="2800" dirty="0"/>
              <a:t> X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 dirty="0"/>
              <a:t>H(Y) </a:t>
            </a:r>
            <a:r>
              <a:rPr lang="en-US" sz="2800" dirty="0">
                <a:latin typeface="cmsy10" pitchFamily="34" charset="0"/>
              </a:rPr>
              <a:t>¸</a:t>
            </a:r>
            <a:r>
              <a:rPr lang="en-US" sz="2800" dirty="0"/>
              <a:t> k</a:t>
            </a:r>
          </a:p>
          <a:p>
            <a:pPr marL="914400" lvl="1" indent="-457200">
              <a:buFont typeface="Lucida Sans" pitchFamily="34" charset="0"/>
              <a:buNone/>
            </a:pPr>
            <a:endParaRPr lang="en-US" dirty="0" smtClean="0"/>
          </a:p>
          <a:p>
            <a:pPr marL="514350" indent="-457200">
              <a:buFont typeface="Lucida Sans" pitchFamily="34" charset="0"/>
              <a:buNone/>
            </a:pPr>
            <a:r>
              <a:rPr lang="en-US" b="1" dirty="0" err="1" smtClean="0"/>
              <a:t>Pseudoentropy</a:t>
            </a:r>
            <a:r>
              <a:rPr lang="en-US" b="1" dirty="0" smtClean="0"/>
              <a:t> Generator:</a:t>
            </a:r>
            <a:endParaRPr lang="en-US" b="1" dirty="0"/>
          </a:p>
          <a:p>
            <a:pPr marL="533400" indent="-533400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888916" y="4996763"/>
            <a:ext cx="2083242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</a:t>
            </a: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2383" y="5561306"/>
            <a:ext cx="141533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 </a:t>
            </a:r>
            <a:r>
              <a:rPr lang="en-US" dirty="0" smtClean="0">
                <a:latin typeface="cmsy10"/>
              </a:rPr>
              <a:t>Ã 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355684" y="5306864"/>
            <a:ext cx="2091194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961" y="6214639"/>
            <a:ext cx="2091194" cy="400110"/>
          </a:xfrm>
          <a:prstGeom prst="rect">
            <a:avLst/>
          </a:prstGeom>
          <a:solidFill>
            <a:srgbClr val="CC660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105356" y="5714780"/>
            <a:ext cx="55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msy10" pitchFamily="34" charset="0"/>
              </a:rPr>
              <a:t>´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44139" y="5533515"/>
            <a:ext cx="650059" cy="33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68816" y="586853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</a:t>
            </a:r>
            <a:endParaRPr 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of Pseudoentropy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CC6600"/>
                </a:solidFill>
              </a:rPr>
              <a:t>Thm</a:t>
            </a:r>
            <a:r>
              <a:rPr lang="en-US" dirty="0">
                <a:solidFill>
                  <a:srgbClr val="CC6600"/>
                </a:solidFill>
              </a:rPr>
              <a:t> [HILL90]:</a:t>
            </a:r>
            <a:r>
              <a:rPr lang="en-US" dirty="0"/>
              <a:t> </a:t>
            </a:r>
            <a:r>
              <a:rPr lang="en-US" dirty="0">
                <a:latin typeface="cmsy10" pitchFamily="34" charset="0"/>
              </a:rPr>
              <a:t>9</a:t>
            </a:r>
            <a:r>
              <a:rPr lang="en-US" dirty="0"/>
              <a:t> OWF </a:t>
            </a:r>
            <a:r>
              <a:rPr lang="en-US" dirty="0">
                <a:latin typeface="cmsy10" pitchFamily="34" charset="0"/>
              </a:rPr>
              <a:t>)</a:t>
            </a:r>
            <a:r>
              <a:rPr lang="en-US" dirty="0"/>
              <a:t> </a:t>
            </a:r>
            <a:r>
              <a:rPr lang="en-US" dirty="0">
                <a:latin typeface="cmsy10" pitchFamily="34" charset="0"/>
              </a:rPr>
              <a:t>9</a:t>
            </a:r>
            <a:r>
              <a:rPr lang="en-US" dirty="0"/>
              <a:t> PRG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CC6600"/>
                </a:solidFill>
              </a:rPr>
              <a:t>Proof outline: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579588" name="Text Box 4"/>
          <p:cNvSpPr txBox="1">
            <a:spLocks noChangeArrowheads="1"/>
          </p:cNvSpPr>
          <p:nvPr/>
        </p:nvSpPr>
        <p:spPr bwMode="auto">
          <a:xfrm>
            <a:off x="3794125" y="2805113"/>
            <a:ext cx="873125" cy="4857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OWF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1143000" y="4851400"/>
            <a:ext cx="6577013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X with pseudo-min-entropy </a:t>
            </a:r>
            <a:r>
              <a:rPr lang="en-US" sz="240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tx1"/>
                </a:solidFill>
              </a:rPr>
              <a:t> H</a:t>
            </a:r>
            <a:r>
              <a:rPr lang="en-US" sz="2400" baseline="-25000">
                <a:solidFill>
                  <a:schemeClr val="tx1"/>
                </a:solidFill>
              </a:rPr>
              <a:t>0</a:t>
            </a:r>
            <a:r>
              <a:rPr lang="en-US" sz="2400">
                <a:solidFill>
                  <a:schemeClr val="tx1"/>
                </a:solidFill>
              </a:rPr>
              <a:t>(X)+poly(n)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1600200" y="3829050"/>
            <a:ext cx="6032500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X with pseudoentropy </a:t>
            </a:r>
            <a:r>
              <a:rPr lang="en-US" sz="240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tx1"/>
                </a:solidFill>
              </a:rPr>
              <a:t> H(X)+1/poly(n)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3849688" y="5918200"/>
            <a:ext cx="790575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PRG</a:t>
            </a:r>
          </a:p>
        </p:txBody>
      </p:sp>
      <p:sp>
        <p:nvSpPr>
          <p:cNvPr id="579594" name="AutoShape 10"/>
          <p:cNvSpPr>
            <a:spLocks noChangeArrowheads="1"/>
          </p:cNvSpPr>
          <p:nvPr/>
        </p:nvSpPr>
        <p:spPr bwMode="auto">
          <a:xfrm>
            <a:off x="4191000" y="33274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9595" name="AutoShape 11"/>
          <p:cNvSpPr>
            <a:spLocks noChangeArrowheads="1"/>
          </p:cNvSpPr>
          <p:nvPr/>
        </p:nvSpPr>
        <p:spPr bwMode="auto">
          <a:xfrm>
            <a:off x="4191000" y="43180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9596" name="AutoShape 12"/>
          <p:cNvSpPr>
            <a:spLocks noChangeArrowheads="1"/>
          </p:cNvSpPr>
          <p:nvPr/>
        </p:nvSpPr>
        <p:spPr bwMode="auto">
          <a:xfrm>
            <a:off x="4191000" y="53848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9598" name="Text Box 14"/>
          <p:cNvSpPr txBox="1">
            <a:spLocks noChangeArrowheads="1"/>
          </p:cNvSpPr>
          <p:nvPr/>
        </p:nvSpPr>
        <p:spPr bwMode="auto">
          <a:xfrm>
            <a:off x="4479925" y="3287713"/>
            <a:ext cx="37036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hardcore bit [GL89]+hashing</a:t>
            </a:r>
          </a:p>
        </p:txBody>
      </p:sp>
      <p:sp>
        <p:nvSpPr>
          <p:cNvPr id="579599" name="Text Box 15"/>
          <p:cNvSpPr txBox="1">
            <a:spLocks noChangeArrowheads="1"/>
          </p:cNvSpPr>
          <p:nvPr/>
        </p:nvSpPr>
        <p:spPr bwMode="auto">
          <a:xfrm>
            <a:off x="4495800" y="4403725"/>
            <a:ext cx="15097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repetitions</a:t>
            </a:r>
          </a:p>
        </p:txBody>
      </p:sp>
      <p:sp>
        <p:nvSpPr>
          <p:cNvPr id="579600" name="Text Box 16"/>
          <p:cNvSpPr txBox="1">
            <a:spLocks noChangeArrowheads="1"/>
          </p:cNvSpPr>
          <p:nvPr/>
        </p:nvSpPr>
        <p:spPr bwMode="auto">
          <a:xfrm>
            <a:off x="4495800" y="5410200"/>
            <a:ext cx="11572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hashing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/>
              <a:t>outline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</p:spPr>
        <p:txBody>
          <a:bodyPr anchor="ctr"/>
          <a:lstStyle/>
          <a:p>
            <a:pPr marL="0" indent="0">
              <a:spcBef>
                <a:spcPct val="80000"/>
              </a:spcBef>
            </a:pPr>
            <a:r>
              <a:rPr lang="en-US">
                <a:solidFill>
                  <a:schemeClr val="bg2"/>
                </a:solidFill>
              </a:rPr>
              <a:t> Entropy</a:t>
            </a:r>
            <a:r>
              <a:rPr lang="en-US"/>
              <a:t>	</a:t>
            </a:r>
          </a:p>
          <a:p>
            <a:pPr marL="0" indent="0">
              <a:spcBef>
                <a:spcPct val="80000"/>
              </a:spcBef>
            </a:pPr>
            <a:r>
              <a:rPr lang="en-US">
                <a:solidFill>
                  <a:schemeClr val="bg2"/>
                </a:solidFill>
              </a:rPr>
              <a:t> Secrecy &amp; Pseudoentropy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Unforgeability &amp; Inaccessible 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Applications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Unforgeability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Crypto is not just about secrecy.</a:t>
            </a:r>
          </a:p>
          <a:p>
            <a:r>
              <a:rPr lang="en-US" dirty="0" err="1">
                <a:solidFill>
                  <a:srgbClr val="CC6600"/>
                </a:solidFill>
              </a:rPr>
              <a:t>Unforgeability</a:t>
            </a:r>
            <a:r>
              <a:rPr lang="en-US" dirty="0">
                <a:solidFill>
                  <a:srgbClr val="CC6600"/>
                </a:solidFill>
              </a:rPr>
              <a:t>:</a:t>
            </a:r>
            <a:r>
              <a:rPr lang="en-US" dirty="0"/>
              <a:t> security properties saying that it has hard for an adversary to generate “valid” messages.</a:t>
            </a:r>
          </a:p>
          <a:p>
            <a:pPr lvl="1"/>
            <a:r>
              <a:rPr lang="en-US" dirty="0" err="1"/>
              <a:t>Unforgeability</a:t>
            </a:r>
            <a:r>
              <a:rPr lang="en-US" dirty="0"/>
              <a:t> of MACs, Digital Signatures</a:t>
            </a:r>
          </a:p>
          <a:p>
            <a:pPr lvl="1"/>
            <a:r>
              <a:rPr lang="en-US" dirty="0"/>
              <a:t>Collision-resistance of hash functions</a:t>
            </a:r>
          </a:p>
          <a:p>
            <a:pPr lvl="1"/>
            <a:r>
              <a:rPr lang="en-US" dirty="0"/>
              <a:t>Binding of commitment schemes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Cf. decision problems vs. search/sampling problems.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Collision-resistant Hashing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711" y="2319131"/>
            <a:ext cx="8289235" cy="3024146"/>
          </a:xfrm>
        </p:spPr>
        <p:txBody>
          <a:bodyPr/>
          <a:lstStyle/>
          <a:p>
            <a:r>
              <a:rPr lang="en-US" dirty="0" smtClean="0">
                <a:solidFill>
                  <a:srgbClr val="CC6600"/>
                </a:solidFill>
              </a:rPr>
              <a:t>Shrinking</a:t>
            </a:r>
            <a:endParaRPr lang="en-US" dirty="0"/>
          </a:p>
          <a:p>
            <a:r>
              <a:rPr lang="en-US" dirty="0">
                <a:solidFill>
                  <a:srgbClr val="CC6600"/>
                </a:solidFill>
              </a:rPr>
              <a:t>Collision Resistance:</a:t>
            </a:r>
            <a:r>
              <a:rPr lang="en-US" dirty="0"/>
              <a:t>  </a:t>
            </a:r>
            <a:r>
              <a:rPr lang="en-US" dirty="0" smtClean="0"/>
              <a:t>Given f </a:t>
            </a:r>
            <a:r>
              <a:rPr lang="en-US" dirty="0">
                <a:latin typeface="cmsy10" pitchFamily="34" charset="0"/>
              </a:rPr>
              <a:t>ÃF</a:t>
            </a:r>
            <a:r>
              <a:rPr lang="en-US" dirty="0" smtClean="0"/>
              <a:t> , an efficient A</a:t>
            </a:r>
            <a:r>
              <a:rPr lang="en-US" baseline="30000" dirty="0" smtClean="0"/>
              <a:t> </a:t>
            </a:r>
            <a:r>
              <a:rPr lang="en-US" dirty="0" smtClean="0"/>
              <a:t>cannot output </a:t>
            </a:r>
            <a:r>
              <a:rPr lang="en-US" dirty="0" smtClean="0">
                <a:latin typeface="Lucida Sans"/>
              </a:rPr>
              <a:t>x</a:t>
            </a:r>
            <a:r>
              <a:rPr lang="en-US" baseline="-25000" dirty="0" smtClean="0">
                <a:latin typeface="Lucida Sans"/>
              </a:rPr>
              <a:t>1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>
                <a:latin typeface="Lucida Sans"/>
              </a:rPr>
              <a:t>x</a:t>
            </a:r>
            <a:r>
              <a:rPr lang="en-US" baseline="-25000" dirty="0" smtClean="0">
                <a:latin typeface="Lucida Sans"/>
              </a:rPr>
              <a:t>2</a:t>
            </a:r>
            <a:r>
              <a:rPr lang="en-US" dirty="0" smtClean="0"/>
              <a:t> such that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f(x</a:t>
            </a:r>
            <a:r>
              <a:rPr lang="en-US" baseline="-25000" dirty="0" smtClean="0"/>
              <a:t>1</a:t>
            </a:r>
            <a:r>
              <a:rPr lang="en-US" dirty="0" smtClean="0"/>
              <a:t>) = f(x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2498725" y="1266825"/>
            <a:ext cx="442781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msy10" pitchFamily="34" charset="0"/>
              </a:rPr>
              <a:t>F</a:t>
            </a:r>
            <a:r>
              <a:rPr lang="en-US" sz="2800" dirty="0"/>
              <a:t> = </a:t>
            </a:r>
            <a:r>
              <a:rPr lang="en-US" sz="2800" dirty="0" smtClean="0"/>
              <a:t>{ f </a:t>
            </a:r>
            <a:r>
              <a:rPr lang="en-US" sz="2800" dirty="0"/>
              <a:t>: {0,1}</a:t>
            </a:r>
            <a:r>
              <a:rPr lang="en-US" sz="2800" baseline="30000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!</a:t>
            </a:r>
            <a:r>
              <a:rPr lang="en-US" sz="2800" dirty="0"/>
              <a:t> {0,1}</a:t>
            </a:r>
            <a:r>
              <a:rPr lang="en-US" sz="2800" baseline="30000" dirty="0"/>
              <a:t>n-k</a:t>
            </a:r>
            <a:r>
              <a:rPr lang="en-US" sz="2800" dirty="0"/>
              <a:t>}</a:t>
            </a:r>
          </a:p>
        </p:txBody>
      </p:sp>
    </p:spTree>
  </p:cSld>
  <p:clrMapOvr>
    <a:masterClrMapping/>
  </p:clrMapOvr>
  <p:transition spd="slow" advTm="26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Ex: Collision-resistant Hashing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410" y="4451125"/>
            <a:ext cx="8129039" cy="2097741"/>
          </a:xfrm>
        </p:spPr>
        <p:txBody>
          <a:bodyPr/>
          <a:lstStyle/>
          <a:p>
            <a:r>
              <a:rPr lang="en-US" sz="2400" dirty="0" smtClean="0">
                <a:solidFill>
                  <a:srgbClr val="CC6600"/>
                </a:solidFill>
              </a:rPr>
              <a:t>Shrinking:</a:t>
            </a:r>
            <a:r>
              <a:rPr lang="en-US" sz="2400" dirty="0" smtClean="0"/>
              <a:t> H(X | F,Y) </a:t>
            </a:r>
            <a:r>
              <a:rPr lang="en-US" sz="2400" b="1" dirty="0" smtClean="0">
                <a:latin typeface="cmsy10"/>
              </a:rPr>
              <a:t>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k</a:t>
            </a:r>
          </a:p>
          <a:p>
            <a:r>
              <a:rPr lang="en-US" sz="2400" dirty="0" smtClean="0">
                <a:solidFill>
                  <a:srgbClr val="CC6600"/>
                </a:solidFill>
              </a:rPr>
              <a:t>Collision Resistance:</a:t>
            </a:r>
            <a:r>
              <a:rPr lang="en-US" sz="2400" dirty="0" smtClean="0"/>
              <a:t> From (even a cheating) G’s point of view, X is determined by (F,Y) </a:t>
            </a:r>
            <a:br>
              <a:rPr lang="en-US" sz="2400" dirty="0" smtClean="0"/>
            </a:br>
            <a:r>
              <a:rPr lang="en-US" sz="2000" dirty="0" smtClean="0">
                <a:latin typeface="Symbol"/>
                <a:sym typeface="Symbol"/>
              </a:rPr>
              <a:t> </a:t>
            </a:r>
            <a:r>
              <a:rPr lang="en-US" sz="2400" dirty="0" smtClean="0">
                <a:sym typeface="Symbol"/>
              </a:rPr>
              <a:t> X </a:t>
            </a:r>
            <a:r>
              <a:rPr lang="en-US" sz="2400" dirty="0" smtClean="0"/>
              <a:t>has “accessible” entropy 0 </a:t>
            </a:r>
            <a:endParaRPr lang="en-US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47651" y="1386095"/>
            <a:ext cx="442781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msy10" pitchFamily="34" charset="0"/>
              </a:rPr>
              <a:t>F</a:t>
            </a:r>
            <a:r>
              <a:rPr lang="en-US" sz="2800" dirty="0"/>
              <a:t> = </a:t>
            </a:r>
            <a:r>
              <a:rPr lang="en-US" sz="2800" dirty="0" smtClean="0"/>
              <a:t>{f </a:t>
            </a:r>
            <a:r>
              <a:rPr lang="en-US" sz="2800" dirty="0"/>
              <a:t>: {0,1}</a:t>
            </a:r>
            <a:r>
              <a:rPr lang="en-US" sz="2800" baseline="30000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!</a:t>
            </a:r>
            <a:r>
              <a:rPr lang="en-US" sz="2800" dirty="0"/>
              <a:t> {0,1}</a:t>
            </a:r>
            <a:r>
              <a:rPr lang="en-US" sz="2800" baseline="30000" dirty="0"/>
              <a:t>n-k</a:t>
            </a:r>
            <a:r>
              <a:rPr lang="en-US" sz="2800" dirty="0"/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11400" y="2154805"/>
            <a:ext cx="396239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</a:t>
            </a: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468" y="2685995"/>
            <a:ext cx="14868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 </a:t>
            </a:r>
            <a:r>
              <a:rPr lang="en-US" dirty="0" smtClean="0">
                <a:latin typeface="cmsy10"/>
              </a:rPr>
              <a:t>Ã 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57010" y="3674459"/>
            <a:ext cx="152665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</a:t>
            </a:r>
            <a:r>
              <a:rPr lang="en-US" dirty="0" smtClean="0">
                <a:latin typeface="Lucida Sans"/>
              </a:rPr>
              <a:t>Y</a:t>
            </a:r>
            <a:r>
              <a:rPr lang="en-US" dirty="0" smtClean="0"/>
              <a:t>= F(X)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030" y="2493359"/>
            <a:ext cx="922351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 </a:t>
            </a:r>
            <a:r>
              <a:rPr lang="en-US" dirty="0" smtClean="0">
                <a:latin typeface="cmsy10" pitchFamily="34" charset="0"/>
              </a:rPr>
              <a:t>ÃF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26651" y="2692400"/>
            <a:ext cx="505349" cy="49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4663658" y="3661759"/>
            <a:ext cx="1503461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X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2901950" y="33972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5238750" y="34226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Ex: Collision-resistant Hashing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410" y="4451125"/>
            <a:ext cx="8129039" cy="2097741"/>
          </a:xfrm>
        </p:spPr>
        <p:txBody>
          <a:bodyPr/>
          <a:lstStyle/>
          <a:p>
            <a:r>
              <a:rPr lang="en-US" sz="2400" dirty="0" smtClean="0">
                <a:solidFill>
                  <a:srgbClr val="CC6600"/>
                </a:solidFill>
              </a:rPr>
              <a:t>Collision Resistance: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C6600"/>
                </a:solidFill>
              </a:rPr>
              <a:t> </a:t>
            </a:r>
            <a:br>
              <a:rPr lang="en-US" sz="2400" dirty="0" smtClean="0">
                <a:solidFill>
                  <a:srgbClr val="CC6600"/>
                </a:solidFill>
              </a:rPr>
            </a:br>
            <a:r>
              <a:rPr lang="en-US" sz="2400" dirty="0" smtClean="0"/>
              <a:t>H(X |F,Y,S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</a:t>
            </a:r>
            <a:r>
              <a:rPr lang="en-US" sz="2400" dirty="0" err="1" smtClean="0"/>
              <a:t>neg</a:t>
            </a:r>
            <a:r>
              <a:rPr lang="en-US" sz="2400" dirty="0" smtClean="0"/>
              <a:t>(n)  for every efficient G</a:t>
            </a:r>
            <a:r>
              <a:rPr lang="en-US" sz="2400" baseline="30000" dirty="0" smtClean="0"/>
              <a:t>*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347651" y="1386095"/>
            <a:ext cx="442781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msy10" pitchFamily="34" charset="0"/>
              </a:rPr>
              <a:t>F</a:t>
            </a:r>
            <a:r>
              <a:rPr lang="en-US" sz="2800" dirty="0"/>
              <a:t> = </a:t>
            </a:r>
            <a:r>
              <a:rPr lang="en-US" sz="2800" dirty="0" smtClean="0"/>
              <a:t>{f </a:t>
            </a:r>
            <a:r>
              <a:rPr lang="en-US" sz="2800" dirty="0"/>
              <a:t>: {0,1}</a:t>
            </a:r>
            <a:r>
              <a:rPr lang="en-US" sz="2800" baseline="30000" dirty="0"/>
              <a:t>n</a:t>
            </a:r>
            <a:r>
              <a:rPr lang="en-US" sz="2800" dirty="0"/>
              <a:t> </a:t>
            </a:r>
            <a:r>
              <a:rPr lang="en-US" sz="2800" dirty="0">
                <a:latin typeface="cmsy10" pitchFamily="34" charset="0"/>
              </a:rPr>
              <a:t>!</a:t>
            </a:r>
            <a:r>
              <a:rPr lang="en-US" sz="2800" dirty="0"/>
              <a:t> {0,1}</a:t>
            </a:r>
            <a:r>
              <a:rPr lang="en-US" sz="2800" baseline="30000" dirty="0"/>
              <a:t>n-k</a:t>
            </a:r>
            <a:r>
              <a:rPr lang="en-US" sz="2800" dirty="0"/>
              <a:t>}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311400" y="2154805"/>
            <a:ext cx="396239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*</a:t>
            </a:r>
            <a:endParaRPr kumimoji="0" lang="en-US" sz="2000" b="0" i="0" u="none" strike="noStrike" cap="none" normalizeH="0" baseline="3000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468" y="2685995"/>
            <a:ext cx="14868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57010" y="3674459"/>
            <a:ext cx="152665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</a:t>
            </a:r>
            <a:r>
              <a:rPr lang="en-US" dirty="0" smtClean="0">
                <a:latin typeface="Lucida Sans"/>
              </a:rPr>
              <a:t>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030" y="2493359"/>
            <a:ext cx="922351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 </a:t>
            </a:r>
            <a:r>
              <a:rPr lang="en-US" dirty="0" smtClean="0">
                <a:latin typeface="cmsy10" pitchFamily="34" charset="0"/>
              </a:rPr>
              <a:t>ÃF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26651" y="2692400"/>
            <a:ext cx="505349" cy="49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4663658" y="3661759"/>
            <a:ext cx="1503461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/>
              <a:t>X</a:t>
            </a:r>
            <a:r>
              <a:rPr lang="en-US" dirty="0" smtClean="0">
                <a:latin typeface="Symbol"/>
                <a:sym typeface="Symbol"/>
              </a:rPr>
              <a:t></a:t>
            </a:r>
            <a:r>
              <a:rPr lang="en-US" dirty="0" smtClean="0"/>
              <a:t> </a:t>
            </a:r>
            <a:r>
              <a:rPr lang="en-US" dirty="0" smtClean="0">
                <a:latin typeface="Lucida Sans"/>
              </a:rPr>
              <a:t>F</a:t>
            </a:r>
            <a:r>
              <a:rPr lang="en-US" baseline="30000" dirty="0" smtClean="0">
                <a:latin typeface="Lucida Sans"/>
              </a:rPr>
              <a:t>-1</a:t>
            </a:r>
            <a:r>
              <a:rPr lang="en-US" dirty="0" smtClean="0">
                <a:latin typeface="Lucida Sans"/>
              </a:rPr>
              <a:t>(Y</a:t>
            </a:r>
            <a:r>
              <a:rPr lang="en-US" dirty="0" smtClean="0"/>
              <a:t>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2901950" y="33972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5238750" y="3422650"/>
            <a:ext cx="381000" cy="12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647868" y="2673295"/>
            <a:ext cx="148689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1508760" y="4899660"/>
            <a:ext cx="365760" cy="251460"/>
          </a:xfrm>
          <a:prstGeom prst="line">
            <a:avLst/>
          </a:prstGeom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Measuring Accessible Entropy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Goal:</a:t>
            </a:r>
            <a:r>
              <a:rPr lang="en-US"/>
              <a:t> A useful entropy measure to capture possibility that H</a:t>
            </a:r>
            <a:r>
              <a:rPr lang="en-US" baseline="30000"/>
              <a:t>acc</a:t>
            </a:r>
            <a:r>
              <a:rPr lang="en-US"/>
              <a:t>(X) </a:t>
            </a:r>
            <a:r>
              <a:rPr lang="en-US">
                <a:latin typeface="cmsy10" pitchFamily="34" charset="0"/>
              </a:rPr>
              <a:t>¿</a:t>
            </a:r>
            <a:r>
              <a:rPr lang="en-US"/>
              <a:t> H(X)</a:t>
            </a:r>
          </a:p>
          <a:p>
            <a:pPr marL="533400" indent="-533400"/>
            <a:endParaRPr lang="en-US">
              <a:solidFill>
                <a:srgbClr val="CC6600"/>
              </a:solidFill>
            </a:endParaRPr>
          </a:p>
          <a:p>
            <a:pPr marL="533400" indent="-533400"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1st attempt: </a:t>
            </a:r>
            <a:r>
              <a:rPr lang="en-US">
                <a:latin typeface="Arial" charset="0"/>
              </a:rPr>
              <a:t>X has </a:t>
            </a:r>
            <a:r>
              <a:rPr lang="en-US" b="1">
                <a:latin typeface="Arial" charset="0"/>
              </a:rPr>
              <a:t>accessible entropy</a:t>
            </a:r>
            <a:r>
              <a:rPr lang="en-US">
                <a:latin typeface="Arial" charset="0"/>
              </a:rPr>
              <a:t> at most k if there is a random variable Y s.t.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/>
              <a:t>Y </a:t>
            </a:r>
            <a:r>
              <a:rPr lang="en-US" sz="2800">
                <a:latin typeface="cmsy10" pitchFamily="34" charset="0"/>
              </a:rPr>
              <a:t>´</a:t>
            </a:r>
            <a:r>
              <a:rPr lang="en-US" sz="2800" baseline="30000"/>
              <a:t>c</a:t>
            </a:r>
            <a:r>
              <a:rPr lang="en-US" sz="2800"/>
              <a:t> X</a:t>
            </a:r>
          </a:p>
          <a:p>
            <a:pPr marL="914400" lvl="1" indent="-457200">
              <a:buFont typeface="Lucida Sans" pitchFamily="34" charset="0"/>
              <a:buAutoNum type="arabicPeriod"/>
            </a:pPr>
            <a:r>
              <a:rPr lang="en-US" sz="2800"/>
              <a:t>H(Y) </a:t>
            </a:r>
            <a:r>
              <a:rPr lang="en-US" sz="2800">
                <a:latin typeface="cmsy10" pitchFamily="34" charset="0"/>
              </a:rPr>
              <a:t>·</a:t>
            </a:r>
            <a:r>
              <a:rPr lang="en-US" sz="2800"/>
              <a:t> k</a:t>
            </a:r>
            <a:br>
              <a:rPr lang="en-US" sz="2800"/>
            </a:br>
            <a:endParaRPr lang="en-US" sz="3200"/>
          </a:p>
          <a:p>
            <a:pPr marL="914400" lvl="1" indent="-457200">
              <a:buFont typeface="Lucida Sans" pitchFamily="34" charset="0"/>
              <a:buNone/>
            </a:pPr>
            <a:r>
              <a:rPr lang="en-US" sz="2800">
                <a:solidFill>
                  <a:srgbClr val="CC6600"/>
                </a:solidFill>
                <a:latin typeface="Arial" charset="0"/>
              </a:rPr>
              <a:t>Not useful!</a:t>
            </a:r>
            <a:r>
              <a:rPr lang="en-US" sz="2800">
                <a:latin typeface="Arial" charset="0"/>
              </a:rPr>
              <a:t> every X is indistinguishable from some Y of entropy polylog(n).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Inaccessible Entropy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dirty="0" smtClean="0">
              <a:solidFill>
                <a:srgbClr val="CC66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solidFill>
                  <a:srgbClr val="CC6600"/>
                </a:solidFill>
              </a:rPr>
              <a:t>Idea</a:t>
            </a:r>
            <a:r>
              <a:rPr lang="en-US" dirty="0">
                <a:solidFill>
                  <a:srgbClr val="CC6600"/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A generator G has </a:t>
            </a:r>
            <a:r>
              <a:rPr lang="en-US" b="1" dirty="0"/>
              <a:t>inaccessible entropy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if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>
              <a:buNone/>
            </a:pPr>
            <a:r>
              <a:rPr lang="en-US" dirty="0" smtClean="0"/>
              <a:t>H(G’s outputs from an </a:t>
            </a:r>
            <a:r>
              <a:rPr lang="en-US" dirty="0" smtClean="0"/>
              <a:t>observer’s perspective)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</a:t>
            </a:r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H(G</a:t>
            </a:r>
            <a:r>
              <a:rPr lang="en-US" baseline="30000" dirty="0" smtClean="0"/>
              <a:t>*</a:t>
            </a:r>
            <a:r>
              <a:rPr lang="en-US" dirty="0" smtClean="0"/>
              <a:t>’s outputs from G</a:t>
            </a:r>
            <a:r>
              <a:rPr lang="en-US" baseline="30000" dirty="0" smtClean="0"/>
              <a:t>*</a:t>
            </a:r>
            <a:r>
              <a:rPr lang="en-US" dirty="0" smtClean="0"/>
              <a:t>’s </a:t>
            </a:r>
            <a:r>
              <a:rPr lang="en-US" dirty="0" smtClean="0"/>
              <a:t>perspective)</a:t>
            </a:r>
            <a:endParaRPr lang="en-US" b="1" dirty="0"/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3667098" y="3282232"/>
            <a:ext cx="20320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6600"/>
                </a:solidFill>
              </a:rPr>
              <a:t>Real Entropy</a:t>
            </a:r>
          </a:p>
        </p:txBody>
      </p:sp>
      <p:sp>
        <p:nvSpPr>
          <p:cNvPr id="584709" name="Text Box 5"/>
          <p:cNvSpPr txBox="1">
            <a:spLocks noChangeArrowheads="1"/>
          </p:cNvSpPr>
          <p:nvPr/>
        </p:nvSpPr>
        <p:spPr bwMode="auto">
          <a:xfrm>
            <a:off x="3361838" y="4756048"/>
            <a:ext cx="29543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C6600"/>
                </a:solidFill>
              </a:rPr>
              <a:t>Accessible Entropy</a:t>
            </a:r>
          </a:p>
        </p:txBody>
      </p:sp>
    </p:spTree>
    <p:custDataLst>
      <p:tags r:id="rId1"/>
    </p:custDataLst>
  </p:cSld>
  <p:clrMapOvr>
    <a:masterClrMapping/>
  </p:clrMapOvr>
  <p:transition spd="slow" advTm="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8" grpId="0"/>
      <p:bldP spid="584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/>
              <a:t>outline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</p:spPr>
        <p:txBody>
          <a:bodyPr anchor="ctr"/>
          <a:lstStyle/>
          <a:p>
            <a:pPr marL="0" indent="0">
              <a:spcBef>
                <a:spcPct val="80000"/>
              </a:spcBef>
            </a:pPr>
            <a:r>
              <a:rPr lang="en-US"/>
              <a:t> Entropy	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Secrecy &amp; Pseudoentropy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Unforgeability &amp; Inaccessible 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Applications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" y="4544704"/>
            <a:ext cx="7912541" cy="1524626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CC6600"/>
                </a:solidFill>
              </a:rPr>
              <a:t>Def: </a:t>
            </a:r>
            <a:r>
              <a:rPr lang="en-US" sz="2400" dirty="0" smtClean="0"/>
              <a:t>The </a:t>
            </a:r>
            <a:r>
              <a:rPr lang="en-US" sz="2400" b="1" dirty="0" smtClean="0"/>
              <a:t>real entropy</a:t>
            </a:r>
            <a:r>
              <a:rPr lang="en-US" sz="2400" dirty="0" smtClean="0"/>
              <a:t> of G is</a:t>
            </a:r>
          </a:p>
          <a:p>
            <a:pPr algn="ctr">
              <a:buNone/>
            </a:pPr>
            <a:r>
              <a:rPr lang="en-US" sz="2400" dirty="0" smtClean="0"/>
              <a:t>H(Y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,….,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m</a:t>
            </a:r>
            <a:r>
              <a:rPr lang="en-US" sz="2400" dirty="0" err="1" smtClean="0"/>
              <a:t>|Z</a:t>
            </a:r>
            <a:r>
              <a:rPr lang="en-US" sz="2400" dirty="0" smtClean="0"/>
              <a:t>) </a:t>
            </a:r>
            <a:r>
              <a:rPr lang="en-US" sz="2400" dirty="0" smtClean="0">
                <a:latin typeface="Symbol" pitchFamily="18" charset="2"/>
                <a:sym typeface="Symbol" pitchFamily="18" charset="2"/>
              </a:rPr>
              <a:t>= </a:t>
            </a:r>
            <a:r>
              <a:rPr lang="en-US" sz="2400" baseline="-25000" dirty="0" err="1" smtClean="0">
                <a:sym typeface="Symbol" pitchFamily="18" charset="2"/>
              </a:rPr>
              <a:t>i</a:t>
            </a:r>
            <a:r>
              <a:rPr lang="en-US" sz="2400" dirty="0" smtClean="0"/>
              <a:t> H(Y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| Z,Y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,…,Y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30017" y="1574360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     </a:t>
            </a: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061" y="2138903"/>
            <a:ext cx="138210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275576" y="2996711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0" y="1950324"/>
            <a:ext cx="37371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126952" y="2133204"/>
            <a:ext cx="508884" cy="795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186912" y="2998037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33960" y="2990085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 smtClean="0">
                <a:latin typeface="Lucida Sans"/>
              </a:rPr>
              <a:t>m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146412" y="2647666"/>
            <a:ext cx="914400" cy="914400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0" idx="0"/>
          </p:cNvCxnSpPr>
          <p:nvPr/>
        </p:nvCxnSpPr>
        <p:spPr bwMode="auto">
          <a:xfrm rot="16200000" flipH="1">
            <a:off x="2352905" y="281959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3283241" y="283551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5319065" y="28241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080682" y="3152633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uiExpand="1" build="p"/>
      <p:bldP spid="8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620" y="4053375"/>
            <a:ext cx="8386890" cy="2538493"/>
          </a:xfrm>
        </p:spPr>
        <p:txBody>
          <a:bodyPr/>
          <a:lstStyle/>
          <a:p>
            <a:pPr marL="274320" lvl="0">
              <a:lnSpc>
                <a:spcPct val="90000"/>
              </a:lnSpc>
              <a:spcBef>
                <a:spcPts val="1200"/>
              </a:spcBef>
              <a:buNone/>
              <a:defRPr/>
            </a:pPr>
            <a:r>
              <a:rPr lang="en-US" sz="2400" dirty="0">
                <a:solidFill>
                  <a:srgbClr val="CC6600"/>
                </a:solidFill>
              </a:rPr>
              <a:t>Def: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/>
                </a:solidFill>
              </a:rPr>
              <a:t>G</a:t>
            </a:r>
            <a:r>
              <a:rPr lang="en-US" sz="2400" dirty="0"/>
              <a:t> has </a:t>
            </a:r>
            <a:r>
              <a:rPr lang="en-US" sz="2400" b="1" dirty="0"/>
              <a:t>accessible entropy</a:t>
            </a:r>
            <a:r>
              <a:rPr lang="en-US" sz="2400" dirty="0"/>
              <a:t> at most </a:t>
            </a:r>
            <a:r>
              <a:rPr lang="en-US" sz="2400" dirty="0">
                <a:solidFill>
                  <a:schemeClr val="tx2"/>
                </a:solidFill>
              </a:rPr>
              <a:t>k</a:t>
            </a:r>
            <a:r>
              <a:rPr lang="en-US" sz="2400" dirty="0"/>
              <a:t>, if </a:t>
            </a:r>
            <a:r>
              <a:rPr lang="en-US" sz="2400" b="1" dirty="0">
                <a:latin typeface="cmsy10"/>
              </a:rPr>
              <a:t>8</a:t>
            </a:r>
            <a:r>
              <a:rPr lang="en-US" sz="2400" dirty="0"/>
              <a:t> PPT </a:t>
            </a:r>
            <a:r>
              <a:rPr lang="en-US" sz="2400" dirty="0">
                <a:solidFill>
                  <a:schemeClr val="tx2"/>
                </a:solidFill>
              </a:rPr>
              <a:t>G</a:t>
            </a:r>
            <a:r>
              <a:rPr lang="en-US" sz="2400" b="1" baseline="30000" dirty="0">
                <a:solidFill>
                  <a:schemeClr val="tx2"/>
                </a:solidFill>
              </a:rPr>
              <a:t>*</a:t>
            </a:r>
          </a:p>
          <a:p>
            <a:pPr marL="274320" lvl="0">
              <a:lnSpc>
                <a:spcPct val="90000"/>
              </a:lnSpc>
              <a:spcBef>
                <a:spcPts val="1200"/>
              </a:spcBef>
              <a:buFont typeface="Symbol" pitchFamily="18" charset="2"/>
              <a:buChar char=" "/>
              <a:defRPr/>
            </a:pPr>
            <a:r>
              <a:rPr lang="en-US" sz="2400" dirty="0">
                <a:latin typeface="Symbol" pitchFamily="18" charset="2"/>
                <a:sym typeface="Symbol" pitchFamily="18" charset="2"/>
              </a:rPr>
              <a:t>                       </a:t>
            </a:r>
            <a:r>
              <a:rPr lang="en-US" sz="2600" dirty="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sz="2600" baseline="-25000" dirty="0" err="1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H(Y</a:t>
            </a:r>
            <a:r>
              <a:rPr lang="en-US" sz="2600" baseline="-25000" dirty="0" smtClean="0">
                <a:solidFill>
                  <a:schemeClr val="tx2"/>
                </a:solidFill>
              </a:rPr>
              <a:t>i</a:t>
            </a:r>
            <a:r>
              <a:rPr lang="en-US" sz="2600" dirty="0" smtClean="0">
                <a:solidFill>
                  <a:schemeClr val="tx2"/>
                </a:solidFill>
              </a:rPr>
              <a:t>|Z,S</a:t>
            </a:r>
            <a:r>
              <a:rPr lang="en-US" sz="2600" baseline="-25000" dirty="0" smtClean="0">
                <a:solidFill>
                  <a:schemeClr val="tx2"/>
                </a:solidFill>
              </a:rPr>
              <a:t>1</a:t>
            </a:r>
            <a:r>
              <a:rPr lang="en-US" sz="2600" dirty="0" smtClean="0">
                <a:solidFill>
                  <a:schemeClr val="tx2"/>
                </a:solidFill>
              </a:rPr>
              <a:t>,S</a:t>
            </a:r>
            <a:r>
              <a:rPr lang="en-US" sz="2600" baseline="-25000" dirty="0" smtClean="0">
                <a:solidFill>
                  <a:schemeClr val="tx2"/>
                </a:solidFill>
              </a:rPr>
              <a:t>2</a:t>
            </a:r>
            <a:r>
              <a:rPr lang="en-US" sz="2600" dirty="0" smtClean="0">
                <a:solidFill>
                  <a:schemeClr val="tx2"/>
                </a:solidFill>
              </a:rPr>
              <a:t>,…,S</a:t>
            </a:r>
            <a:r>
              <a:rPr lang="en-US" sz="2600" baseline="-25000" dirty="0" smtClean="0">
                <a:solidFill>
                  <a:schemeClr val="tx2"/>
                </a:solidFill>
              </a:rPr>
              <a:t>i-1</a:t>
            </a:r>
            <a:r>
              <a:rPr lang="en-US" sz="2600" dirty="0">
                <a:solidFill>
                  <a:schemeClr val="tx2"/>
                </a:solidFill>
              </a:rPr>
              <a:t>) </a:t>
            </a:r>
            <a:r>
              <a:rPr lang="en-US" sz="2600" dirty="0">
                <a:solidFill>
                  <a:schemeClr val="tx2"/>
                </a:solidFill>
                <a:latin typeface="cmsy10" pitchFamily="34" charset="0"/>
              </a:rPr>
              <a:t>·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k</a:t>
            </a: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Inaccessible</a:t>
            </a:r>
            <a:r>
              <a:rPr lang="en-US" sz="2600" dirty="0" smtClean="0">
                <a:solidFill>
                  <a:schemeClr val="tx2"/>
                </a:solidFill>
              </a:rPr>
              <a:t> entropy = real – accessible entropy</a:t>
            </a: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Unbounded G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 can achieve real entropy.</a:t>
            </a:r>
          </a:p>
          <a:p>
            <a:pPr marL="274320">
              <a:lnSpc>
                <a:spcPct val="90000"/>
              </a:lnSpc>
              <a:spcBef>
                <a:spcPts val="1200"/>
              </a:spcBef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30017" y="1574360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     </a:t>
            </a:r>
            <a:r>
              <a:rPr lang="en-US" sz="2400" dirty="0" smtClean="0"/>
              <a:t>G*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75576" y="2996711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0" y="1950324"/>
            <a:ext cx="373710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1" idx="3"/>
          </p:cNvCxnSpPr>
          <p:nvPr/>
        </p:nvCxnSpPr>
        <p:spPr bwMode="auto">
          <a:xfrm flipV="1">
            <a:off x="1101080" y="2133204"/>
            <a:ext cx="534756" cy="171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3186912" y="2998037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233960" y="2990085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 smtClean="0">
                <a:latin typeface="Lucida Sans"/>
              </a:rPr>
              <a:t>m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146412" y="2647666"/>
            <a:ext cx="914400" cy="914400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0" idx="0"/>
          </p:cNvCxnSpPr>
          <p:nvPr/>
        </p:nvCxnSpPr>
        <p:spPr bwMode="auto">
          <a:xfrm rot="16200000" flipH="1">
            <a:off x="2352905" y="281959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3283241" y="283551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5319065" y="28241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080682" y="3152633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15332" y="2091639"/>
            <a:ext cx="42621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1</a:t>
            </a:r>
            <a:endParaRPr lang="en-US" baseline="-25000" dirty="0">
              <a:latin typeface="Lucida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8372" y="2093911"/>
            <a:ext cx="42621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>
                <a:latin typeface="Lucida Sans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1492" y="2082535"/>
            <a:ext cx="532454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</a:rPr>
              <a:t>S</a:t>
            </a:r>
            <a:r>
              <a:rPr lang="en-US" baseline="-25000" dirty="0" err="1" smtClean="0">
                <a:latin typeface="Lucida Sans"/>
              </a:rPr>
              <a:t>m</a:t>
            </a:r>
            <a:endParaRPr lang="en-US" baseline="-25000" dirty="0">
              <a:latin typeface="Lucida San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359856" y="2153913"/>
            <a:ext cx="504968" cy="24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6884784" y="1979888"/>
            <a:ext cx="48500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231024" y="2710329"/>
            <a:ext cx="288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Lucida Sans"/>
              </a:rPr>
              <a:t>s.t</a:t>
            </a:r>
            <a:r>
              <a:rPr lang="en-US" dirty="0" smtClean="0">
                <a:latin typeface="Lucida Sans"/>
              </a:rPr>
              <a:t>. G(Z,R)=(Y</a:t>
            </a:r>
            <a:r>
              <a:rPr lang="en-US" baseline="-25000" dirty="0" smtClean="0">
                <a:latin typeface="Lucida Sans"/>
              </a:rPr>
              <a:t>1</a:t>
            </a:r>
            <a:r>
              <a:rPr lang="en-US" dirty="0" smtClean="0"/>
              <a:t>,….,</a:t>
            </a: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 smtClean="0">
                <a:latin typeface="Lucida Sans"/>
              </a:rPr>
              <a:t>m</a:t>
            </a:r>
            <a:r>
              <a:rPr lang="en-US" dirty="0" smtClean="0"/>
              <a:t>)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uiExpand="1" build="p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31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OWF </a:t>
            </a:r>
            <a:r>
              <a:rPr lang="en-US" dirty="0" smtClean="0">
                <a:latin typeface="Symbol"/>
                <a:sym typeface="Symbol"/>
              </a:rPr>
              <a:t></a:t>
            </a:r>
            <a:r>
              <a:rPr lang="en-US" dirty="0" smtClean="0"/>
              <a:t> Inaccessible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324" y="4244447"/>
            <a:ext cx="8373243" cy="2210939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CC6600"/>
                </a:solidFill>
              </a:rPr>
              <a:t>Claim: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Real entropy = 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Accessible entropy &lt; n-log n</a:t>
            </a:r>
          </a:p>
          <a:p>
            <a:pPr>
              <a:buNone/>
            </a:pPr>
            <a:r>
              <a:rPr lang="en-US" sz="2400" dirty="0" smtClean="0"/>
              <a:t>[cf. Omer’s talk: G(x)=(f(x),</a:t>
            </a:r>
            <a:r>
              <a:rPr lang="en-US" sz="2400" dirty="0" smtClean="0">
                <a:latin typeface="Lucida Sans"/>
              </a:rPr>
              <a:t>x</a:t>
            </a:r>
            <a:r>
              <a:rPr lang="en-US" sz="2400" baseline="-25000" dirty="0" smtClean="0">
                <a:latin typeface="Lucida Sans"/>
              </a:rPr>
              <a:t>1</a:t>
            </a:r>
            <a:r>
              <a:rPr lang="en-US" sz="2400" dirty="0" smtClean="0"/>
              <a:t>,…,</a:t>
            </a:r>
            <a:r>
              <a:rPr lang="en-US" sz="2400" dirty="0" err="1" smtClean="0">
                <a:latin typeface="Lucida Sans"/>
              </a:rPr>
              <a:t>x</a:t>
            </a:r>
            <a:r>
              <a:rPr lang="en-US" sz="2400" baseline="-25000" dirty="0" err="1" smtClean="0">
                <a:latin typeface="Lucida Sans"/>
              </a:rPr>
              <a:t>n</a:t>
            </a:r>
            <a:r>
              <a:rPr lang="en-US" sz="2400" dirty="0" smtClean="0"/>
              <a:t>) next-bit </a:t>
            </a:r>
            <a:r>
              <a:rPr lang="en-US" sz="2400" dirty="0" err="1" smtClean="0"/>
              <a:t>pseudoentropy</a:t>
            </a:r>
            <a:r>
              <a:rPr lang="en-US" sz="2400" dirty="0" smtClean="0"/>
              <a:t> </a:t>
            </a:r>
            <a:r>
              <a:rPr lang="en-US" sz="2400" dirty="0" err="1" smtClean="0"/>
              <a:t>n+log</a:t>
            </a:r>
            <a:r>
              <a:rPr lang="en-US" sz="2400" dirty="0" smtClean="0"/>
              <a:t> n for OWP f]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30017" y="2447832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     </a:t>
            </a:r>
            <a:r>
              <a:rPr lang="en-US" sz="2400" dirty="0" smtClean="0"/>
              <a:t>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6061" y="3012375"/>
            <a:ext cx="138210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Ã</a:t>
            </a:r>
            <a:r>
              <a:rPr lang="en-US" dirty="0" smtClean="0"/>
              <a:t>{</a:t>
            </a:r>
            <a:r>
              <a:rPr lang="en-US" dirty="0" smtClean="0">
                <a:latin typeface="Lucida Sans"/>
              </a:rPr>
              <a:t>0,1}</a:t>
            </a:r>
            <a:r>
              <a:rPr lang="en-US" baseline="30000" dirty="0" smtClean="0">
                <a:latin typeface="Lucida Sans"/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011680" y="3870183"/>
            <a:ext cx="772779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f(X)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29803" y="3871509"/>
            <a:ext cx="723331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Lucida Sans"/>
              </a:rPr>
              <a:t>f</a:t>
            </a:r>
            <a:r>
              <a:rPr lang="en-US" dirty="0" smtClean="0">
                <a:latin typeface="Lucida Sans"/>
              </a:rPr>
              <a:t>(X)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58599" y="3863557"/>
            <a:ext cx="72333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f(X)</a:t>
            </a:r>
            <a:r>
              <a:rPr lang="en-US" baseline="-25000" dirty="0" smtClean="0">
                <a:latin typeface="Lucida Sans"/>
              </a:rPr>
              <a:t>n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146412" y="3521138"/>
            <a:ext cx="914400" cy="914400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10" idx="0"/>
          </p:cNvCxnSpPr>
          <p:nvPr/>
        </p:nvCxnSpPr>
        <p:spPr bwMode="auto">
          <a:xfrm rot="5400000">
            <a:off x="2232333" y="3700510"/>
            <a:ext cx="335410" cy="3936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3283241" y="3708991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5073407" y="3697616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080682" y="4026105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39441" y="1561514"/>
            <a:ext cx="749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a one-way function f : {</a:t>
            </a:r>
            <a:r>
              <a:rPr lang="en-US" sz="2400" dirty="0" smtClean="0">
                <a:latin typeface="Lucida Sans"/>
              </a:rPr>
              <a:t>0,1}</a:t>
            </a:r>
            <a:r>
              <a:rPr lang="en-US" sz="2400" baseline="30000" dirty="0" smtClean="0">
                <a:latin typeface="Lucida Sans"/>
              </a:rPr>
              <a:t>n</a:t>
            </a:r>
            <a:r>
              <a:rPr lang="en-US" sz="2400" dirty="0" smtClean="0">
                <a:latin typeface="Symbol"/>
                <a:sym typeface="Symbol"/>
              </a:rPr>
              <a:t></a:t>
            </a:r>
            <a:r>
              <a:rPr lang="en-US" sz="2400" dirty="0" smtClean="0"/>
              <a:t>{</a:t>
            </a:r>
            <a:r>
              <a:rPr lang="en-US" sz="2400" dirty="0" smtClean="0">
                <a:latin typeface="Lucida Sans"/>
              </a:rPr>
              <a:t>0,1}</a:t>
            </a:r>
            <a:r>
              <a:rPr lang="en-US" sz="2400" baseline="30000" dirty="0" smtClean="0">
                <a:latin typeface="Lucida Sans"/>
              </a:rPr>
              <a:t>n</a:t>
            </a:r>
            <a:r>
              <a:rPr lang="en-US" sz="2400" dirty="0" smtClean="0">
                <a:latin typeface="Lucida Sans"/>
              </a:rPr>
              <a:t>, define</a:t>
            </a:r>
            <a:endParaRPr lang="en-US" sz="2400" baseline="30000" dirty="0">
              <a:latin typeface="Lucida Sans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788924" y="3852184"/>
            <a:ext cx="379868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X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H="1">
            <a:off x="5812659" y="36862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1" grpId="0" uiExpand="1" build="p"/>
      <p:bldP spid="8" grpId="0" animBg="1"/>
      <p:bldP spid="10" grpId="0" animBg="1"/>
      <p:bldP spid="13" grpId="0" animBg="1"/>
      <p:bldP spid="15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5511467" y="2994632"/>
            <a:ext cx="75513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m+1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522840" y="2992357"/>
            <a:ext cx="755130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X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824520" y="2990085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latin typeface="Lucida Sans"/>
              </a:rPr>
              <a:t>Y</a:t>
            </a:r>
            <a:r>
              <a:rPr lang="en-US" baseline="-25000" dirty="0" err="1">
                <a:latin typeface="Lucida Sans"/>
              </a:rPr>
              <a:t>n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4826792" y="2992357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829064" y="2994629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0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791119" y="2998037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2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793388" y="3000302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OWF </a:t>
            </a:r>
            <a:r>
              <a:rPr lang="en-US" dirty="0" smtClean="0">
                <a:latin typeface="Symbol"/>
                <a:sym typeface="Symbol"/>
              </a:rPr>
              <a:t></a:t>
            </a:r>
            <a:r>
              <a:rPr lang="en-US" dirty="0" smtClean="0"/>
              <a:t> Inaccessible Entropy</a:t>
            </a:r>
            <a:endParaRPr lang="en-US" dirty="0"/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324" y="3944203"/>
            <a:ext cx="8373243" cy="251118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CC6600"/>
                </a:solidFill>
              </a:rPr>
              <a:t>Claim: </a:t>
            </a:r>
            <a:r>
              <a:rPr lang="en-US" sz="2400" dirty="0" smtClean="0">
                <a:solidFill>
                  <a:schemeClr val="tx2"/>
                </a:solidFill>
              </a:rPr>
              <a:t>Accessible entropy &lt; n-log 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Suppose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</a:t>
            </a:r>
            <a:r>
              <a:rPr lang="en-US" sz="2400" dirty="0" smtClean="0">
                <a:solidFill>
                  <a:schemeClr val="tx2"/>
                </a:solidFill>
              </a:rPr>
              <a:t> G</a:t>
            </a:r>
            <a:r>
              <a:rPr lang="en-US" sz="2400" baseline="30000" dirty="0" smtClean="0">
                <a:solidFill>
                  <a:schemeClr val="tx2"/>
                </a:solidFill>
              </a:rPr>
              <a:t>*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s.t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 err="1" smtClean="0">
                <a:solidFill>
                  <a:schemeClr val="tx2"/>
                </a:solidFill>
                <a:sym typeface="Symbol"/>
              </a:rPr>
              <a:t>i</a:t>
            </a:r>
            <a:r>
              <a:rPr lang="en-US" sz="2400" dirty="0" err="1" smtClean="0">
                <a:solidFill>
                  <a:schemeClr val="tx2"/>
                </a:solidFill>
                <a:latin typeface="Lucida Sans"/>
              </a:rPr>
              <a:t>H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(Y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|S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,…,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i-1</a:t>
            </a:r>
            <a:r>
              <a:rPr lang="en-US" sz="2400" dirty="0" smtClean="0">
                <a:solidFill>
                  <a:schemeClr val="tx2"/>
                </a:solidFill>
              </a:rPr>
              <a:t>)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</a:t>
            </a:r>
            <a:r>
              <a:rPr lang="en-US" sz="2400" dirty="0" smtClean="0">
                <a:solidFill>
                  <a:schemeClr val="tx2"/>
                </a:solidFill>
              </a:rPr>
              <a:t> n-log n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Then can invert f on input Y’</a:t>
            </a:r>
            <a:r>
              <a:rPr lang="en-US" sz="2400" dirty="0" smtClean="0">
                <a:solidFill>
                  <a:srgbClr val="CC6600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by sequentially finding 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1</a:t>
            </a:r>
            <a:r>
              <a:rPr lang="en-US" sz="2400" dirty="0" smtClean="0">
                <a:solidFill>
                  <a:schemeClr val="tx2"/>
                </a:solidFill>
              </a:rPr>
              <a:t>,..,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S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s.t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Y</a:t>
            </a:r>
            <a:r>
              <a:rPr lang="en-US" sz="2400" baseline="-25000" dirty="0" smtClean="0">
                <a:solidFill>
                  <a:schemeClr val="tx2"/>
                </a:solidFill>
                <a:latin typeface="Lucida Sans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latin typeface="Lucida Sans"/>
              </a:rPr>
              <a:t>=</a:t>
            </a:r>
            <a:r>
              <a:rPr lang="en-US" sz="2400" dirty="0" err="1" smtClean="0">
                <a:solidFill>
                  <a:schemeClr val="tx2"/>
                </a:solidFill>
                <a:latin typeface="Lucida Sans"/>
              </a:rPr>
              <a:t>Y’</a:t>
            </a:r>
            <a:r>
              <a:rPr lang="en-US" sz="2400" baseline="-25000" dirty="0" err="1" smtClean="0">
                <a:solidFill>
                  <a:schemeClr val="tx2"/>
                </a:solidFill>
                <a:latin typeface="Lucida Sans"/>
              </a:rPr>
              <a:t>i</a:t>
            </a:r>
            <a:r>
              <a:rPr lang="en-US" sz="2400" dirty="0" smtClean="0">
                <a:solidFill>
                  <a:schemeClr val="tx2"/>
                </a:solidFill>
              </a:rPr>
              <a:t> (via sampling).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High accessible entropy </a:t>
            </a:r>
            <a:r>
              <a:rPr lang="en-US" sz="2400" dirty="0" smtClean="0">
                <a:solidFill>
                  <a:schemeClr val="tx2"/>
                </a:solidFill>
                <a:latin typeface="Symbol"/>
                <a:sym typeface="Symbol"/>
              </a:rPr>
              <a:t></a:t>
            </a:r>
            <a:r>
              <a:rPr lang="en-US" sz="2400" dirty="0" smtClean="0">
                <a:solidFill>
                  <a:schemeClr val="tx2"/>
                </a:solidFill>
              </a:rPr>
              <a:t> success on random Y=f(X) </a:t>
            </a:r>
            <a:r>
              <a:rPr lang="en-US" sz="2400" dirty="0" err="1" smtClean="0">
                <a:solidFill>
                  <a:schemeClr val="tx2"/>
                </a:solidFill>
              </a:rPr>
              <a:t>w.p</a:t>
            </a:r>
            <a:r>
              <a:rPr lang="en-US" sz="2400" dirty="0" smtClean="0">
                <a:solidFill>
                  <a:schemeClr val="tx2"/>
                </a:solidFill>
              </a:rPr>
              <a:t>. 1/poly(n).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630017" y="1574360"/>
            <a:ext cx="4729839" cy="1077218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                          </a:t>
            </a:r>
            <a:r>
              <a:rPr lang="en-US" sz="2400" dirty="0" smtClean="0"/>
              <a:t>G*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66136" y="2996711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Y</a:t>
            </a:r>
            <a:r>
              <a:rPr lang="en-US" baseline="-25000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24" name="Straight Arrow Connector 23"/>
          <p:cNvCxnSpPr>
            <a:endCxn id="20" idx="0"/>
          </p:cNvCxnSpPr>
          <p:nvPr/>
        </p:nvCxnSpPr>
        <p:spPr bwMode="auto">
          <a:xfrm rot="16200000" flipH="1">
            <a:off x="1943465" y="281959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2873801" y="2835519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4909625" y="2824143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671242" y="3152633"/>
            <a:ext cx="709683" cy="0"/>
          </a:xfrm>
          <a:prstGeom prst="line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905892" y="2091639"/>
            <a:ext cx="42621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1</a:t>
            </a:r>
            <a:endParaRPr lang="en-US" baseline="-25000" dirty="0">
              <a:latin typeface="Lucida San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08932" y="2093911"/>
            <a:ext cx="42621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>
                <a:latin typeface="Lucida Sans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31108" y="2082535"/>
            <a:ext cx="532454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Sans"/>
              </a:rPr>
              <a:t>S</a:t>
            </a:r>
            <a:r>
              <a:rPr lang="en-US" baseline="-25000" dirty="0" err="1">
                <a:latin typeface="Lucida Sans"/>
              </a:rPr>
              <a:t>n</a:t>
            </a:r>
            <a:endParaRPr lang="en-US" baseline="-25000" dirty="0">
              <a:latin typeface="Lucida San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H="1">
            <a:off x="5689833" y="2826415"/>
            <a:ext cx="349042" cy="5181"/>
          </a:xfrm>
          <a:prstGeom prst="straightConnector1">
            <a:avLst/>
          </a:prstGeom>
          <a:solidFill>
            <a:srgbClr val="3366FF">
              <a:alpha val="14999"/>
            </a:srgb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527344" y="2084807"/>
            <a:ext cx="696036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S</a:t>
            </a:r>
            <a:r>
              <a:rPr lang="en-US" baseline="-25000" dirty="0" smtClean="0">
                <a:latin typeface="Lucida Sans"/>
              </a:rPr>
              <a:t>m+1</a:t>
            </a:r>
            <a:endParaRPr lang="en-US" baseline="-25000" dirty="0">
              <a:latin typeface="Lucida Sans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854760" y="2998983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1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857032" y="3001255"/>
            <a:ext cx="508882" cy="40011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Sans"/>
              </a:rPr>
              <a:t>0</a:t>
            </a:r>
            <a:endParaRPr kumimoji="0" lang="en-US" sz="2000" strike="noStrike" cap="none" normalizeH="0" baseline="-25000" dirty="0" smtClean="0">
              <a:ln>
                <a:noFill/>
              </a:ln>
              <a:solidFill>
                <a:schemeClr val="tx2"/>
              </a:solidFill>
              <a:effectLst/>
              <a:latin typeface="Lucida Sans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359856" y="2112969"/>
            <a:ext cx="504968" cy="24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871133" y="1925296"/>
            <a:ext cx="1194693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</a:rPr>
              <a:t>R=Y</a:t>
            </a:r>
            <a:r>
              <a:rPr lang="en-US" baseline="-25000" dirty="0" smtClean="0">
                <a:latin typeface="Lucida Sans"/>
              </a:rPr>
              <a:t>m+1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5603" y="354841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C143C"/>
                </a:solidFill>
              </a:rPr>
              <a:t>Y’ =</a:t>
            </a:r>
            <a:endParaRPr lang="en-US" dirty="0">
              <a:solidFill>
                <a:srgbClr val="DC143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13929" y="3550688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C143C"/>
                </a:solidFill>
              </a:rPr>
              <a:t>0</a:t>
            </a:r>
            <a:endParaRPr lang="en-US" dirty="0">
              <a:solidFill>
                <a:srgbClr val="DC143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1548" y="3552963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C143C"/>
                </a:solidFill>
              </a:rPr>
              <a:t>1</a:t>
            </a:r>
            <a:endParaRPr lang="en-US" dirty="0">
              <a:solidFill>
                <a:srgbClr val="DC143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07339" y="3514294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C143C"/>
                </a:solidFill>
              </a:rPr>
              <a:t>0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1050878" y="3534770"/>
            <a:ext cx="4353635" cy="409433"/>
          </a:xfrm>
          <a:prstGeom prst="rect">
            <a:avLst/>
          </a:prstGeom>
          <a:solidFill>
            <a:srgbClr val="CC6600">
              <a:alpha val="14999"/>
            </a:srgb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Lucida Sans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48" grpId="0" animBg="1"/>
      <p:bldP spid="46" grpId="0" animBg="1"/>
      <p:bldP spid="33" grpId="0" animBg="1"/>
      <p:bldP spid="33" grpId="1" animBg="1"/>
      <p:bldP spid="34" grpId="0" animBg="1"/>
      <p:bldP spid="37" grpId="0" animBg="1"/>
      <p:bldP spid="37" grpId="1" animBg="1"/>
      <p:bldP spid="43" grpId="0" animBg="1"/>
      <p:bldP spid="44" grpId="0" animBg="1"/>
      <p:bldP spid="45" grpId="0" animBg="1"/>
      <p:bldP spid="51" grpId="1" animBg="1"/>
      <p:bldP spid="52" grpId="0"/>
      <p:bldP spid="53" grpId="0"/>
      <p:bldP spid="54" grpId="0"/>
      <p:bldP spid="55" grpId="0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Entropy</a:t>
            </a: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1931988" y="1295400"/>
            <a:ext cx="430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6621463" y="1295400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588808" name="Line 8"/>
          <p:cNvSpPr>
            <a:spLocks noChangeShapeType="1"/>
          </p:cNvSpPr>
          <p:nvPr/>
        </p:nvSpPr>
        <p:spPr bwMode="auto">
          <a:xfrm flipH="1">
            <a:off x="3048000" y="17033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8809" name="Rectangle 9"/>
          <p:cNvSpPr>
            <a:spLocks noChangeArrowheads="1"/>
          </p:cNvSpPr>
          <p:nvPr/>
        </p:nvSpPr>
        <p:spPr bwMode="auto">
          <a:xfrm>
            <a:off x="4343400" y="1295400"/>
            <a:ext cx="4349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sp>
        <p:nvSpPr>
          <p:cNvPr id="588810" name="Line 10"/>
          <p:cNvSpPr>
            <a:spLocks noChangeShapeType="1"/>
          </p:cNvSpPr>
          <p:nvPr/>
        </p:nvSpPr>
        <p:spPr bwMode="auto">
          <a:xfrm flipH="1">
            <a:off x="3048000" y="22367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4343400" y="1790700"/>
            <a:ext cx="4635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588816" name="Line 16"/>
          <p:cNvSpPr>
            <a:spLocks noChangeShapeType="1"/>
          </p:cNvSpPr>
          <p:nvPr/>
        </p:nvSpPr>
        <p:spPr bwMode="auto">
          <a:xfrm flipH="1">
            <a:off x="3048000" y="26939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8817" name="Rectangle 17"/>
          <p:cNvSpPr>
            <a:spLocks noChangeArrowheads="1"/>
          </p:cNvSpPr>
          <p:nvPr/>
        </p:nvSpPr>
        <p:spPr bwMode="auto">
          <a:xfrm>
            <a:off x="4343400" y="2286000"/>
            <a:ext cx="4349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2</a:t>
            </a:r>
          </a:p>
        </p:txBody>
      </p:sp>
      <p:sp>
        <p:nvSpPr>
          <p:cNvPr id="588818" name="Line 18"/>
          <p:cNvSpPr>
            <a:spLocks noChangeShapeType="1"/>
          </p:cNvSpPr>
          <p:nvPr/>
        </p:nvSpPr>
        <p:spPr bwMode="auto">
          <a:xfrm flipH="1">
            <a:off x="3048000" y="32273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8819" name="Text Box 19"/>
          <p:cNvSpPr txBox="1">
            <a:spLocks noChangeArrowheads="1"/>
          </p:cNvSpPr>
          <p:nvPr/>
        </p:nvSpPr>
        <p:spPr bwMode="auto">
          <a:xfrm>
            <a:off x="4343400" y="2781300"/>
            <a:ext cx="4635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588820" name="Line 20"/>
          <p:cNvSpPr>
            <a:spLocks noChangeShapeType="1"/>
          </p:cNvSpPr>
          <p:nvPr/>
        </p:nvSpPr>
        <p:spPr bwMode="auto">
          <a:xfrm flipH="1">
            <a:off x="3048000" y="39624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8821" name="Rectangle 21"/>
          <p:cNvSpPr>
            <a:spLocks noChangeArrowheads="1"/>
          </p:cNvSpPr>
          <p:nvPr/>
        </p:nvSpPr>
        <p:spPr bwMode="auto">
          <a:xfrm>
            <a:off x="4343400" y="3554413"/>
            <a:ext cx="4841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m</a:t>
            </a:r>
          </a:p>
        </p:txBody>
      </p:sp>
      <p:sp>
        <p:nvSpPr>
          <p:cNvPr id="588822" name="Line 22"/>
          <p:cNvSpPr>
            <a:spLocks noChangeShapeType="1"/>
          </p:cNvSpPr>
          <p:nvPr/>
        </p:nvSpPr>
        <p:spPr bwMode="auto">
          <a:xfrm flipH="1">
            <a:off x="3048000" y="4495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8823" name="Text Box 23"/>
          <p:cNvSpPr txBox="1">
            <a:spLocks noChangeArrowheads="1"/>
          </p:cNvSpPr>
          <p:nvPr/>
        </p:nvSpPr>
        <p:spPr bwMode="auto">
          <a:xfrm>
            <a:off x="4343400" y="4049713"/>
            <a:ext cx="51276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m</a:t>
            </a:r>
          </a:p>
        </p:txBody>
      </p:sp>
      <p:sp>
        <p:nvSpPr>
          <p:cNvPr id="588824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1536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Def: </a:t>
            </a:r>
            <a:r>
              <a:rPr lang="en-US"/>
              <a:t>The </a:t>
            </a:r>
            <a:r>
              <a:rPr lang="en-US" b="1"/>
              <a:t>real entropy</a:t>
            </a:r>
            <a:r>
              <a:rPr lang="en-US"/>
              <a:t> of (A,B) is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/>
              <a:t> H(A</a:t>
            </a:r>
            <a:r>
              <a:rPr lang="en-US" baseline="-25000"/>
              <a:t>i</a:t>
            </a:r>
            <a:r>
              <a:rPr lang="en-US"/>
              <a:t> | B</a:t>
            </a:r>
            <a:r>
              <a:rPr lang="en-US" baseline="-25000"/>
              <a:t>1</a:t>
            </a:r>
            <a:r>
              <a:rPr lang="en-US"/>
              <a:t>,A</a:t>
            </a:r>
            <a:r>
              <a:rPr lang="en-US" baseline="-25000"/>
              <a:t>1</a:t>
            </a:r>
            <a:r>
              <a:rPr lang="en-US"/>
              <a:t>,…,B</a:t>
            </a:r>
            <a:r>
              <a:rPr lang="en-US" baseline="-25000"/>
              <a:t>i</a:t>
            </a:r>
            <a:r>
              <a:rPr lang="en-US"/>
              <a:t>)</a:t>
            </a:r>
          </a:p>
        </p:txBody>
      </p:sp>
      <p:sp>
        <p:nvSpPr>
          <p:cNvPr id="588825" name="Line 25"/>
          <p:cNvSpPr>
            <a:spLocks noChangeShapeType="1"/>
          </p:cNvSpPr>
          <p:nvPr/>
        </p:nvSpPr>
        <p:spPr bwMode="auto">
          <a:xfrm>
            <a:off x="4572000" y="3352800"/>
            <a:ext cx="0" cy="2286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8" grpId="0" animBg="1"/>
      <p:bldP spid="588809" grpId="0"/>
      <p:bldP spid="588810" grpId="0" animBg="1"/>
      <p:bldP spid="588812" grpId="0"/>
      <p:bldP spid="588816" grpId="0" animBg="1"/>
      <p:bldP spid="588817" grpId="0"/>
      <p:bldP spid="588818" grpId="0" animBg="1"/>
      <p:bldP spid="588819" grpId="0"/>
      <p:bldP spid="588820" grpId="0" animBg="1"/>
      <p:bldP spid="588821" grpId="0"/>
      <p:bldP spid="588822" grpId="0" animBg="1"/>
      <p:bldP spid="588823" grpId="0"/>
      <p:bldP spid="588824" grpId="0" build="p"/>
      <p:bldP spid="5888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Accessible Entropy</a:t>
            </a:r>
          </a:p>
        </p:txBody>
      </p:sp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1931988" y="1295400"/>
            <a:ext cx="546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  <a:r>
              <a:rPr lang="en-US" sz="2800" baseline="30000"/>
              <a:t>*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6621463" y="1295400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589829" name="Line 5"/>
          <p:cNvSpPr>
            <a:spLocks noChangeShapeType="1"/>
          </p:cNvSpPr>
          <p:nvPr/>
        </p:nvSpPr>
        <p:spPr bwMode="auto">
          <a:xfrm flipH="1">
            <a:off x="3048000" y="17033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30" name="Rectangle 6"/>
          <p:cNvSpPr>
            <a:spLocks noChangeArrowheads="1"/>
          </p:cNvSpPr>
          <p:nvPr/>
        </p:nvSpPr>
        <p:spPr bwMode="auto">
          <a:xfrm>
            <a:off x="4343400" y="1295400"/>
            <a:ext cx="4349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sp>
        <p:nvSpPr>
          <p:cNvPr id="589831" name="Line 7"/>
          <p:cNvSpPr>
            <a:spLocks noChangeShapeType="1"/>
          </p:cNvSpPr>
          <p:nvPr/>
        </p:nvSpPr>
        <p:spPr bwMode="auto">
          <a:xfrm flipH="1">
            <a:off x="3048000" y="22367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32" name="Text Box 8"/>
          <p:cNvSpPr txBox="1">
            <a:spLocks noChangeArrowheads="1"/>
          </p:cNvSpPr>
          <p:nvPr/>
        </p:nvSpPr>
        <p:spPr bwMode="auto">
          <a:xfrm>
            <a:off x="4343400" y="1790700"/>
            <a:ext cx="4635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589833" name="Line 9"/>
          <p:cNvSpPr>
            <a:spLocks noChangeShapeType="1"/>
          </p:cNvSpPr>
          <p:nvPr/>
        </p:nvSpPr>
        <p:spPr bwMode="auto">
          <a:xfrm flipH="1">
            <a:off x="3048000" y="26939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34" name="Rectangle 10"/>
          <p:cNvSpPr>
            <a:spLocks noChangeArrowheads="1"/>
          </p:cNvSpPr>
          <p:nvPr/>
        </p:nvSpPr>
        <p:spPr bwMode="auto">
          <a:xfrm>
            <a:off x="4343400" y="2286000"/>
            <a:ext cx="4349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2</a:t>
            </a:r>
          </a:p>
        </p:txBody>
      </p:sp>
      <p:sp>
        <p:nvSpPr>
          <p:cNvPr id="589835" name="Line 11"/>
          <p:cNvSpPr>
            <a:spLocks noChangeShapeType="1"/>
          </p:cNvSpPr>
          <p:nvPr/>
        </p:nvSpPr>
        <p:spPr bwMode="auto">
          <a:xfrm flipH="1">
            <a:off x="3048000" y="32273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36" name="Text Box 12"/>
          <p:cNvSpPr txBox="1">
            <a:spLocks noChangeArrowheads="1"/>
          </p:cNvSpPr>
          <p:nvPr/>
        </p:nvSpPr>
        <p:spPr bwMode="auto">
          <a:xfrm>
            <a:off x="4343400" y="2781300"/>
            <a:ext cx="4635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589837" name="Line 13"/>
          <p:cNvSpPr>
            <a:spLocks noChangeShapeType="1"/>
          </p:cNvSpPr>
          <p:nvPr/>
        </p:nvSpPr>
        <p:spPr bwMode="auto">
          <a:xfrm flipH="1">
            <a:off x="3048000" y="39624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38" name="Rectangle 14"/>
          <p:cNvSpPr>
            <a:spLocks noChangeArrowheads="1"/>
          </p:cNvSpPr>
          <p:nvPr/>
        </p:nvSpPr>
        <p:spPr bwMode="auto">
          <a:xfrm>
            <a:off x="4343400" y="3554413"/>
            <a:ext cx="4841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m</a:t>
            </a:r>
          </a:p>
        </p:txBody>
      </p:sp>
      <p:sp>
        <p:nvSpPr>
          <p:cNvPr id="589839" name="Line 15"/>
          <p:cNvSpPr>
            <a:spLocks noChangeShapeType="1"/>
          </p:cNvSpPr>
          <p:nvPr/>
        </p:nvSpPr>
        <p:spPr bwMode="auto">
          <a:xfrm flipH="1">
            <a:off x="3048000" y="4495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40" name="Text Box 16"/>
          <p:cNvSpPr txBox="1">
            <a:spLocks noChangeArrowheads="1"/>
          </p:cNvSpPr>
          <p:nvPr/>
        </p:nvSpPr>
        <p:spPr bwMode="auto">
          <a:xfrm>
            <a:off x="4343400" y="4049713"/>
            <a:ext cx="51276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m</a:t>
            </a:r>
          </a:p>
        </p:txBody>
      </p:sp>
      <p:sp>
        <p:nvSpPr>
          <p:cNvPr id="58984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743200" y="4572000"/>
            <a:ext cx="6400800" cy="2057400"/>
          </a:xfrm>
        </p:spPr>
        <p:txBody>
          <a:bodyPr/>
          <a:lstStyle/>
          <a:p>
            <a:r>
              <a:rPr lang="en-US" sz="2400"/>
              <a:t>Tosses coins S</a:t>
            </a:r>
            <a:r>
              <a:rPr lang="en-US" sz="2400" baseline="-25000"/>
              <a:t>i</a:t>
            </a:r>
            <a:endParaRPr lang="en-US" sz="2400"/>
          </a:p>
          <a:p>
            <a:r>
              <a:rPr lang="en-US" sz="2400"/>
              <a:t>Sends message A</a:t>
            </a:r>
            <a:r>
              <a:rPr lang="en-US" sz="2400" baseline="-25000"/>
              <a:t>i</a:t>
            </a:r>
            <a:endParaRPr lang="en-US" sz="2400"/>
          </a:p>
          <a:p>
            <a:r>
              <a:rPr lang="en-US" sz="2400"/>
              <a:t>Privately outputs justification W</a:t>
            </a:r>
            <a:r>
              <a:rPr lang="en-US" sz="2400" baseline="-25000"/>
              <a:t>i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(e.g. consistent coins of honest A)</a:t>
            </a:r>
          </a:p>
        </p:txBody>
      </p:sp>
      <p:sp>
        <p:nvSpPr>
          <p:cNvPr id="589842" name="Line 18"/>
          <p:cNvSpPr>
            <a:spLocks noChangeShapeType="1"/>
          </p:cNvSpPr>
          <p:nvPr/>
        </p:nvSpPr>
        <p:spPr bwMode="auto">
          <a:xfrm>
            <a:off x="4572000" y="3352800"/>
            <a:ext cx="0" cy="2286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43" name="Text Box 19"/>
          <p:cNvSpPr txBox="1">
            <a:spLocks noChangeArrowheads="1"/>
          </p:cNvSpPr>
          <p:nvPr/>
        </p:nvSpPr>
        <p:spPr bwMode="auto">
          <a:xfrm>
            <a:off x="1743075" y="1839913"/>
            <a:ext cx="11525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coins S</a:t>
            </a:r>
            <a:r>
              <a:rPr lang="en-US" baseline="-25000"/>
              <a:t>1</a:t>
            </a:r>
          </a:p>
        </p:txBody>
      </p:sp>
      <p:sp>
        <p:nvSpPr>
          <p:cNvPr id="589844" name="Text Box 20"/>
          <p:cNvSpPr txBox="1">
            <a:spLocks noChangeArrowheads="1"/>
          </p:cNvSpPr>
          <p:nvPr/>
        </p:nvSpPr>
        <p:spPr bwMode="auto">
          <a:xfrm>
            <a:off x="1733550" y="2879725"/>
            <a:ext cx="11525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coins S</a:t>
            </a:r>
            <a:r>
              <a:rPr lang="en-US" baseline="-25000"/>
              <a:t>2</a:t>
            </a:r>
          </a:p>
        </p:txBody>
      </p:sp>
      <p:sp>
        <p:nvSpPr>
          <p:cNvPr id="589845" name="Text Box 21"/>
          <p:cNvSpPr txBox="1">
            <a:spLocks noChangeArrowheads="1"/>
          </p:cNvSpPr>
          <p:nvPr/>
        </p:nvSpPr>
        <p:spPr bwMode="auto">
          <a:xfrm>
            <a:off x="1684338" y="4114800"/>
            <a:ext cx="1201737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coins S</a:t>
            </a:r>
            <a:r>
              <a:rPr lang="en-US" baseline="-25000"/>
              <a:t>m</a:t>
            </a: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0" y="5029200"/>
            <a:ext cx="2225675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What A</a:t>
            </a:r>
            <a:r>
              <a:rPr lang="en-US" sz="2400" baseline="30000">
                <a:solidFill>
                  <a:schemeClr val="tx1"/>
                </a:solidFill>
              </a:rPr>
              <a:t>*</a:t>
            </a:r>
            <a:r>
              <a:rPr lang="en-US" sz="2400">
                <a:solidFill>
                  <a:schemeClr val="tx1"/>
                </a:solidFill>
              </a:rPr>
              <a:t> does </a:t>
            </a:r>
            <a:br>
              <a:rPr lang="en-US" sz="2400">
                <a:solidFill>
                  <a:schemeClr val="tx1"/>
                </a:solidFill>
              </a:rPr>
            </a:br>
            <a:r>
              <a:rPr lang="en-US" sz="2400">
                <a:solidFill>
                  <a:schemeClr val="tx1"/>
                </a:solidFill>
              </a:rPr>
              <a:t>at each round</a:t>
            </a:r>
          </a:p>
        </p:txBody>
      </p:sp>
      <p:sp>
        <p:nvSpPr>
          <p:cNvPr id="589847" name="AutoShape 23"/>
          <p:cNvSpPr>
            <a:spLocks/>
          </p:cNvSpPr>
          <p:nvPr/>
        </p:nvSpPr>
        <p:spPr bwMode="auto">
          <a:xfrm>
            <a:off x="2286000" y="4648200"/>
            <a:ext cx="533400" cy="1600200"/>
          </a:xfrm>
          <a:prstGeom prst="lef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9848" name="Line 24"/>
          <p:cNvSpPr>
            <a:spLocks noChangeShapeType="1"/>
          </p:cNvSpPr>
          <p:nvPr/>
        </p:nvSpPr>
        <p:spPr bwMode="auto">
          <a:xfrm flipH="1">
            <a:off x="981075" y="2193925"/>
            <a:ext cx="7620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49" name="Text Box 25"/>
          <p:cNvSpPr txBox="1">
            <a:spLocks noChangeArrowheads="1"/>
          </p:cNvSpPr>
          <p:nvPr/>
        </p:nvSpPr>
        <p:spPr bwMode="auto">
          <a:xfrm>
            <a:off x="1160463" y="1873250"/>
            <a:ext cx="5064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</a:t>
            </a:r>
            <a:r>
              <a:rPr lang="en-US" baseline="-25000"/>
              <a:t>1</a:t>
            </a:r>
          </a:p>
        </p:txBody>
      </p:sp>
      <p:sp>
        <p:nvSpPr>
          <p:cNvPr id="589850" name="Line 26"/>
          <p:cNvSpPr>
            <a:spLocks noChangeShapeType="1"/>
          </p:cNvSpPr>
          <p:nvPr/>
        </p:nvSpPr>
        <p:spPr bwMode="auto">
          <a:xfrm flipH="1">
            <a:off x="981075" y="3260725"/>
            <a:ext cx="7620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51" name="Text Box 27"/>
          <p:cNvSpPr txBox="1">
            <a:spLocks noChangeArrowheads="1"/>
          </p:cNvSpPr>
          <p:nvPr/>
        </p:nvSpPr>
        <p:spPr bwMode="auto">
          <a:xfrm>
            <a:off x="1160463" y="2940050"/>
            <a:ext cx="5064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</a:t>
            </a:r>
            <a:r>
              <a:rPr lang="en-US" baseline="-25000"/>
              <a:t>2</a:t>
            </a:r>
          </a:p>
        </p:txBody>
      </p:sp>
      <p:sp>
        <p:nvSpPr>
          <p:cNvPr id="589852" name="Line 28"/>
          <p:cNvSpPr>
            <a:spLocks noChangeShapeType="1"/>
          </p:cNvSpPr>
          <p:nvPr/>
        </p:nvSpPr>
        <p:spPr bwMode="auto">
          <a:xfrm flipH="1">
            <a:off x="981075" y="4495800"/>
            <a:ext cx="7620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9853" name="Text Box 29"/>
          <p:cNvSpPr txBox="1">
            <a:spLocks noChangeArrowheads="1"/>
          </p:cNvSpPr>
          <p:nvPr/>
        </p:nvSpPr>
        <p:spPr bwMode="auto">
          <a:xfrm>
            <a:off x="1160463" y="4175125"/>
            <a:ext cx="5556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</a:t>
            </a:r>
            <a:r>
              <a:rPr lang="en-US" baseline="-25000"/>
              <a:t>m</a:t>
            </a:r>
          </a:p>
        </p:txBody>
      </p:sp>
      <p:sp>
        <p:nvSpPr>
          <p:cNvPr id="589854" name="Line 30"/>
          <p:cNvSpPr>
            <a:spLocks noChangeShapeType="1"/>
          </p:cNvSpPr>
          <p:nvPr/>
        </p:nvSpPr>
        <p:spPr bwMode="auto">
          <a:xfrm>
            <a:off x="2286000" y="3581400"/>
            <a:ext cx="0" cy="2286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8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8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8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58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8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8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9" grpId="0" animBg="1"/>
      <p:bldP spid="589830" grpId="0"/>
      <p:bldP spid="589831" grpId="0" animBg="1"/>
      <p:bldP spid="589832" grpId="0"/>
      <p:bldP spid="589833" grpId="0" animBg="1"/>
      <p:bldP spid="589834" grpId="0"/>
      <p:bldP spid="589835" grpId="0" animBg="1"/>
      <p:bldP spid="589836" grpId="0"/>
      <p:bldP spid="589837" grpId="0" animBg="1"/>
      <p:bldP spid="589838" grpId="0"/>
      <p:bldP spid="589839" grpId="0" animBg="1"/>
      <p:bldP spid="589840" grpId="0"/>
      <p:bldP spid="589841" grpId="0" build="p"/>
      <p:bldP spid="589842" grpId="0" animBg="1"/>
      <p:bldP spid="589843" grpId="0"/>
      <p:bldP spid="589844" grpId="0"/>
      <p:bldP spid="589845" grpId="0"/>
      <p:bldP spid="589846" grpId="0"/>
      <p:bldP spid="589847" grpId="0" animBg="1"/>
      <p:bldP spid="589848" grpId="0" animBg="1"/>
      <p:bldP spid="589849" grpId="0"/>
      <p:bldP spid="589850" grpId="0" animBg="1"/>
      <p:bldP spid="589851" grpId="0"/>
      <p:bldP spid="589852" grpId="0" animBg="1"/>
      <p:bldP spid="589853" grpId="0"/>
      <p:bldP spid="58985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Accessible Entropy</a:t>
            </a:r>
          </a:p>
        </p:txBody>
      </p:sp>
      <p:sp>
        <p:nvSpPr>
          <p:cNvPr id="590851" name="Text Box 3"/>
          <p:cNvSpPr txBox="1">
            <a:spLocks noChangeArrowheads="1"/>
          </p:cNvSpPr>
          <p:nvPr/>
        </p:nvSpPr>
        <p:spPr bwMode="auto">
          <a:xfrm>
            <a:off x="1931988" y="1295400"/>
            <a:ext cx="546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  <a:r>
              <a:rPr lang="en-US" sz="2800" baseline="30000"/>
              <a:t>*</a:t>
            </a:r>
          </a:p>
        </p:txBody>
      </p:sp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6621463" y="1295400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590853" name="Line 5"/>
          <p:cNvSpPr>
            <a:spLocks noChangeShapeType="1"/>
          </p:cNvSpPr>
          <p:nvPr/>
        </p:nvSpPr>
        <p:spPr bwMode="auto">
          <a:xfrm flipH="1">
            <a:off x="3048000" y="17033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4343400" y="1295400"/>
            <a:ext cx="4349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1</a:t>
            </a:r>
          </a:p>
        </p:txBody>
      </p:sp>
      <p:sp>
        <p:nvSpPr>
          <p:cNvPr id="590855" name="Line 7"/>
          <p:cNvSpPr>
            <a:spLocks noChangeShapeType="1"/>
          </p:cNvSpPr>
          <p:nvPr/>
        </p:nvSpPr>
        <p:spPr bwMode="auto">
          <a:xfrm flipH="1">
            <a:off x="3048000" y="22367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56" name="Text Box 8"/>
          <p:cNvSpPr txBox="1">
            <a:spLocks noChangeArrowheads="1"/>
          </p:cNvSpPr>
          <p:nvPr/>
        </p:nvSpPr>
        <p:spPr bwMode="auto">
          <a:xfrm>
            <a:off x="4343400" y="1790700"/>
            <a:ext cx="4635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590857" name="Line 9"/>
          <p:cNvSpPr>
            <a:spLocks noChangeShapeType="1"/>
          </p:cNvSpPr>
          <p:nvPr/>
        </p:nvSpPr>
        <p:spPr bwMode="auto">
          <a:xfrm flipH="1">
            <a:off x="3048000" y="26939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58" name="Rectangle 10"/>
          <p:cNvSpPr>
            <a:spLocks noChangeArrowheads="1"/>
          </p:cNvSpPr>
          <p:nvPr/>
        </p:nvSpPr>
        <p:spPr bwMode="auto">
          <a:xfrm>
            <a:off x="4343400" y="2286000"/>
            <a:ext cx="4349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2</a:t>
            </a:r>
          </a:p>
        </p:txBody>
      </p:sp>
      <p:sp>
        <p:nvSpPr>
          <p:cNvPr id="590859" name="Line 11"/>
          <p:cNvSpPr>
            <a:spLocks noChangeShapeType="1"/>
          </p:cNvSpPr>
          <p:nvPr/>
        </p:nvSpPr>
        <p:spPr bwMode="auto">
          <a:xfrm flipH="1">
            <a:off x="3048000" y="3227388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60" name="Text Box 12"/>
          <p:cNvSpPr txBox="1">
            <a:spLocks noChangeArrowheads="1"/>
          </p:cNvSpPr>
          <p:nvPr/>
        </p:nvSpPr>
        <p:spPr bwMode="auto">
          <a:xfrm>
            <a:off x="4343400" y="2781300"/>
            <a:ext cx="4635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2</a:t>
            </a:r>
          </a:p>
        </p:txBody>
      </p:sp>
      <p:sp>
        <p:nvSpPr>
          <p:cNvPr id="590861" name="Line 13"/>
          <p:cNvSpPr>
            <a:spLocks noChangeShapeType="1"/>
          </p:cNvSpPr>
          <p:nvPr/>
        </p:nvSpPr>
        <p:spPr bwMode="auto">
          <a:xfrm flipH="1">
            <a:off x="3048000" y="39624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62" name="Rectangle 14"/>
          <p:cNvSpPr>
            <a:spLocks noChangeArrowheads="1"/>
          </p:cNvSpPr>
          <p:nvPr/>
        </p:nvSpPr>
        <p:spPr bwMode="auto">
          <a:xfrm>
            <a:off x="4343400" y="3554413"/>
            <a:ext cx="4841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B</a:t>
            </a:r>
            <a:r>
              <a:rPr lang="en-US" baseline="-25000"/>
              <a:t>m</a:t>
            </a:r>
          </a:p>
        </p:txBody>
      </p:sp>
      <p:sp>
        <p:nvSpPr>
          <p:cNvPr id="590863" name="Line 15"/>
          <p:cNvSpPr>
            <a:spLocks noChangeShapeType="1"/>
          </p:cNvSpPr>
          <p:nvPr/>
        </p:nvSpPr>
        <p:spPr bwMode="auto">
          <a:xfrm flipH="1">
            <a:off x="3048000" y="4495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64" name="Text Box 16"/>
          <p:cNvSpPr txBox="1">
            <a:spLocks noChangeArrowheads="1"/>
          </p:cNvSpPr>
          <p:nvPr/>
        </p:nvSpPr>
        <p:spPr bwMode="auto">
          <a:xfrm>
            <a:off x="4343400" y="4049713"/>
            <a:ext cx="51276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</a:t>
            </a:r>
            <a:r>
              <a:rPr lang="en-US" baseline="-25000"/>
              <a:t>m</a:t>
            </a:r>
          </a:p>
        </p:txBody>
      </p:sp>
      <p:sp>
        <p:nvSpPr>
          <p:cNvPr id="590866" name="Line 18"/>
          <p:cNvSpPr>
            <a:spLocks noChangeShapeType="1"/>
          </p:cNvSpPr>
          <p:nvPr/>
        </p:nvSpPr>
        <p:spPr bwMode="auto">
          <a:xfrm>
            <a:off x="4572000" y="3352800"/>
            <a:ext cx="0" cy="2286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67" name="Text Box 19"/>
          <p:cNvSpPr txBox="1">
            <a:spLocks noChangeArrowheads="1"/>
          </p:cNvSpPr>
          <p:nvPr/>
        </p:nvSpPr>
        <p:spPr bwMode="auto">
          <a:xfrm>
            <a:off x="1743075" y="1839913"/>
            <a:ext cx="11525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coins S</a:t>
            </a:r>
            <a:r>
              <a:rPr lang="en-US" baseline="-25000"/>
              <a:t>1</a:t>
            </a:r>
          </a:p>
        </p:txBody>
      </p:sp>
      <p:sp>
        <p:nvSpPr>
          <p:cNvPr id="590868" name="Text Box 20"/>
          <p:cNvSpPr txBox="1">
            <a:spLocks noChangeArrowheads="1"/>
          </p:cNvSpPr>
          <p:nvPr/>
        </p:nvSpPr>
        <p:spPr bwMode="auto">
          <a:xfrm>
            <a:off x="1733550" y="2879725"/>
            <a:ext cx="11525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coins S</a:t>
            </a:r>
            <a:r>
              <a:rPr lang="en-US" baseline="-25000"/>
              <a:t>2</a:t>
            </a:r>
          </a:p>
        </p:txBody>
      </p:sp>
      <p:sp>
        <p:nvSpPr>
          <p:cNvPr id="590869" name="Text Box 21"/>
          <p:cNvSpPr txBox="1">
            <a:spLocks noChangeArrowheads="1"/>
          </p:cNvSpPr>
          <p:nvPr/>
        </p:nvSpPr>
        <p:spPr bwMode="auto">
          <a:xfrm>
            <a:off x="1684338" y="4114800"/>
            <a:ext cx="1201737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coins S</a:t>
            </a:r>
            <a:r>
              <a:rPr lang="en-US" baseline="-25000"/>
              <a:t>m</a:t>
            </a:r>
          </a:p>
        </p:txBody>
      </p:sp>
      <p:sp>
        <p:nvSpPr>
          <p:cNvPr id="590872" name="Line 24"/>
          <p:cNvSpPr>
            <a:spLocks noChangeShapeType="1"/>
          </p:cNvSpPr>
          <p:nvPr/>
        </p:nvSpPr>
        <p:spPr bwMode="auto">
          <a:xfrm flipH="1">
            <a:off x="981075" y="2193925"/>
            <a:ext cx="7620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73" name="Text Box 25"/>
          <p:cNvSpPr txBox="1">
            <a:spLocks noChangeArrowheads="1"/>
          </p:cNvSpPr>
          <p:nvPr/>
        </p:nvSpPr>
        <p:spPr bwMode="auto">
          <a:xfrm>
            <a:off x="1160463" y="1873250"/>
            <a:ext cx="5064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</a:t>
            </a:r>
            <a:r>
              <a:rPr lang="en-US" baseline="-25000"/>
              <a:t>1</a:t>
            </a:r>
          </a:p>
        </p:txBody>
      </p:sp>
      <p:sp>
        <p:nvSpPr>
          <p:cNvPr id="590874" name="Line 26"/>
          <p:cNvSpPr>
            <a:spLocks noChangeShapeType="1"/>
          </p:cNvSpPr>
          <p:nvPr/>
        </p:nvSpPr>
        <p:spPr bwMode="auto">
          <a:xfrm flipH="1">
            <a:off x="981075" y="3260725"/>
            <a:ext cx="7620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75" name="Text Box 27"/>
          <p:cNvSpPr txBox="1">
            <a:spLocks noChangeArrowheads="1"/>
          </p:cNvSpPr>
          <p:nvPr/>
        </p:nvSpPr>
        <p:spPr bwMode="auto">
          <a:xfrm>
            <a:off x="1160463" y="2940050"/>
            <a:ext cx="5064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</a:t>
            </a:r>
            <a:r>
              <a:rPr lang="en-US" baseline="-25000"/>
              <a:t>2</a:t>
            </a:r>
          </a:p>
        </p:txBody>
      </p:sp>
      <p:sp>
        <p:nvSpPr>
          <p:cNvPr id="590876" name="Line 28"/>
          <p:cNvSpPr>
            <a:spLocks noChangeShapeType="1"/>
          </p:cNvSpPr>
          <p:nvPr/>
        </p:nvSpPr>
        <p:spPr bwMode="auto">
          <a:xfrm flipH="1">
            <a:off x="981075" y="4495800"/>
            <a:ext cx="7620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77" name="Text Box 29"/>
          <p:cNvSpPr txBox="1">
            <a:spLocks noChangeArrowheads="1"/>
          </p:cNvSpPr>
          <p:nvPr/>
        </p:nvSpPr>
        <p:spPr bwMode="auto">
          <a:xfrm>
            <a:off x="1160463" y="4175125"/>
            <a:ext cx="5556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</a:t>
            </a:r>
            <a:r>
              <a:rPr lang="en-US" baseline="-25000"/>
              <a:t>m</a:t>
            </a:r>
          </a:p>
        </p:txBody>
      </p:sp>
      <p:sp>
        <p:nvSpPr>
          <p:cNvPr id="590878" name="Line 30"/>
          <p:cNvSpPr>
            <a:spLocks noChangeShapeType="1"/>
          </p:cNvSpPr>
          <p:nvPr/>
        </p:nvSpPr>
        <p:spPr bwMode="auto">
          <a:xfrm>
            <a:off x="2286000" y="3581400"/>
            <a:ext cx="0" cy="2286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7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229600" cy="15367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Def:</a:t>
            </a:r>
            <a:r>
              <a:rPr lang="en-US"/>
              <a:t> (A,B) has </a:t>
            </a:r>
            <a:r>
              <a:rPr lang="en-US" b="1"/>
              <a:t>accessible entropy</a:t>
            </a:r>
            <a:r>
              <a:rPr lang="en-US"/>
              <a:t> at most k if for every PPT A</a:t>
            </a:r>
            <a:r>
              <a:rPr lang="en-US" baseline="30000"/>
              <a:t>*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>
                <a:sym typeface="Symbol" pitchFamily="18" charset="2"/>
              </a:rPr>
              <a:t>i</a:t>
            </a:r>
            <a:r>
              <a:rPr lang="en-US"/>
              <a:t> H(A</a:t>
            </a:r>
            <a:r>
              <a:rPr lang="en-US" baseline="-25000"/>
              <a:t>i</a:t>
            </a:r>
            <a:r>
              <a:rPr lang="en-US"/>
              <a:t>|B</a:t>
            </a:r>
            <a:r>
              <a:rPr lang="en-US" baseline="-25000"/>
              <a:t>1</a:t>
            </a:r>
            <a:r>
              <a:rPr lang="en-US"/>
              <a:t>,S</a:t>
            </a:r>
            <a:r>
              <a:rPr lang="en-US" baseline="-25000"/>
              <a:t>1</a:t>
            </a:r>
            <a:r>
              <a:rPr lang="en-US"/>
              <a:t>,B</a:t>
            </a:r>
            <a:r>
              <a:rPr lang="en-US" baseline="-25000"/>
              <a:t>2</a:t>
            </a:r>
            <a:r>
              <a:rPr lang="en-US"/>
              <a:t>,S</a:t>
            </a:r>
            <a:r>
              <a:rPr lang="en-US" baseline="-25000"/>
              <a:t>2</a:t>
            </a:r>
            <a:r>
              <a:rPr lang="en-US"/>
              <a:t>,…,S</a:t>
            </a:r>
            <a:r>
              <a:rPr lang="en-US" baseline="-25000"/>
              <a:t>i-1</a:t>
            </a:r>
            <a:r>
              <a:rPr lang="en-US"/>
              <a:t>,B</a:t>
            </a:r>
            <a:r>
              <a:rPr lang="en-US" baseline="-25000"/>
              <a:t>i</a:t>
            </a:r>
            <a:r>
              <a:rPr lang="en-US"/>
              <a:t>) </a:t>
            </a:r>
            <a:r>
              <a:rPr lang="en-US">
                <a:latin typeface="cmsy10" pitchFamily="34" charset="0"/>
              </a:rPr>
              <a:t>·</a:t>
            </a:r>
            <a:r>
              <a:rPr lang="en-US"/>
              <a:t> k</a:t>
            </a:r>
          </a:p>
        </p:txBody>
      </p:sp>
      <p:sp>
        <p:nvSpPr>
          <p:cNvPr id="590880" name="AutoShape 32"/>
          <p:cNvSpPr>
            <a:spLocks noChangeArrowheads="1"/>
          </p:cNvSpPr>
          <p:nvPr/>
        </p:nvSpPr>
        <p:spPr bwMode="auto">
          <a:xfrm>
            <a:off x="5486400" y="1676400"/>
            <a:ext cx="3048000" cy="3352800"/>
          </a:xfrm>
          <a:prstGeom prst="wedgeRoundRectCallout">
            <a:avLst>
              <a:gd name="adj1" fmla="val -121093"/>
              <a:gd name="adj2" fmla="val 76801"/>
              <a:gd name="adj3" fmla="val 16667"/>
            </a:avLst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u="sng"/>
              <a:t>Remarks</a:t>
            </a:r>
          </a:p>
          <a:p>
            <a:pPr marL="342900" indent="-342900" algn="l">
              <a:buFontTx/>
              <a:buAutoNum type="arabicPeriod"/>
            </a:pPr>
            <a:r>
              <a:rPr lang="en-US"/>
              <a:t>Needs adjustment</a:t>
            </a:r>
            <a:br>
              <a:rPr lang="en-US"/>
            </a:br>
            <a:r>
              <a:rPr lang="en-US"/>
              <a:t>in case A</a:t>
            </a:r>
            <a:r>
              <a:rPr lang="en-US" baseline="30000"/>
              <a:t>*</a:t>
            </a:r>
            <a:r>
              <a:rPr lang="en-US"/>
              <a:t/>
            </a:r>
            <a:br>
              <a:rPr lang="en-US"/>
            </a:br>
            <a:r>
              <a:rPr lang="en-US"/>
              <a:t>outputs invalid</a:t>
            </a:r>
            <a:br>
              <a:rPr lang="en-US"/>
            </a:br>
            <a:r>
              <a:rPr lang="en-US"/>
              <a:t>justification.</a:t>
            </a:r>
          </a:p>
          <a:p>
            <a:pPr marL="342900" indent="-342900" algn="l">
              <a:buFontTx/>
              <a:buAutoNum type="arabicPeriod"/>
            </a:pPr>
            <a:endParaRPr lang="en-US"/>
          </a:p>
          <a:p>
            <a:pPr marL="342900" indent="-342900" algn="l">
              <a:buFontTx/>
              <a:buAutoNum type="arabicPeriod"/>
            </a:pPr>
            <a:r>
              <a:rPr lang="en-US"/>
              <a:t>Unbounded A</a:t>
            </a:r>
            <a:r>
              <a:rPr lang="en-US" baseline="30000"/>
              <a:t>*</a:t>
            </a:r>
            <a:r>
              <a:rPr lang="en-US"/>
              <a:t> can achieve real entropy.</a:t>
            </a:r>
          </a:p>
          <a:p>
            <a:pPr marL="342900" indent="-342900" algn="l">
              <a:buFontTx/>
              <a:buAutoNum type="arabicPeriod"/>
            </a:pPr>
            <a:endParaRPr lang="en-US"/>
          </a:p>
        </p:txBody>
      </p:sp>
      <p:sp>
        <p:nvSpPr>
          <p:cNvPr id="590881" name="Line 33"/>
          <p:cNvSpPr>
            <a:spLocks noChangeShapeType="1"/>
          </p:cNvSpPr>
          <p:nvPr/>
        </p:nvSpPr>
        <p:spPr bwMode="auto">
          <a:xfrm>
            <a:off x="5867400" y="2317750"/>
            <a:ext cx="2514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82" name="Line 34"/>
          <p:cNvSpPr>
            <a:spLocks noChangeShapeType="1"/>
          </p:cNvSpPr>
          <p:nvPr/>
        </p:nvSpPr>
        <p:spPr bwMode="auto">
          <a:xfrm>
            <a:off x="5913438" y="2606675"/>
            <a:ext cx="1020762" cy="142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0883" name="Text Box 35"/>
          <p:cNvSpPr txBox="1">
            <a:spLocks noChangeArrowheads="1"/>
          </p:cNvSpPr>
          <p:nvPr/>
        </p:nvSpPr>
        <p:spPr bwMode="auto">
          <a:xfrm>
            <a:off x="7192963" y="2405063"/>
            <a:ext cx="858837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never</a:t>
            </a:r>
          </a:p>
        </p:txBody>
      </p:sp>
      <p:sp>
        <p:nvSpPr>
          <p:cNvPr id="590884" name="Text Box 36"/>
          <p:cNvSpPr txBox="1">
            <a:spLocks noChangeArrowheads="1"/>
          </p:cNvSpPr>
          <p:nvPr/>
        </p:nvSpPr>
        <p:spPr bwMode="auto">
          <a:xfrm>
            <a:off x="4810125" y="2384425"/>
            <a:ext cx="11541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Assume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9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59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9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59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9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90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72" grpId="0" animBg="1"/>
      <p:bldP spid="590872" grpId="1" animBg="1"/>
      <p:bldP spid="590873" grpId="0"/>
      <p:bldP spid="590873" grpId="1"/>
      <p:bldP spid="590874" grpId="0" animBg="1"/>
      <p:bldP spid="590874" grpId="1" animBg="1"/>
      <p:bldP spid="590875" grpId="0"/>
      <p:bldP spid="590875" grpId="1"/>
      <p:bldP spid="590876" grpId="0" animBg="1"/>
      <p:bldP spid="590876" grpId="1" animBg="1"/>
      <p:bldP spid="590877" grpId="0"/>
      <p:bldP spid="590877" grpId="1"/>
      <p:bldP spid="590880" grpId="0" animBg="1"/>
      <p:bldP spid="590881" grpId="0" animBg="1"/>
      <p:bldP spid="590882" grpId="0" animBg="1"/>
      <p:bldP spid="590883" grpId="0"/>
      <p:bldP spid="5908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Ex: Collision-resistant Hashing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4267200"/>
            <a:ext cx="6629400" cy="213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   Real Entropy	</a:t>
            </a:r>
            <a:r>
              <a:rPr lang="en-US"/>
              <a:t>= H(Y|F)+H(X|Y,F)</a:t>
            </a:r>
          </a:p>
          <a:p>
            <a:pPr>
              <a:buFont typeface="Wingdings" pitchFamily="2" charset="2"/>
              <a:buNone/>
            </a:pPr>
            <a:r>
              <a:rPr lang="en-US"/>
              <a:t>				= H(X|F)</a:t>
            </a:r>
          </a:p>
          <a:p>
            <a:pPr>
              <a:buFont typeface="Wingdings" pitchFamily="2" charset="2"/>
              <a:buNone/>
            </a:pPr>
            <a:r>
              <a:rPr lang="en-US"/>
              <a:t>				= n</a:t>
            </a: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1931988" y="1781175"/>
            <a:ext cx="430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6621463" y="1781175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591878" name="Text Box 6"/>
          <p:cNvSpPr txBox="1">
            <a:spLocks noChangeArrowheads="1"/>
          </p:cNvSpPr>
          <p:nvPr/>
        </p:nvSpPr>
        <p:spPr bwMode="auto">
          <a:xfrm>
            <a:off x="6324600" y="2209800"/>
            <a:ext cx="10652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 </a:t>
            </a:r>
            <a:r>
              <a:rPr lang="en-US" sz="2400">
                <a:latin typeface="cmsy10" pitchFamily="34" charset="0"/>
              </a:rPr>
              <a:t>Ã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F</a:t>
            </a:r>
          </a:p>
        </p:txBody>
      </p:sp>
      <p:sp>
        <p:nvSpPr>
          <p:cNvPr id="591879" name="Text Box 7"/>
          <p:cNvSpPr txBox="1">
            <a:spLocks noChangeArrowheads="1"/>
          </p:cNvSpPr>
          <p:nvPr/>
        </p:nvSpPr>
        <p:spPr bwMode="auto">
          <a:xfrm>
            <a:off x="2498725" y="1266825"/>
            <a:ext cx="37766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cmsy10" pitchFamily="34" charset="0"/>
              </a:rPr>
              <a:t>F</a:t>
            </a:r>
            <a:r>
              <a:rPr lang="en-US" sz="2400"/>
              <a:t> = { f : {0,1}</a:t>
            </a:r>
            <a:r>
              <a:rPr lang="en-US" sz="2400" baseline="30000"/>
              <a:t>n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!</a:t>
            </a:r>
            <a:r>
              <a:rPr lang="en-US" sz="2400"/>
              <a:t> {0,1}</a:t>
            </a:r>
            <a:r>
              <a:rPr lang="en-US" sz="2400" baseline="30000"/>
              <a:t>n-k</a:t>
            </a:r>
            <a:r>
              <a:rPr lang="en-US" sz="2400"/>
              <a:t>}</a:t>
            </a:r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 flipH="1">
            <a:off x="3048000" y="2590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81" name="Rectangle 9"/>
          <p:cNvSpPr>
            <a:spLocks noChangeArrowheads="1"/>
          </p:cNvSpPr>
          <p:nvPr/>
        </p:nvSpPr>
        <p:spPr bwMode="auto">
          <a:xfrm>
            <a:off x="4343400" y="2133600"/>
            <a:ext cx="3476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</a:t>
            </a:r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H="1">
            <a:off x="3048000" y="31242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83" name="Line 11"/>
          <p:cNvSpPr>
            <a:spLocks noChangeShapeType="1"/>
          </p:cNvSpPr>
          <p:nvPr/>
        </p:nvSpPr>
        <p:spPr bwMode="auto">
          <a:xfrm flipH="1">
            <a:off x="3048000" y="36576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1884" name="Text Box 12"/>
          <p:cNvSpPr txBox="1">
            <a:spLocks noChangeArrowheads="1"/>
          </p:cNvSpPr>
          <p:nvPr/>
        </p:nvSpPr>
        <p:spPr bwMode="auto">
          <a:xfrm>
            <a:off x="4343400" y="2678113"/>
            <a:ext cx="342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Y</a:t>
            </a:r>
          </a:p>
        </p:txBody>
      </p:sp>
      <p:sp>
        <p:nvSpPr>
          <p:cNvPr id="591885" name="Text Box 13"/>
          <p:cNvSpPr txBox="1">
            <a:spLocks noChangeArrowheads="1"/>
          </p:cNvSpPr>
          <p:nvPr/>
        </p:nvSpPr>
        <p:spPr bwMode="auto">
          <a:xfrm>
            <a:off x="4343400" y="3260725"/>
            <a:ext cx="342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X</a:t>
            </a:r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1471613" y="2209800"/>
            <a:ext cx="157956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X</a:t>
            </a:r>
            <a:r>
              <a:rPr lang="en-US" sz="2400">
                <a:latin typeface="cmsy10" pitchFamily="34" charset="0"/>
              </a:rPr>
              <a:t>Ã</a:t>
            </a:r>
            <a:r>
              <a:rPr lang="en-US" sz="2400"/>
              <a:t> {0,1}</a:t>
            </a:r>
            <a:r>
              <a:rPr lang="en-US" sz="2400" baseline="30000"/>
              <a:t>n</a:t>
            </a:r>
          </a:p>
        </p:txBody>
      </p:sp>
      <p:sp>
        <p:nvSpPr>
          <p:cNvPr id="591887" name="Text Box 15"/>
          <p:cNvSpPr txBox="1">
            <a:spLocks noChangeArrowheads="1"/>
          </p:cNvSpPr>
          <p:nvPr/>
        </p:nvSpPr>
        <p:spPr bwMode="auto">
          <a:xfrm>
            <a:off x="1676400" y="2743200"/>
            <a:ext cx="1117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Y=F(X)</a:t>
            </a:r>
            <a:endParaRPr lang="en-US" sz="2400" baseline="30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Ex: Collision-resistant Hashing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   Accessible Entropy	</a:t>
            </a:r>
            <a:r>
              <a:rPr lang="en-US"/>
              <a:t>= H(Y|F)+H(X|F,S</a:t>
            </a:r>
            <a:r>
              <a:rPr lang="en-US" baseline="-25000"/>
              <a:t>1</a:t>
            </a:r>
            <a:r>
              <a:rPr lang="en-US"/>
              <a:t>)</a:t>
            </a:r>
          </a:p>
          <a:p>
            <a:pPr>
              <a:buFont typeface="Wingdings" pitchFamily="2" charset="2"/>
              <a:buNone/>
            </a:pPr>
            <a:r>
              <a:rPr lang="en-US"/>
              <a:t>					</a:t>
            </a:r>
            <a:r>
              <a:rPr lang="en-US">
                <a:latin typeface="cmsy10" pitchFamily="34" charset="0"/>
              </a:rPr>
              <a:t>·</a:t>
            </a:r>
            <a:r>
              <a:rPr lang="en-US"/>
              <a:t> (n-k) + neg(n)</a:t>
            </a:r>
          </a:p>
        </p:txBody>
      </p:sp>
      <p:sp>
        <p:nvSpPr>
          <p:cNvPr id="593924" name="Text Box 4"/>
          <p:cNvSpPr txBox="1">
            <a:spLocks noChangeArrowheads="1"/>
          </p:cNvSpPr>
          <p:nvPr/>
        </p:nvSpPr>
        <p:spPr bwMode="auto">
          <a:xfrm>
            <a:off x="1931988" y="1781175"/>
            <a:ext cx="546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  <a:r>
              <a:rPr lang="en-US" sz="2800" baseline="30000"/>
              <a:t>*</a:t>
            </a:r>
          </a:p>
        </p:txBody>
      </p:sp>
      <p:sp>
        <p:nvSpPr>
          <p:cNvPr id="593925" name="Text Box 5"/>
          <p:cNvSpPr txBox="1">
            <a:spLocks noChangeArrowheads="1"/>
          </p:cNvSpPr>
          <p:nvPr/>
        </p:nvSpPr>
        <p:spPr bwMode="auto">
          <a:xfrm>
            <a:off x="6621463" y="1781175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593926" name="Text Box 6"/>
          <p:cNvSpPr txBox="1">
            <a:spLocks noChangeArrowheads="1"/>
          </p:cNvSpPr>
          <p:nvPr/>
        </p:nvSpPr>
        <p:spPr bwMode="auto">
          <a:xfrm>
            <a:off x="6324600" y="2209800"/>
            <a:ext cx="10652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 </a:t>
            </a:r>
            <a:r>
              <a:rPr lang="en-US" sz="2400">
                <a:latin typeface="cmsy10" pitchFamily="34" charset="0"/>
              </a:rPr>
              <a:t>Ã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F</a:t>
            </a:r>
          </a:p>
        </p:txBody>
      </p:sp>
      <p:sp>
        <p:nvSpPr>
          <p:cNvPr id="593927" name="Text Box 7"/>
          <p:cNvSpPr txBox="1">
            <a:spLocks noChangeArrowheads="1"/>
          </p:cNvSpPr>
          <p:nvPr/>
        </p:nvSpPr>
        <p:spPr bwMode="auto">
          <a:xfrm>
            <a:off x="2498725" y="1266825"/>
            <a:ext cx="37766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cmsy10" pitchFamily="34" charset="0"/>
              </a:rPr>
              <a:t>F</a:t>
            </a:r>
            <a:r>
              <a:rPr lang="en-US" sz="2400"/>
              <a:t> = { f : {0,1}</a:t>
            </a:r>
            <a:r>
              <a:rPr lang="en-US" sz="2400" baseline="30000"/>
              <a:t>n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!</a:t>
            </a:r>
            <a:r>
              <a:rPr lang="en-US" sz="2400"/>
              <a:t> {0,1}</a:t>
            </a:r>
            <a:r>
              <a:rPr lang="en-US" sz="2400" baseline="30000"/>
              <a:t>n-k</a:t>
            </a:r>
            <a:r>
              <a:rPr lang="en-US" sz="2400"/>
              <a:t>}</a:t>
            </a:r>
          </a:p>
        </p:txBody>
      </p:sp>
      <p:sp>
        <p:nvSpPr>
          <p:cNvPr id="593928" name="Line 8"/>
          <p:cNvSpPr>
            <a:spLocks noChangeShapeType="1"/>
          </p:cNvSpPr>
          <p:nvPr/>
        </p:nvSpPr>
        <p:spPr bwMode="auto">
          <a:xfrm flipH="1">
            <a:off x="3048000" y="2590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4343400" y="2133600"/>
            <a:ext cx="3476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</a:t>
            </a:r>
          </a:p>
        </p:txBody>
      </p:sp>
      <p:sp>
        <p:nvSpPr>
          <p:cNvPr id="593930" name="Line 10"/>
          <p:cNvSpPr>
            <a:spLocks noChangeShapeType="1"/>
          </p:cNvSpPr>
          <p:nvPr/>
        </p:nvSpPr>
        <p:spPr bwMode="auto">
          <a:xfrm flipH="1">
            <a:off x="3048000" y="31242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31" name="Line 11"/>
          <p:cNvSpPr>
            <a:spLocks noChangeShapeType="1"/>
          </p:cNvSpPr>
          <p:nvPr/>
        </p:nvSpPr>
        <p:spPr bwMode="auto">
          <a:xfrm flipH="1">
            <a:off x="3048000" y="36576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32" name="Text Box 12"/>
          <p:cNvSpPr txBox="1">
            <a:spLocks noChangeArrowheads="1"/>
          </p:cNvSpPr>
          <p:nvPr/>
        </p:nvSpPr>
        <p:spPr bwMode="auto">
          <a:xfrm>
            <a:off x="4343400" y="2678113"/>
            <a:ext cx="342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Y</a:t>
            </a:r>
          </a:p>
        </p:txBody>
      </p:sp>
      <p:sp>
        <p:nvSpPr>
          <p:cNvPr id="593933" name="Text Box 13"/>
          <p:cNvSpPr txBox="1">
            <a:spLocks noChangeArrowheads="1"/>
          </p:cNvSpPr>
          <p:nvPr/>
        </p:nvSpPr>
        <p:spPr bwMode="auto">
          <a:xfrm>
            <a:off x="4343400" y="3260725"/>
            <a:ext cx="342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X</a:t>
            </a:r>
          </a:p>
        </p:txBody>
      </p:sp>
      <p:sp>
        <p:nvSpPr>
          <p:cNvPr id="593934" name="Text Box 14"/>
          <p:cNvSpPr txBox="1">
            <a:spLocks noChangeArrowheads="1"/>
          </p:cNvSpPr>
          <p:nvPr/>
        </p:nvSpPr>
        <p:spPr bwMode="auto">
          <a:xfrm>
            <a:off x="1066800" y="2743200"/>
            <a:ext cx="205898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toss coins S</a:t>
            </a:r>
            <a:r>
              <a:rPr lang="en-US" sz="2400" baseline="-25000"/>
              <a:t>1</a:t>
            </a:r>
          </a:p>
        </p:txBody>
      </p:sp>
      <p:sp>
        <p:nvSpPr>
          <p:cNvPr id="593935" name="Text Box 15"/>
          <p:cNvSpPr txBox="1">
            <a:spLocks noChangeArrowheads="1"/>
          </p:cNvSpPr>
          <p:nvPr/>
        </p:nvSpPr>
        <p:spPr bwMode="auto">
          <a:xfrm>
            <a:off x="1066800" y="3200400"/>
            <a:ext cx="205898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toss coins S</a:t>
            </a:r>
            <a:r>
              <a:rPr lang="en-US" sz="2400" baseline="-25000"/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/>
              <a:t>outline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</p:spPr>
        <p:txBody>
          <a:bodyPr anchor="ctr"/>
          <a:lstStyle/>
          <a:p>
            <a:pPr marL="0" indent="0">
              <a:spcBef>
                <a:spcPct val="80000"/>
              </a:spcBef>
            </a:pPr>
            <a:r>
              <a:rPr lang="en-US">
                <a:solidFill>
                  <a:schemeClr val="bg2"/>
                </a:solidFill>
              </a:rPr>
              <a:t> Entropy</a:t>
            </a:r>
            <a:r>
              <a:rPr lang="en-US"/>
              <a:t>	</a:t>
            </a:r>
          </a:p>
          <a:p>
            <a:pPr marL="0" indent="0">
              <a:spcBef>
                <a:spcPct val="80000"/>
              </a:spcBef>
            </a:pPr>
            <a:r>
              <a:rPr lang="en-US">
                <a:solidFill>
                  <a:schemeClr val="bg2"/>
                </a:solidFill>
              </a:rPr>
              <a:t> Secrecy &amp; Pseudoentropy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</a:t>
            </a:r>
            <a:r>
              <a:rPr lang="en-US">
                <a:solidFill>
                  <a:schemeClr val="bg2"/>
                </a:solidFill>
              </a:rPr>
              <a:t>Unforgeability &amp; Inaccessible 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Applications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CC6600"/>
                </a:solidFill>
              </a:rPr>
              <a:t>Def:</a:t>
            </a:r>
            <a:r>
              <a:rPr lang="en-US" dirty="0"/>
              <a:t> The </a:t>
            </a:r>
            <a:r>
              <a:rPr lang="en-US" b="1" dirty="0"/>
              <a:t>Shannon entropy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/>
              <a:t>r.v</a:t>
            </a:r>
            <a:r>
              <a:rPr lang="en-US" dirty="0"/>
              <a:t>. X is</a:t>
            </a:r>
          </a:p>
          <a:p>
            <a:pPr algn="ctr">
              <a:buFont typeface="Wingdings" pitchFamily="2" charset="2"/>
              <a:buNone/>
            </a:pPr>
            <a:r>
              <a:rPr lang="en-US" dirty="0"/>
              <a:t>H(X) = </a:t>
            </a:r>
            <a:r>
              <a:rPr lang="en-US" dirty="0" err="1"/>
              <a:t>E</a:t>
            </a:r>
            <a:r>
              <a:rPr lang="en-US" baseline="-25000" dirty="0" err="1"/>
              <a:t>x</a:t>
            </a:r>
            <a:r>
              <a:rPr lang="en-US" baseline="-25000" dirty="0" err="1">
                <a:latin typeface="cmsy10" pitchFamily="34" charset="0"/>
              </a:rPr>
              <a:t>Ã</a:t>
            </a:r>
            <a:r>
              <a:rPr lang="en-US" baseline="-25000" dirty="0" err="1"/>
              <a:t>X</a:t>
            </a:r>
            <a:r>
              <a:rPr lang="en-US" dirty="0"/>
              <a:t>[log(1/Pr[X=x)]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H(X) = “Bits of randomness in X (on </a:t>
            </a:r>
            <a:r>
              <a:rPr lang="en-US" dirty="0" err="1"/>
              <a:t>avg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0 </a:t>
            </a:r>
            <a:r>
              <a:rPr lang="en-US" dirty="0" smtClean="0">
                <a:latin typeface="cmsy10" pitchFamily="34" charset="0"/>
              </a:rPr>
              <a:t>·</a:t>
            </a:r>
            <a:r>
              <a:rPr lang="en-US" dirty="0" smtClean="0"/>
              <a:t> H(X) </a:t>
            </a:r>
            <a:r>
              <a:rPr lang="en-US" dirty="0" smtClean="0">
                <a:latin typeface="cmsy10" pitchFamily="34" charset="0"/>
              </a:rPr>
              <a:t>·</a:t>
            </a:r>
            <a:r>
              <a:rPr lang="en-US" dirty="0" smtClean="0"/>
              <a:t> log</a:t>
            </a:r>
            <a:r>
              <a:rPr lang="en-US" baseline="-25000" dirty="0" smtClean="0"/>
              <a:t> </a:t>
            </a:r>
            <a:r>
              <a:rPr lang="en-US" dirty="0" smtClean="0"/>
              <a:t>|Supp(X</a:t>
            </a:r>
            <a:r>
              <a:rPr lang="en-US" dirty="0" smtClean="0"/>
              <a:t>)|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Conditional </a:t>
            </a:r>
            <a:r>
              <a:rPr lang="en-US" b="1" dirty="0" smtClean="0"/>
              <a:t>Entropy: </a:t>
            </a:r>
            <a:r>
              <a:rPr lang="en-US" dirty="0" smtClean="0"/>
              <a:t>H(X|Y) =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y</a:t>
            </a:r>
            <a:r>
              <a:rPr lang="en-US" baseline="-25000" dirty="0" err="1" smtClean="0">
                <a:latin typeface="cmsy10" pitchFamily="34" charset="0"/>
              </a:rPr>
              <a:t>Ã</a:t>
            </a:r>
            <a:r>
              <a:rPr lang="en-US" baseline="-25000" dirty="0" err="1" smtClean="0"/>
              <a:t>Y</a:t>
            </a:r>
            <a:r>
              <a:rPr lang="en-US" dirty="0" smtClean="0"/>
              <a:t>[H(X|</a:t>
            </a:r>
            <a:r>
              <a:rPr lang="en-US" baseline="-25000" dirty="0" smtClean="0"/>
              <a:t>Y=y</a:t>
            </a:r>
            <a:r>
              <a:rPr lang="en-US" dirty="0" smtClean="0"/>
              <a:t>)]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</a:p>
        </p:txBody>
      </p:sp>
      <p:pic>
        <p:nvPicPr>
          <p:cNvPr id="567303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67306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67308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567310" name="Picture 1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12" name="Line 24"/>
          <p:cNvSpPr>
            <a:spLocks noChangeShapeType="1"/>
          </p:cNvSpPr>
          <p:nvPr/>
        </p:nvSpPr>
        <p:spPr bwMode="auto">
          <a:xfrm flipH="1">
            <a:off x="905846" y="4632325"/>
            <a:ext cx="74612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>
            <a:off x="3599833" y="4673600"/>
            <a:ext cx="76200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113683" y="5178425"/>
            <a:ext cx="20335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 concentrated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on single point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779096" y="5172075"/>
            <a:ext cx="17938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 uniform on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Supp(X)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987" name="Group 3"/>
          <p:cNvGrpSpPr>
            <a:grpSpLocks/>
          </p:cNvGrpSpPr>
          <p:nvPr/>
        </p:nvGrpSpPr>
        <p:grpSpPr bwMode="auto">
          <a:xfrm>
            <a:off x="3017838" y="2971800"/>
            <a:ext cx="3108325" cy="2655888"/>
            <a:chOff x="431" y="2840"/>
            <a:chExt cx="1315" cy="1270"/>
          </a:xfrm>
        </p:grpSpPr>
        <p:grpSp>
          <p:nvGrpSpPr>
            <p:cNvPr id="425988" name="Group 4"/>
            <p:cNvGrpSpPr>
              <a:grpSpLocks/>
            </p:cNvGrpSpPr>
            <p:nvPr/>
          </p:nvGrpSpPr>
          <p:grpSpPr bwMode="auto">
            <a:xfrm>
              <a:off x="431" y="2840"/>
              <a:ext cx="953" cy="1138"/>
              <a:chOff x="4608" y="912"/>
              <a:chExt cx="656" cy="912"/>
            </a:xfrm>
          </p:grpSpPr>
          <p:sp>
            <p:nvSpPr>
              <p:cNvPr id="425989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4608" y="912"/>
                <a:ext cx="656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0" name="Freeform 6"/>
              <p:cNvSpPr>
                <a:spLocks/>
              </p:cNvSpPr>
              <p:nvPr/>
            </p:nvSpPr>
            <p:spPr bwMode="auto">
              <a:xfrm>
                <a:off x="4608" y="912"/>
                <a:ext cx="656" cy="912"/>
              </a:xfrm>
              <a:custGeom>
                <a:avLst/>
                <a:gdLst/>
                <a:ahLst/>
                <a:cxnLst>
                  <a:cxn ang="0">
                    <a:pos x="459" y="0"/>
                  </a:cxn>
                  <a:cxn ang="0">
                    <a:pos x="0" y="328"/>
                  </a:cxn>
                  <a:cxn ang="0">
                    <a:pos x="0" y="2442"/>
                  </a:cxn>
                  <a:cxn ang="0">
                    <a:pos x="97" y="2442"/>
                  </a:cxn>
                  <a:cxn ang="0">
                    <a:pos x="97" y="2736"/>
                  </a:cxn>
                  <a:cxn ang="0">
                    <a:pos x="353" y="2736"/>
                  </a:cxn>
                  <a:cxn ang="0">
                    <a:pos x="490" y="2442"/>
                  </a:cxn>
                  <a:cxn ang="0">
                    <a:pos x="1182" y="2442"/>
                  </a:cxn>
                  <a:cxn ang="0">
                    <a:pos x="1318" y="2736"/>
                  </a:cxn>
                  <a:cxn ang="0">
                    <a:pos x="1575" y="2736"/>
                  </a:cxn>
                  <a:cxn ang="0">
                    <a:pos x="1575" y="2442"/>
                  </a:cxn>
                  <a:cxn ang="0">
                    <a:pos x="1589" y="2442"/>
                  </a:cxn>
                  <a:cxn ang="0">
                    <a:pos x="1769" y="2249"/>
                  </a:cxn>
                  <a:cxn ang="0">
                    <a:pos x="1916" y="2248"/>
                  </a:cxn>
                  <a:cxn ang="0">
                    <a:pos x="1920" y="2090"/>
                  </a:cxn>
                  <a:cxn ang="0">
                    <a:pos x="1968" y="2037"/>
                  </a:cxn>
                  <a:cxn ang="0">
                    <a:pos x="1968" y="0"/>
                  </a:cxn>
                  <a:cxn ang="0">
                    <a:pos x="459" y="0"/>
                  </a:cxn>
                </a:cxnLst>
                <a:rect l="0" t="0" r="r" b="b"/>
                <a:pathLst>
                  <a:path w="1968" h="2736">
                    <a:moveTo>
                      <a:pt x="459" y="0"/>
                    </a:moveTo>
                    <a:lnTo>
                      <a:pt x="0" y="328"/>
                    </a:lnTo>
                    <a:lnTo>
                      <a:pt x="0" y="2442"/>
                    </a:lnTo>
                    <a:lnTo>
                      <a:pt x="97" y="2442"/>
                    </a:lnTo>
                    <a:lnTo>
                      <a:pt x="97" y="2736"/>
                    </a:lnTo>
                    <a:lnTo>
                      <a:pt x="353" y="2736"/>
                    </a:lnTo>
                    <a:lnTo>
                      <a:pt x="490" y="2442"/>
                    </a:lnTo>
                    <a:lnTo>
                      <a:pt x="1182" y="2442"/>
                    </a:lnTo>
                    <a:lnTo>
                      <a:pt x="1318" y="2736"/>
                    </a:lnTo>
                    <a:lnTo>
                      <a:pt x="1575" y="2736"/>
                    </a:lnTo>
                    <a:lnTo>
                      <a:pt x="1575" y="2442"/>
                    </a:lnTo>
                    <a:lnTo>
                      <a:pt x="1589" y="2442"/>
                    </a:lnTo>
                    <a:lnTo>
                      <a:pt x="1769" y="2249"/>
                    </a:lnTo>
                    <a:lnTo>
                      <a:pt x="1916" y="2248"/>
                    </a:lnTo>
                    <a:lnTo>
                      <a:pt x="1920" y="2090"/>
                    </a:lnTo>
                    <a:lnTo>
                      <a:pt x="1968" y="2037"/>
                    </a:lnTo>
                    <a:lnTo>
                      <a:pt x="1968" y="0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1" name="Freeform 7"/>
              <p:cNvSpPr>
                <a:spLocks/>
              </p:cNvSpPr>
              <p:nvPr/>
            </p:nvSpPr>
            <p:spPr bwMode="auto">
              <a:xfrm>
                <a:off x="4661" y="957"/>
                <a:ext cx="547" cy="81"/>
              </a:xfrm>
              <a:custGeom>
                <a:avLst/>
                <a:gdLst/>
                <a:ahLst/>
                <a:cxnLst>
                  <a:cxn ang="0">
                    <a:pos x="343" y="0"/>
                  </a:cxn>
                  <a:cxn ang="0">
                    <a:pos x="1642" y="0"/>
                  </a:cxn>
                  <a:cxn ang="0">
                    <a:pos x="1397" y="245"/>
                  </a:cxn>
                  <a:cxn ang="0">
                    <a:pos x="0" y="245"/>
                  </a:cxn>
                  <a:cxn ang="0">
                    <a:pos x="343" y="0"/>
                  </a:cxn>
                </a:cxnLst>
                <a:rect l="0" t="0" r="r" b="b"/>
                <a:pathLst>
                  <a:path w="1642" h="245">
                    <a:moveTo>
                      <a:pt x="343" y="0"/>
                    </a:moveTo>
                    <a:lnTo>
                      <a:pt x="1642" y="0"/>
                    </a:lnTo>
                    <a:lnTo>
                      <a:pt x="1397" y="245"/>
                    </a:lnTo>
                    <a:lnTo>
                      <a:pt x="0" y="24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2" name="Freeform 8"/>
              <p:cNvSpPr>
                <a:spLocks/>
              </p:cNvSpPr>
              <p:nvPr/>
            </p:nvSpPr>
            <p:spPr bwMode="auto">
              <a:xfrm>
                <a:off x="4685" y="1726"/>
                <a:ext cx="37" cy="53"/>
              </a:xfrm>
              <a:custGeom>
                <a:avLst/>
                <a:gdLst/>
                <a:ahLst/>
                <a:cxnLst>
                  <a:cxn ang="0">
                    <a:pos x="39" y="16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39" y="160"/>
                  </a:cxn>
                </a:cxnLst>
                <a:rect l="0" t="0" r="r" b="b"/>
                <a:pathLst>
                  <a:path w="113" h="160">
                    <a:moveTo>
                      <a:pt x="39" y="16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39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3" name="Freeform 9"/>
              <p:cNvSpPr>
                <a:spLocks/>
              </p:cNvSpPr>
              <p:nvPr/>
            </p:nvSpPr>
            <p:spPr bwMode="auto">
              <a:xfrm>
                <a:off x="4652" y="1053"/>
                <a:ext cx="466" cy="629"/>
              </a:xfrm>
              <a:custGeom>
                <a:avLst/>
                <a:gdLst/>
                <a:ahLst/>
                <a:cxnLst>
                  <a:cxn ang="0">
                    <a:pos x="0" y="1887"/>
                  </a:cxn>
                  <a:cxn ang="0">
                    <a:pos x="0" y="0"/>
                  </a:cxn>
                  <a:cxn ang="0">
                    <a:pos x="1399" y="0"/>
                  </a:cxn>
                  <a:cxn ang="0">
                    <a:pos x="1399" y="1886"/>
                  </a:cxn>
                  <a:cxn ang="0">
                    <a:pos x="1399" y="1887"/>
                  </a:cxn>
                  <a:cxn ang="0">
                    <a:pos x="0" y="1887"/>
                  </a:cxn>
                </a:cxnLst>
                <a:rect l="0" t="0" r="r" b="b"/>
                <a:pathLst>
                  <a:path w="1399" h="1887">
                    <a:moveTo>
                      <a:pt x="0" y="1887"/>
                    </a:moveTo>
                    <a:lnTo>
                      <a:pt x="0" y="0"/>
                    </a:lnTo>
                    <a:lnTo>
                      <a:pt x="1399" y="0"/>
                    </a:lnTo>
                    <a:lnTo>
                      <a:pt x="1399" y="1886"/>
                    </a:lnTo>
                    <a:lnTo>
                      <a:pt x="1399" y="1887"/>
                    </a:lnTo>
                    <a:lnTo>
                      <a:pt x="0" y="18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4" name="Freeform 10"/>
              <p:cNvSpPr>
                <a:spLocks/>
              </p:cNvSpPr>
              <p:nvPr/>
            </p:nvSpPr>
            <p:spPr bwMode="auto">
              <a:xfrm>
                <a:off x="5051" y="1726"/>
                <a:ext cx="37" cy="53"/>
              </a:xfrm>
              <a:custGeom>
                <a:avLst/>
                <a:gdLst/>
                <a:ahLst/>
                <a:cxnLst>
                  <a:cxn ang="0">
                    <a:pos x="75" y="16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160"/>
                  </a:cxn>
                  <a:cxn ang="0">
                    <a:pos x="75" y="160"/>
                  </a:cxn>
                </a:cxnLst>
                <a:rect l="0" t="0" r="r" b="b"/>
                <a:pathLst>
                  <a:path w="113" h="160">
                    <a:moveTo>
                      <a:pt x="75" y="160"/>
                    </a:moveTo>
                    <a:lnTo>
                      <a:pt x="0" y="0"/>
                    </a:lnTo>
                    <a:lnTo>
                      <a:pt x="113" y="0"/>
                    </a:lnTo>
                    <a:lnTo>
                      <a:pt x="113" y="160"/>
                    </a:lnTo>
                    <a:lnTo>
                      <a:pt x="75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5" name="Freeform 11"/>
              <p:cNvSpPr>
                <a:spLocks/>
              </p:cNvSpPr>
              <p:nvPr/>
            </p:nvSpPr>
            <p:spPr bwMode="auto">
              <a:xfrm>
                <a:off x="5133" y="966"/>
                <a:ext cx="86" cy="700"/>
              </a:xfrm>
              <a:custGeom>
                <a:avLst/>
                <a:gdLst/>
                <a:ahLst/>
                <a:cxnLst>
                  <a:cxn ang="0">
                    <a:pos x="0" y="2099"/>
                  </a:cxn>
                  <a:cxn ang="0">
                    <a:pos x="0" y="259"/>
                  </a:cxn>
                  <a:cxn ang="0">
                    <a:pos x="258" y="0"/>
                  </a:cxn>
                  <a:cxn ang="0">
                    <a:pos x="258" y="1822"/>
                  </a:cxn>
                  <a:cxn ang="0">
                    <a:pos x="0" y="2099"/>
                  </a:cxn>
                </a:cxnLst>
                <a:rect l="0" t="0" r="r" b="b"/>
                <a:pathLst>
                  <a:path w="258" h="2099">
                    <a:moveTo>
                      <a:pt x="0" y="2099"/>
                    </a:moveTo>
                    <a:lnTo>
                      <a:pt x="0" y="259"/>
                    </a:lnTo>
                    <a:lnTo>
                      <a:pt x="258" y="0"/>
                    </a:lnTo>
                    <a:lnTo>
                      <a:pt x="258" y="1822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6" name="Freeform 12"/>
              <p:cNvSpPr>
                <a:spLocks/>
              </p:cNvSpPr>
              <p:nvPr/>
            </p:nvSpPr>
            <p:spPr bwMode="auto">
              <a:xfrm>
                <a:off x="4682" y="1075"/>
                <a:ext cx="415" cy="576"/>
              </a:xfrm>
              <a:custGeom>
                <a:avLst/>
                <a:gdLst/>
                <a:ahLst/>
                <a:cxnLst>
                  <a:cxn ang="0">
                    <a:pos x="1212" y="265"/>
                  </a:cxn>
                  <a:cxn ang="0">
                    <a:pos x="1212" y="0"/>
                  </a:cxn>
                  <a:cxn ang="0">
                    <a:pos x="0" y="0"/>
                  </a:cxn>
                  <a:cxn ang="0">
                    <a:pos x="0" y="1729"/>
                  </a:cxn>
                  <a:cxn ang="0">
                    <a:pos x="1212" y="1729"/>
                  </a:cxn>
                  <a:cxn ang="0">
                    <a:pos x="1212" y="1522"/>
                  </a:cxn>
                  <a:cxn ang="0">
                    <a:pos x="1244" y="1522"/>
                  </a:cxn>
                  <a:cxn ang="0">
                    <a:pos x="1244" y="1179"/>
                  </a:cxn>
                  <a:cxn ang="0">
                    <a:pos x="1212" y="1179"/>
                  </a:cxn>
                  <a:cxn ang="0">
                    <a:pos x="1212" y="608"/>
                  </a:cxn>
                  <a:cxn ang="0">
                    <a:pos x="1244" y="608"/>
                  </a:cxn>
                  <a:cxn ang="0">
                    <a:pos x="1244" y="265"/>
                  </a:cxn>
                  <a:cxn ang="0">
                    <a:pos x="1212" y="265"/>
                  </a:cxn>
                </a:cxnLst>
                <a:rect l="0" t="0" r="r" b="b"/>
                <a:pathLst>
                  <a:path w="1244" h="1729">
                    <a:moveTo>
                      <a:pt x="1212" y="265"/>
                    </a:moveTo>
                    <a:lnTo>
                      <a:pt x="1212" y="0"/>
                    </a:lnTo>
                    <a:lnTo>
                      <a:pt x="0" y="0"/>
                    </a:lnTo>
                    <a:lnTo>
                      <a:pt x="0" y="1729"/>
                    </a:lnTo>
                    <a:lnTo>
                      <a:pt x="1212" y="1729"/>
                    </a:lnTo>
                    <a:lnTo>
                      <a:pt x="1212" y="1522"/>
                    </a:lnTo>
                    <a:lnTo>
                      <a:pt x="1244" y="1522"/>
                    </a:lnTo>
                    <a:lnTo>
                      <a:pt x="1244" y="1179"/>
                    </a:lnTo>
                    <a:lnTo>
                      <a:pt x="1212" y="1179"/>
                    </a:lnTo>
                    <a:lnTo>
                      <a:pt x="1212" y="608"/>
                    </a:lnTo>
                    <a:lnTo>
                      <a:pt x="1244" y="608"/>
                    </a:lnTo>
                    <a:lnTo>
                      <a:pt x="1244" y="265"/>
                    </a:lnTo>
                    <a:lnTo>
                      <a:pt x="1212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7" name="Rectangle 13"/>
              <p:cNvSpPr>
                <a:spLocks noChangeArrowheads="1"/>
              </p:cNvSpPr>
              <p:nvPr/>
            </p:nvSpPr>
            <p:spPr bwMode="auto">
              <a:xfrm>
                <a:off x="5073" y="1178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8" name="Freeform 14"/>
              <p:cNvSpPr>
                <a:spLocks/>
              </p:cNvSpPr>
              <p:nvPr/>
            </p:nvSpPr>
            <p:spPr bwMode="auto">
              <a:xfrm>
                <a:off x="4697" y="1090"/>
                <a:ext cx="374" cy="547"/>
              </a:xfrm>
              <a:custGeom>
                <a:avLst/>
                <a:gdLst/>
                <a:ahLst/>
                <a:cxnLst>
                  <a:cxn ang="0">
                    <a:pos x="0" y="1641"/>
                  </a:cxn>
                  <a:cxn ang="0">
                    <a:pos x="0" y="0"/>
                  </a:cxn>
                  <a:cxn ang="0">
                    <a:pos x="1124" y="0"/>
                  </a:cxn>
                  <a:cxn ang="0">
                    <a:pos x="1124" y="221"/>
                  </a:cxn>
                  <a:cxn ang="0">
                    <a:pos x="1083" y="221"/>
                  </a:cxn>
                  <a:cxn ang="0">
                    <a:pos x="1083" y="564"/>
                  </a:cxn>
                  <a:cxn ang="0">
                    <a:pos x="1124" y="564"/>
                  </a:cxn>
                  <a:cxn ang="0">
                    <a:pos x="1124" y="1135"/>
                  </a:cxn>
                  <a:cxn ang="0">
                    <a:pos x="1083" y="1135"/>
                  </a:cxn>
                  <a:cxn ang="0">
                    <a:pos x="1083" y="1478"/>
                  </a:cxn>
                  <a:cxn ang="0">
                    <a:pos x="1124" y="1478"/>
                  </a:cxn>
                  <a:cxn ang="0">
                    <a:pos x="1124" y="1641"/>
                  </a:cxn>
                  <a:cxn ang="0">
                    <a:pos x="0" y="1641"/>
                  </a:cxn>
                </a:cxnLst>
                <a:rect l="0" t="0" r="r" b="b"/>
                <a:pathLst>
                  <a:path w="1124" h="1641">
                    <a:moveTo>
                      <a:pt x="0" y="1641"/>
                    </a:moveTo>
                    <a:lnTo>
                      <a:pt x="0" y="0"/>
                    </a:lnTo>
                    <a:lnTo>
                      <a:pt x="1124" y="0"/>
                    </a:lnTo>
                    <a:lnTo>
                      <a:pt x="1124" y="221"/>
                    </a:lnTo>
                    <a:lnTo>
                      <a:pt x="1083" y="221"/>
                    </a:lnTo>
                    <a:lnTo>
                      <a:pt x="1083" y="564"/>
                    </a:lnTo>
                    <a:lnTo>
                      <a:pt x="1124" y="564"/>
                    </a:lnTo>
                    <a:lnTo>
                      <a:pt x="1124" y="1135"/>
                    </a:lnTo>
                    <a:lnTo>
                      <a:pt x="1083" y="1135"/>
                    </a:lnTo>
                    <a:lnTo>
                      <a:pt x="1083" y="1478"/>
                    </a:lnTo>
                    <a:lnTo>
                      <a:pt x="1124" y="1478"/>
                    </a:lnTo>
                    <a:lnTo>
                      <a:pt x="1124" y="1641"/>
                    </a:lnTo>
                    <a:lnTo>
                      <a:pt x="0" y="16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99" name="Rectangle 15"/>
              <p:cNvSpPr>
                <a:spLocks noChangeArrowheads="1"/>
              </p:cNvSpPr>
              <p:nvPr/>
            </p:nvSpPr>
            <p:spPr bwMode="auto">
              <a:xfrm>
                <a:off x="5073" y="1483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00" name="Text Box 16"/>
              <p:cNvSpPr txBox="1">
                <a:spLocks noChangeArrowheads="1"/>
              </p:cNvSpPr>
              <p:nvPr/>
            </p:nvSpPr>
            <p:spPr bwMode="auto">
              <a:xfrm>
                <a:off x="4656" y="1094"/>
                <a:ext cx="54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endParaRPr lang="en-US" sz="100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6001" name="Rectangle 17"/>
            <p:cNvSpPr>
              <a:spLocks noChangeArrowheads="1"/>
            </p:cNvSpPr>
            <p:nvPr/>
          </p:nvSpPr>
          <p:spPr bwMode="auto">
            <a:xfrm>
              <a:off x="1202" y="3838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6002" name="Rectangle 18"/>
          <p:cNvSpPr>
            <a:spLocks noChangeArrowheads="1"/>
          </p:cNvSpPr>
          <p:nvPr/>
        </p:nvSpPr>
        <p:spPr bwMode="auto">
          <a:xfrm>
            <a:off x="457200" y="146050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/>
              <a:t>Commitment Schemes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Text Box 3"/>
          <p:cNvSpPr txBox="1">
            <a:spLocks noChangeArrowheads="1"/>
          </p:cNvSpPr>
          <p:nvPr/>
        </p:nvSpPr>
        <p:spPr bwMode="auto">
          <a:xfrm>
            <a:off x="900113" y="3933825"/>
            <a:ext cx="824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1331913" y="4652963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grpSp>
        <p:nvGrpSpPr>
          <p:cNvPr id="430088" name="Group 8"/>
          <p:cNvGrpSpPr>
            <a:grpSpLocks/>
          </p:cNvGrpSpPr>
          <p:nvPr/>
        </p:nvGrpSpPr>
        <p:grpSpPr bwMode="auto">
          <a:xfrm>
            <a:off x="1042988" y="4581525"/>
            <a:ext cx="1808162" cy="1905000"/>
            <a:chOff x="431" y="2523"/>
            <a:chExt cx="1139" cy="1200"/>
          </a:xfrm>
        </p:grpSpPr>
        <p:sp>
          <p:nvSpPr>
            <p:cNvPr id="430089" name="AutoShape 9"/>
            <p:cNvSpPr>
              <a:spLocks noChangeAspect="1" noChangeArrowheads="1" noTextEdit="1"/>
            </p:cNvSpPr>
            <p:nvPr/>
          </p:nvSpPr>
          <p:spPr bwMode="auto">
            <a:xfrm>
              <a:off x="431" y="2523"/>
              <a:ext cx="1139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0" name="Freeform 10"/>
            <p:cNvSpPr>
              <a:spLocks/>
            </p:cNvSpPr>
            <p:nvPr/>
          </p:nvSpPr>
          <p:spPr bwMode="auto">
            <a:xfrm>
              <a:off x="431" y="2523"/>
              <a:ext cx="1139" cy="1154"/>
            </a:xfrm>
            <a:custGeom>
              <a:avLst/>
              <a:gdLst/>
              <a:ahLst/>
              <a:cxnLst>
                <a:cxn ang="0">
                  <a:pos x="1569" y="309"/>
                </a:cxn>
                <a:cxn ang="0">
                  <a:pos x="1569" y="0"/>
                </a:cxn>
                <a:cxn ang="0">
                  <a:pos x="366" y="0"/>
                </a:cxn>
                <a:cxn ang="0">
                  <a:pos x="0" y="262"/>
                </a:cxn>
                <a:cxn ang="0">
                  <a:pos x="0" y="1948"/>
                </a:cxn>
                <a:cxn ang="0">
                  <a:pos x="77" y="1948"/>
                </a:cxn>
                <a:cxn ang="0">
                  <a:pos x="77" y="2182"/>
                </a:cxn>
                <a:cxn ang="0">
                  <a:pos x="282" y="2182"/>
                </a:cxn>
                <a:cxn ang="0">
                  <a:pos x="391" y="1948"/>
                </a:cxn>
                <a:cxn ang="0">
                  <a:pos x="944" y="1948"/>
                </a:cxn>
                <a:cxn ang="0">
                  <a:pos x="1051" y="2182"/>
                </a:cxn>
                <a:cxn ang="0">
                  <a:pos x="1256" y="2182"/>
                </a:cxn>
                <a:cxn ang="0">
                  <a:pos x="1256" y="1948"/>
                </a:cxn>
                <a:cxn ang="0">
                  <a:pos x="1268" y="1948"/>
                </a:cxn>
                <a:cxn ang="0">
                  <a:pos x="1363" y="1838"/>
                </a:cxn>
                <a:cxn ang="0">
                  <a:pos x="2152" y="1838"/>
                </a:cxn>
                <a:cxn ang="0">
                  <a:pos x="2152" y="309"/>
                </a:cxn>
                <a:cxn ang="0">
                  <a:pos x="1569" y="309"/>
                </a:cxn>
              </a:cxnLst>
              <a:rect l="0" t="0" r="r" b="b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1" name="Freeform 11"/>
            <p:cNvSpPr>
              <a:spLocks/>
            </p:cNvSpPr>
            <p:nvPr/>
          </p:nvSpPr>
          <p:spPr bwMode="auto">
            <a:xfrm>
              <a:off x="1096" y="2592"/>
              <a:ext cx="110" cy="137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0" y="261"/>
                </a:cxn>
                <a:cxn ang="0">
                  <a:pos x="206" y="261"/>
                </a:cxn>
                <a:cxn ang="0">
                  <a:pos x="206" y="0"/>
                </a:cxn>
                <a:cxn ang="0">
                  <a:pos x="0" y="206"/>
                </a:cxn>
              </a:cxnLst>
              <a:rect l="0" t="0" r="r" b="b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2" name="Freeform 12"/>
            <p:cNvSpPr>
              <a:spLocks/>
            </p:cNvSpPr>
            <p:nvPr/>
          </p:nvSpPr>
          <p:spPr bwMode="auto">
            <a:xfrm>
              <a:off x="1057" y="2748"/>
              <a:ext cx="454" cy="684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8" y="175"/>
                </a:cxn>
                <a:cxn ang="0">
                  <a:pos x="8" y="450"/>
                </a:cxn>
                <a:cxn ang="0">
                  <a:pos x="0" y="450"/>
                </a:cxn>
                <a:cxn ang="0">
                  <a:pos x="0" y="904"/>
                </a:cxn>
                <a:cxn ang="0">
                  <a:pos x="8" y="904"/>
                </a:cxn>
                <a:cxn ang="0">
                  <a:pos x="8" y="1178"/>
                </a:cxn>
                <a:cxn ang="0">
                  <a:pos x="0" y="1178"/>
                </a:cxn>
                <a:cxn ang="0">
                  <a:pos x="0" y="1292"/>
                </a:cxn>
                <a:cxn ang="0">
                  <a:pos x="857" y="1292"/>
                </a:cxn>
                <a:cxn ang="0">
                  <a:pos x="857" y="0"/>
                </a:cxn>
                <a:cxn ang="0">
                  <a:pos x="0" y="0"/>
                </a:cxn>
                <a:cxn ang="0">
                  <a:pos x="0" y="175"/>
                </a:cxn>
              </a:cxnLst>
              <a:rect l="0" t="0" r="r" b="b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3" name="Freeform 13"/>
            <p:cNvSpPr>
              <a:spLocks/>
            </p:cNvSpPr>
            <p:nvPr/>
          </p:nvSpPr>
          <p:spPr bwMode="auto">
            <a:xfrm>
              <a:off x="487" y="2701"/>
              <a:ext cx="591" cy="797"/>
            </a:xfrm>
            <a:custGeom>
              <a:avLst/>
              <a:gdLst/>
              <a:ahLst/>
              <a:cxnLst>
                <a:cxn ang="0">
                  <a:pos x="1114" y="1505"/>
                </a:cxn>
                <a:cxn ang="0">
                  <a:pos x="0" y="1505"/>
                </a:cxn>
                <a:cxn ang="0">
                  <a:pos x="0" y="0"/>
                </a:cxn>
                <a:cxn ang="0">
                  <a:pos x="1115" y="0"/>
                </a:cxn>
                <a:cxn ang="0">
                  <a:pos x="1115" y="53"/>
                </a:cxn>
                <a:cxn ang="0">
                  <a:pos x="1040" y="53"/>
                </a:cxn>
                <a:cxn ang="0">
                  <a:pos x="1040" y="263"/>
                </a:cxn>
                <a:cxn ang="0">
                  <a:pos x="1038" y="263"/>
                </a:cxn>
                <a:cxn ang="0">
                  <a:pos x="1038" y="53"/>
                </a:cxn>
                <a:cxn ang="0">
                  <a:pos x="71" y="53"/>
                </a:cxn>
                <a:cxn ang="0">
                  <a:pos x="71" y="1432"/>
                </a:cxn>
                <a:cxn ang="0">
                  <a:pos x="1038" y="1432"/>
                </a:cxn>
                <a:cxn ang="0">
                  <a:pos x="1038" y="1266"/>
                </a:cxn>
                <a:cxn ang="0">
                  <a:pos x="1040" y="1266"/>
                </a:cxn>
                <a:cxn ang="0">
                  <a:pos x="1040" y="1415"/>
                </a:cxn>
                <a:cxn ang="0">
                  <a:pos x="1115" y="1415"/>
                </a:cxn>
                <a:cxn ang="0">
                  <a:pos x="1115" y="1503"/>
                </a:cxn>
                <a:cxn ang="0">
                  <a:pos x="1114" y="1505"/>
                </a:cxn>
              </a:cxnLst>
              <a:rect l="0" t="0" r="r" b="b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1030" y="2860"/>
              <a:ext cx="12" cy="1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1036" y="2985"/>
              <a:ext cx="2" cy="2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6" name="Freeform 16"/>
            <p:cNvSpPr>
              <a:spLocks/>
            </p:cNvSpPr>
            <p:nvPr/>
          </p:nvSpPr>
          <p:spPr bwMode="auto">
            <a:xfrm>
              <a:off x="681" y="2748"/>
              <a:ext cx="336" cy="573"/>
            </a:xfrm>
            <a:custGeom>
              <a:avLst/>
              <a:gdLst/>
              <a:ahLst/>
              <a:cxnLst>
                <a:cxn ang="0">
                  <a:pos x="637" y="175"/>
                </a:cxn>
                <a:cxn ang="0">
                  <a:pos x="626" y="175"/>
                </a:cxn>
                <a:cxn ang="0">
                  <a:pos x="626" y="450"/>
                </a:cxn>
                <a:cxn ang="0">
                  <a:pos x="637" y="450"/>
                </a:cxn>
                <a:cxn ang="0">
                  <a:pos x="637" y="904"/>
                </a:cxn>
                <a:cxn ang="0">
                  <a:pos x="626" y="904"/>
                </a:cxn>
                <a:cxn ang="0">
                  <a:pos x="626" y="1082"/>
                </a:cxn>
                <a:cxn ang="0">
                  <a:pos x="0" y="1082"/>
                </a:cxn>
                <a:cxn ang="0">
                  <a:pos x="0" y="0"/>
                </a:cxn>
                <a:cxn ang="0">
                  <a:pos x="637" y="0"/>
                </a:cxn>
                <a:cxn ang="0">
                  <a:pos x="637" y="175"/>
                </a:cxn>
              </a:cxnLst>
              <a:rect l="0" t="0" r="r" b="b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7" name="Freeform 17"/>
            <p:cNvSpPr>
              <a:spLocks/>
            </p:cNvSpPr>
            <p:nvPr/>
          </p:nvSpPr>
          <p:spPr bwMode="auto">
            <a:xfrm>
              <a:off x="544" y="2748"/>
              <a:ext cx="118" cy="684"/>
            </a:xfrm>
            <a:custGeom>
              <a:avLst/>
              <a:gdLst/>
              <a:ahLst/>
              <a:cxnLst>
                <a:cxn ang="0">
                  <a:pos x="222" y="1092"/>
                </a:cxn>
                <a:cxn ang="0">
                  <a:pos x="0" y="1292"/>
                </a:cxn>
                <a:cxn ang="0">
                  <a:pos x="0" y="0"/>
                </a:cxn>
                <a:cxn ang="0">
                  <a:pos x="222" y="0"/>
                </a:cxn>
                <a:cxn ang="0">
                  <a:pos x="222" y="1092"/>
                </a:cxn>
              </a:cxnLst>
              <a:rect l="0" t="0" r="r" b="b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8" name="Freeform 18"/>
            <p:cNvSpPr>
              <a:spLocks/>
            </p:cNvSpPr>
            <p:nvPr/>
          </p:nvSpPr>
          <p:spPr bwMode="auto">
            <a:xfrm>
              <a:off x="562" y="3340"/>
              <a:ext cx="455" cy="10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848" y="0"/>
                </a:cxn>
                <a:cxn ang="0">
                  <a:pos x="848" y="60"/>
                </a:cxn>
                <a:cxn ang="0">
                  <a:pos x="859" y="60"/>
                </a:cxn>
                <a:cxn ang="0">
                  <a:pos x="859" y="190"/>
                </a:cxn>
                <a:cxn ang="0">
                  <a:pos x="0" y="190"/>
                </a:cxn>
                <a:cxn ang="0">
                  <a:pos x="211" y="0"/>
                </a:cxn>
              </a:cxnLst>
              <a:rect l="0" t="0" r="r" b="b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99" name="Rectangle 19"/>
            <p:cNvSpPr>
              <a:spLocks noChangeArrowheads="1"/>
            </p:cNvSpPr>
            <p:nvPr/>
          </p:nvSpPr>
          <p:spPr bwMode="auto">
            <a:xfrm>
              <a:off x="1030" y="3245"/>
              <a:ext cx="12" cy="1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0" name="Freeform 20"/>
            <p:cNvSpPr>
              <a:spLocks/>
            </p:cNvSpPr>
            <p:nvPr/>
          </p:nvSpPr>
          <p:spPr bwMode="auto">
            <a:xfrm>
              <a:off x="498" y="2579"/>
              <a:ext cx="693" cy="103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1310" y="0"/>
                </a:cxn>
                <a:cxn ang="0">
                  <a:pos x="1114" y="195"/>
                </a:cxn>
                <a:cxn ang="0">
                  <a:pos x="0" y="195"/>
                </a:cxn>
                <a:cxn ang="0">
                  <a:pos x="274" y="0"/>
                </a:cxn>
              </a:cxnLst>
              <a:rect l="0" t="0" r="r" b="b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1" name="Freeform 21"/>
            <p:cNvSpPr>
              <a:spLocks/>
            </p:cNvSpPr>
            <p:nvPr/>
          </p:nvSpPr>
          <p:spPr bwMode="auto">
            <a:xfrm>
              <a:off x="528" y="3554"/>
              <a:ext cx="48" cy="67"/>
            </a:xfrm>
            <a:custGeom>
              <a:avLst/>
              <a:gdLst/>
              <a:ahLst/>
              <a:cxnLst>
                <a:cxn ang="0">
                  <a:pos x="30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90" y="0"/>
                </a:cxn>
                <a:cxn ang="0">
                  <a:pos x="30" y="128"/>
                </a:cxn>
              </a:cxnLst>
              <a:rect l="0" t="0" r="r" b="b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2" name="Freeform 22"/>
            <p:cNvSpPr>
              <a:spLocks/>
            </p:cNvSpPr>
            <p:nvPr/>
          </p:nvSpPr>
          <p:spPr bwMode="auto">
            <a:xfrm>
              <a:off x="992" y="3554"/>
              <a:ext cx="4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90" y="128"/>
                </a:cxn>
                <a:cxn ang="0">
                  <a:pos x="59" y="128"/>
                </a:cxn>
                <a:cxn ang="0">
                  <a:pos x="0" y="0"/>
                </a:cxn>
              </a:cxnLst>
              <a:rect l="0" t="0" r="r" b="b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3" name="Freeform 23"/>
            <p:cNvSpPr>
              <a:spLocks/>
            </p:cNvSpPr>
            <p:nvPr/>
          </p:nvSpPr>
          <p:spPr bwMode="auto">
            <a:xfrm>
              <a:off x="1096" y="3450"/>
              <a:ext cx="22" cy="2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0" y="47"/>
                </a:cxn>
              </a:cxnLst>
              <a:rect l="0" t="0" r="r" b="b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4" name="Freeform 24"/>
            <p:cNvSpPr>
              <a:spLocks/>
            </p:cNvSpPr>
            <p:nvPr/>
          </p:nvSpPr>
          <p:spPr bwMode="auto">
            <a:xfrm>
              <a:off x="1261" y="3563"/>
              <a:ext cx="128" cy="79"/>
            </a:xfrm>
            <a:custGeom>
              <a:avLst/>
              <a:gdLst/>
              <a:ahLst/>
              <a:cxnLst>
                <a:cxn ang="0">
                  <a:pos x="192" y="149"/>
                </a:cxn>
                <a:cxn ang="0">
                  <a:pos x="242" y="40"/>
                </a:cxn>
                <a:cxn ang="0">
                  <a:pos x="182" y="0"/>
                </a:cxn>
                <a:cxn ang="0">
                  <a:pos x="0" y="121"/>
                </a:cxn>
                <a:cxn ang="0">
                  <a:pos x="192" y="149"/>
                </a:cxn>
              </a:cxnLst>
              <a:rect l="0" t="0" r="r" b="b"/>
              <a:pathLst>
                <a:path w="242" h="149">
                  <a:moveTo>
                    <a:pt x="192" y="149"/>
                  </a:moveTo>
                  <a:lnTo>
                    <a:pt x="242" y="40"/>
                  </a:lnTo>
                  <a:lnTo>
                    <a:pt x="182" y="0"/>
                  </a:lnTo>
                  <a:lnTo>
                    <a:pt x="0" y="121"/>
                  </a:lnTo>
                  <a:lnTo>
                    <a:pt x="192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5" name="Freeform 25"/>
            <p:cNvSpPr>
              <a:spLocks/>
            </p:cNvSpPr>
            <p:nvPr/>
          </p:nvSpPr>
          <p:spPr bwMode="auto">
            <a:xfrm>
              <a:off x="1340" y="3624"/>
              <a:ext cx="117" cy="99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126"/>
                </a:cxn>
                <a:cxn ang="0">
                  <a:pos x="136" y="189"/>
                </a:cxn>
                <a:cxn ang="0">
                  <a:pos x="220" y="97"/>
                </a:cxn>
                <a:cxn ang="0">
                  <a:pos x="200" y="0"/>
                </a:cxn>
              </a:cxnLst>
              <a:rect l="0" t="0" r="r" b="b"/>
              <a:pathLst>
                <a:path w="220" h="189">
                  <a:moveTo>
                    <a:pt x="200" y="0"/>
                  </a:moveTo>
                  <a:lnTo>
                    <a:pt x="0" y="126"/>
                  </a:lnTo>
                  <a:lnTo>
                    <a:pt x="136" y="189"/>
                  </a:lnTo>
                  <a:lnTo>
                    <a:pt x="220" y="9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6" name="Freeform 26"/>
            <p:cNvSpPr>
              <a:spLocks/>
            </p:cNvSpPr>
            <p:nvPr/>
          </p:nvSpPr>
          <p:spPr bwMode="auto">
            <a:xfrm>
              <a:off x="1379" y="3653"/>
              <a:ext cx="58" cy="48"/>
            </a:xfrm>
            <a:custGeom>
              <a:avLst/>
              <a:gdLst/>
              <a:ahLst/>
              <a:cxnLst>
                <a:cxn ang="0">
                  <a:pos x="53" y="88"/>
                </a:cxn>
                <a:cxn ang="0">
                  <a:pos x="0" y="63"/>
                </a:cxn>
                <a:cxn ang="0">
                  <a:pos x="102" y="0"/>
                </a:cxn>
                <a:cxn ang="0">
                  <a:pos x="108" y="28"/>
                </a:cxn>
                <a:cxn ang="0">
                  <a:pos x="53" y="88"/>
                </a:cxn>
              </a:cxnLst>
              <a:rect l="0" t="0" r="r" b="b"/>
              <a:pathLst>
                <a:path w="108" h="88">
                  <a:moveTo>
                    <a:pt x="53" y="88"/>
                  </a:moveTo>
                  <a:lnTo>
                    <a:pt x="0" y="63"/>
                  </a:lnTo>
                  <a:lnTo>
                    <a:pt x="102" y="0"/>
                  </a:lnTo>
                  <a:lnTo>
                    <a:pt x="108" y="28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7" name="Freeform 27"/>
            <p:cNvSpPr>
              <a:spLocks/>
            </p:cNvSpPr>
            <p:nvPr/>
          </p:nvSpPr>
          <p:spPr bwMode="auto">
            <a:xfrm>
              <a:off x="1187" y="3640"/>
              <a:ext cx="110" cy="80"/>
            </a:xfrm>
            <a:custGeom>
              <a:avLst/>
              <a:gdLst/>
              <a:ahLst/>
              <a:cxnLst>
                <a:cxn ang="0">
                  <a:pos x="147" y="23"/>
                </a:cxn>
                <a:cxn ang="0">
                  <a:pos x="46" y="0"/>
                </a:cxn>
                <a:cxn ang="0">
                  <a:pos x="0" y="94"/>
                </a:cxn>
                <a:cxn ang="0">
                  <a:pos x="133" y="149"/>
                </a:cxn>
                <a:cxn ang="0">
                  <a:pos x="207" y="93"/>
                </a:cxn>
                <a:cxn ang="0">
                  <a:pos x="147" y="23"/>
                </a:cxn>
              </a:cxnLst>
              <a:rect l="0" t="0" r="r" b="b"/>
              <a:pathLst>
                <a:path w="207" h="149">
                  <a:moveTo>
                    <a:pt x="147" y="23"/>
                  </a:moveTo>
                  <a:lnTo>
                    <a:pt x="46" y="0"/>
                  </a:lnTo>
                  <a:lnTo>
                    <a:pt x="0" y="94"/>
                  </a:lnTo>
                  <a:lnTo>
                    <a:pt x="133" y="149"/>
                  </a:lnTo>
                  <a:lnTo>
                    <a:pt x="207" y="93"/>
                  </a:lnTo>
                  <a:lnTo>
                    <a:pt x="1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108" name="Freeform 28"/>
            <p:cNvSpPr>
              <a:spLocks/>
            </p:cNvSpPr>
            <p:nvPr/>
          </p:nvSpPr>
          <p:spPr bwMode="auto">
            <a:xfrm>
              <a:off x="1212" y="3662"/>
              <a:ext cx="57" cy="36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0" y="34"/>
                </a:cxn>
                <a:cxn ang="0">
                  <a:pos x="17" y="0"/>
                </a:cxn>
                <a:cxn ang="0">
                  <a:pos x="79" y="15"/>
                </a:cxn>
                <a:cxn ang="0">
                  <a:pos x="107" y="47"/>
                </a:cxn>
                <a:cxn ang="0">
                  <a:pos x="81" y="67"/>
                </a:cxn>
              </a:cxnLst>
              <a:rect l="0" t="0" r="r" b="b"/>
              <a:pathLst>
                <a:path w="107" h="67">
                  <a:moveTo>
                    <a:pt x="81" y="67"/>
                  </a:moveTo>
                  <a:lnTo>
                    <a:pt x="0" y="34"/>
                  </a:lnTo>
                  <a:lnTo>
                    <a:pt x="17" y="0"/>
                  </a:lnTo>
                  <a:lnTo>
                    <a:pt x="79" y="15"/>
                  </a:lnTo>
                  <a:lnTo>
                    <a:pt x="107" y="4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09" name="Text Box 29"/>
          <p:cNvSpPr txBox="1">
            <a:spLocks noChangeArrowheads="1"/>
          </p:cNvSpPr>
          <p:nvPr/>
        </p:nvSpPr>
        <p:spPr bwMode="auto">
          <a:xfrm>
            <a:off x="1096963" y="3611563"/>
            <a:ext cx="738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</a:t>
            </a:r>
          </a:p>
        </p:txBody>
      </p:sp>
      <p:grpSp>
        <p:nvGrpSpPr>
          <p:cNvPr id="430112" name="Group 32"/>
          <p:cNvGrpSpPr>
            <a:grpSpLocks/>
          </p:cNvGrpSpPr>
          <p:nvPr/>
        </p:nvGrpSpPr>
        <p:grpSpPr bwMode="auto">
          <a:xfrm>
            <a:off x="1042988" y="4508500"/>
            <a:ext cx="2087562" cy="2016125"/>
            <a:chOff x="431" y="2840"/>
            <a:chExt cx="1315" cy="1270"/>
          </a:xfrm>
        </p:grpSpPr>
        <p:grpSp>
          <p:nvGrpSpPr>
            <p:cNvPr id="430113" name="Group 33"/>
            <p:cNvGrpSpPr>
              <a:grpSpLocks/>
            </p:cNvGrpSpPr>
            <p:nvPr/>
          </p:nvGrpSpPr>
          <p:grpSpPr bwMode="auto">
            <a:xfrm>
              <a:off x="431" y="2840"/>
              <a:ext cx="953" cy="1138"/>
              <a:chOff x="4608" y="912"/>
              <a:chExt cx="656" cy="912"/>
            </a:xfrm>
          </p:grpSpPr>
          <p:sp>
            <p:nvSpPr>
              <p:cNvPr id="430114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4608" y="912"/>
                <a:ext cx="656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5" name="Freeform 35"/>
              <p:cNvSpPr>
                <a:spLocks/>
              </p:cNvSpPr>
              <p:nvPr/>
            </p:nvSpPr>
            <p:spPr bwMode="auto">
              <a:xfrm>
                <a:off x="4608" y="912"/>
                <a:ext cx="656" cy="912"/>
              </a:xfrm>
              <a:custGeom>
                <a:avLst/>
                <a:gdLst/>
                <a:ahLst/>
                <a:cxnLst>
                  <a:cxn ang="0">
                    <a:pos x="459" y="0"/>
                  </a:cxn>
                  <a:cxn ang="0">
                    <a:pos x="0" y="328"/>
                  </a:cxn>
                  <a:cxn ang="0">
                    <a:pos x="0" y="2442"/>
                  </a:cxn>
                  <a:cxn ang="0">
                    <a:pos x="97" y="2442"/>
                  </a:cxn>
                  <a:cxn ang="0">
                    <a:pos x="97" y="2736"/>
                  </a:cxn>
                  <a:cxn ang="0">
                    <a:pos x="353" y="2736"/>
                  </a:cxn>
                  <a:cxn ang="0">
                    <a:pos x="490" y="2442"/>
                  </a:cxn>
                  <a:cxn ang="0">
                    <a:pos x="1182" y="2442"/>
                  </a:cxn>
                  <a:cxn ang="0">
                    <a:pos x="1318" y="2736"/>
                  </a:cxn>
                  <a:cxn ang="0">
                    <a:pos x="1575" y="2736"/>
                  </a:cxn>
                  <a:cxn ang="0">
                    <a:pos x="1575" y="2442"/>
                  </a:cxn>
                  <a:cxn ang="0">
                    <a:pos x="1589" y="2442"/>
                  </a:cxn>
                  <a:cxn ang="0">
                    <a:pos x="1769" y="2249"/>
                  </a:cxn>
                  <a:cxn ang="0">
                    <a:pos x="1916" y="2248"/>
                  </a:cxn>
                  <a:cxn ang="0">
                    <a:pos x="1920" y="2090"/>
                  </a:cxn>
                  <a:cxn ang="0">
                    <a:pos x="1968" y="2037"/>
                  </a:cxn>
                  <a:cxn ang="0">
                    <a:pos x="1968" y="0"/>
                  </a:cxn>
                  <a:cxn ang="0">
                    <a:pos x="459" y="0"/>
                  </a:cxn>
                </a:cxnLst>
                <a:rect l="0" t="0" r="r" b="b"/>
                <a:pathLst>
                  <a:path w="1968" h="2736">
                    <a:moveTo>
                      <a:pt x="459" y="0"/>
                    </a:moveTo>
                    <a:lnTo>
                      <a:pt x="0" y="328"/>
                    </a:lnTo>
                    <a:lnTo>
                      <a:pt x="0" y="2442"/>
                    </a:lnTo>
                    <a:lnTo>
                      <a:pt x="97" y="2442"/>
                    </a:lnTo>
                    <a:lnTo>
                      <a:pt x="97" y="2736"/>
                    </a:lnTo>
                    <a:lnTo>
                      <a:pt x="353" y="2736"/>
                    </a:lnTo>
                    <a:lnTo>
                      <a:pt x="490" y="2442"/>
                    </a:lnTo>
                    <a:lnTo>
                      <a:pt x="1182" y="2442"/>
                    </a:lnTo>
                    <a:lnTo>
                      <a:pt x="1318" y="2736"/>
                    </a:lnTo>
                    <a:lnTo>
                      <a:pt x="1575" y="2736"/>
                    </a:lnTo>
                    <a:lnTo>
                      <a:pt x="1575" y="2442"/>
                    </a:lnTo>
                    <a:lnTo>
                      <a:pt x="1589" y="2442"/>
                    </a:lnTo>
                    <a:lnTo>
                      <a:pt x="1769" y="2249"/>
                    </a:lnTo>
                    <a:lnTo>
                      <a:pt x="1916" y="2248"/>
                    </a:lnTo>
                    <a:lnTo>
                      <a:pt x="1920" y="2090"/>
                    </a:lnTo>
                    <a:lnTo>
                      <a:pt x="1968" y="2037"/>
                    </a:lnTo>
                    <a:lnTo>
                      <a:pt x="1968" y="0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6" name="Freeform 36"/>
              <p:cNvSpPr>
                <a:spLocks/>
              </p:cNvSpPr>
              <p:nvPr/>
            </p:nvSpPr>
            <p:spPr bwMode="auto">
              <a:xfrm>
                <a:off x="4661" y="957"/>
                <a:ext cx="547" cy="81"/>
              </a:xfrm>
              <a:custGeom>
                <a:avLst/>
                <a:gdLst/>
                <a:ahLst/>
                <a:cxnLst>
                  <a:cxn ang="0">
                    <a:pos x="343" y="0"/>
                  </a:cxn>
                  <a:cxn ang="0">
                    <a:pos x="1642" y="0"/>
                  </a:cxn>
                  <a:cxn ang="0">
                    <a:pos x="1397" y="245"/>
                  </a:cxn>
                  <a:cxn ang="0">
                    <a:pos x="0" y="245"/>
                  </a:cxn>
                  <a:cxn ang="0">
                    <a:pos x="343" y="0"/>
                  </a:cxn>
                </a:cxnLst>
                <a:rect l="0" t="0" r="r" b="b"/>
                <a:pathLst>
                  <a:path w="1642" h="245">
                    <a:moveTo>
                      <a:pt x="343" y="0"/>
                    </a:moveTo>
                    <a:lnTo>
                      <a:pt x="1642" y="0"/>
                    </a:lnTo>
                    <a:lnTo>
                      <a:pt x="1397" y="245"/>
                    </a:lnTo>
                    <a:lnTo>
                      <a:pt x="0" y="24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7" name="Freeform 37"/>
              <p:cNvSpPr>
                <a:spLocks/>
              </p:cNvSpPr>
              <p:nvPr/>
            </p:nvSpPr>
            <p:spPr bwMode="auto">
              <a:xfrm>
                <a:off x="4685" y="1726"/>
                <a:ext cx="37" cy="53"/>
              </a:xfrm>
              <a:custGeom>
                <a:avLst/>
                <a:gdLst/>
                <a:ahLst/>
                <a:cxnLst>
                  <a:cxn ang="0">
                    <a:pos x="39" y="16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39" y="160"/>
                  </a:cxn>
                </a:cxnLst>
                <a:rect l="0" t="0" r="r" b="b"/>
                <a:pathLst>
                  <a:path w="113" h="160">
                    <a:moveTo>
                      <a:pt x="39" y="16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39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8" name="Freeform 38"/>
              <p:cNvSpPr>
                <a:spLocks/>
              </p:cNvSpPr>
              <p:nvPr/>
            </p:nvSpPr>
            <p:spPr bwMode="auto">
              <a:xfrm>
                <a:off x="4652" y="1053"/>
                <a:ext cx="466" cy="629"/>
              </a:xfrm>
              <a:custGeom>
                <a:avLst/>
                <a:gdLst/>
                <a:ahLst/>
                <a:cxnLst>
                  <a:cxn ang="0">
                    <a:pos x="0" y="1887"/>
                  </a:cxn>
                  <a:cxn ang="0">
                    <a:pos x="0" y="0"/>
                  </a:cxn>
                  <a:cxn ang="0">
                    <a:pos x="1399" y="0"/>
                  </a:cxn>
                  <a:cxn ang="0">
                    <a:pos x="1399" y="1886"/>
                  </a:cxn>
                  <a:cxn ang="0">
                    <a:pos x="1399" y="1887"/>
                  </a:cxn>
                  <a:cxn ang="0">
                    <a:pos x="0" y="1887"/>
                  </a:cxn>
                </a:cxnLst>
                <a:rect l="0" t="0" r="r" b="b"/>
                <a:pathLst>
                  <a:path w="1399" h="1887">
                    <a:moveTo>
                      <a:pt x="0" y="1887"/>
                    </a:moveTo>
                    <a:lnTo>
                      <a:pt x="0" y="0"/>
                    </a:lnTo>
                    <a:lnTo>
                      <a:pt x="1399" y="0"/>
                    </a:lnTo>
                    <a:lnTo>
                      <a:pt x="1399" y="1886"/>
                    </a:lnTo>
                    <a:lnTo>
                      <a:pt x="1399" y="1887"/>
                    </a:lnTo>
                    <a:lnTo>
                      <a:pt x="0" y="188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19" name="Freeform 39"/>
              <p:cNvSpPr>
                <a:spLocks/>
              </p:cNvSpPr>
              <p:nvPr/>
            </p:nvSpPr>
            <p:spPr bwMode="auto">
              <a:xfrm>
                <a:off x="5051" y="1726"/>
                <a:ext cx="37" cy="53"/>
              </a:xfrm>
              <a:custGeom>
                <a:avLst/>
                <a:gdLst/>
                <a:ahLst/>
                <a:cxnLst>
                  <a:cxn ang="0">
                    <a:pos x="75" y="160"/>
                  </a:cxn>
                  <a:cxn ang="0">
                    <a:pos x="0" y="0"/>
                  </a:cxn>
                  <a:cxn ang="0">
                    <a:pos x="113" y="0"/>
                  </a:cxn>
                  <a:cxn ang="0">
                    <a:pos x="113" y="160"/>
                  </a:cxn>
                  <a:cxn ang="0">
                    <a:pos x="75" y="160"/>
                  </a:cxn>
                </a:cxnLst>
                <a:rect l="0" t="0" r="r" b="b"/>
                <a:pathLst>
                  <a:path w="113" h="160">
                    <a:moveTo>
                      <a:pt x="75" y="160"/>
                    </a:moveTo>
                    <a:lnTo>
                      <a:pt x="0" y="0"/>
                    </a:lnTo>
                    <a:lnTo>
                      <a:pt x="113" y="0"/>
                    </a:lnTo>
                    <a:lnTo>
                      <a:pt x="113" y="160"/>
                    </a:lnTo>
                    <a:lnTo>
                      <a:pt x="75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0" name="Freeform 40"/>
              <p:cNvSpPr>
                <a:spLocks/>
              </p:cNvSpPr>
              <p:nvPr/>
            </p:nvSpPr>
            <p:spPr bwMode="auto">
              <a:xfrm>
                <a:off x="5133" y="966"/>
                <a:ext cx="86" cy="700"/>
              </a:xfrm>
              <a:custGeom>
                <a:avLst/>
                <a:gdLst/>
                <a:ahLst/>
                <a:cxnLst>
                  <a:cxn ang="0">
                    <a:pos x="0" y="2099"/>
                  </a:cxn>
                  <a:cxn ang="0">
                    <a:pos x="0" y="259"/>
                  </a:cxn>
                  <a:cxn ang="0">
                    <a:pos x="258" y="0"/>
                  </a:cxn>
                  <a:cxn ang="0">
                    <a:pos x="258" y="1822"/>
                  </a:cxn>
                  <a:cxn ang="0">
                    <a:pos x="0" y="2099"/>
                  </a:cxn>
                </a:cxnLst>
                <a:rect l="0" t="0" r="r" b="b"/>
                <a:pathLst>
                  <a:path w="258" h="2099">
                    <a:moveTo>
                      <a:pt x="0" y="2099"/>
                    </a:moveTo>
                    <a:lnTo>
                      <a:pt x="0" y="259"/>
                    </a:lnTo>
                    <a:lnTo>
                      <a:pt x="258" y="0"/>
                    </a:lnTo>
                    <a:lnTo>
                      <a:pt x="258" y="1822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1" name="Freeform 41"/>
              <p:cNvSpPr>
                <a:spLocks/>
              </p:cNvSpPr>
              <p:nvPr/>
            </p:nvSpPr>
            <p:spPr bwMode="auto">
              <a:xfrm>
                <a:off x="4682" y="1075"/>
                <a:ext cx="415" cy="576"/>
              </a:xfrm>
              <a:custGeom>
                <a:avLst/>
                <a:gdLst/>
                <a:ahLst/>
                <a:cxnLst>
                  <a:cxn ang="0">
                    <a:pos x="1212" y="265"/>
                  </a:cxn>
                  <a:cxn ang="0">
                    <a:pos x="1212" y="0"/>
                  </a:cxn>
                  <a:cxn ang="0">
                    <a:pos x="0" y="0"/>
                  </a:cxn>
                  <a:cxn ang="0">
                    <a:pos x="0" y="1729"/>
                  </a:cxn>
                  <a:cxn ang="0">
                    <a:pos x="1212" y="1729"/>
                  </a:cxn>
                  <a:cxn ang="0">
                    <a:pos x="1212" y="1522"/>
                  </a:cxn>
                  <a:cxn ang="0">
                    <a:pos x="1244" y="1522"/>
                  </a:cxn>
                  <a:cxn ang="0">
                    <a:pos x="1244" y="1179"/>
                  </a:cxn>
                  <a:cxn ang="0">
                    <a:pos x="1212" y="1179"/>
                  </a:cxn>
                  <a:cxn ang="0">
                    <a:pos x="1212" y="608"/>
                  </a:cxn>
                  <a:cxn ang="0">
                    <a:pos x="1244" y="608"/>
                  </a:cxn>
                  <a:cxn ang="0">
                    <a:pos x="1244" y="265"/>
                  </a:cxn>
                  <a:cxn ang="0">
                    <a:pos x="1212" y="265"/>
                  </a:cxn>
                </a:cxnLst>
                <a:rect l="0" t="0" r="r" b="b"/>
                <a:pathLst>
                  <a:path w="1244" h="1729">
                    <a:moveTo>
                      <a:pt x="1212" y="265"/>
                    </a:moveTo>
                    <a:lnTo>
                      <a:pt x="1212" y="0"/>
                    </a:lnTo>
                    <a:lnTo>
                      <a:pt x="0" y="0"/>
                    </a:lnTo>
                    <a:lnTo>
                      <a:pt x="0" y="1729"/>
                    </a:lnTo>
                    <a:lnTo>
                      <a:pt x="1212" y="1729"/>
                    </a:lnTo>
                    <a:lnTo>
                      <a:pt x="1212" y="1522"/>
                    </a:lnTo>
                    <a:lnTo>
                      <a:pt x="1244" y="1522"/>
                    </a:lnTo>
                    <a:lnTo>
                      <a:pt x="1244" y="1179"/>
                    </a:lnTo>
                    <a:lnTo>
                      <a:pt x="1212" y="1179"/>
                    </a:lnTo>
                    <a:lnTo>
                      <a:pt x="1212" y="608"/>
                    </a:lnTo>
                    <a:lnTo>
                      <a:pt x="1244" y="608"/>
                    </a:lnTo>
                    <a:lnTo>
                      <a:pt x="1244" y="265"/>
                    </a:lnTo>
                    <a:lnTo>
                      <a:pt x="1212" y="2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2" name="Rectangle 42"/>
              <p:cNvSpPr>
                <a:spLocks noChangeArrowheads="1"/>
              </p:cNvSpPr>
              <p:nvPr/>
            </p:nvSpPr>
            <p:spPr bwMode="auto">
              <a:xfrm>
                <a:off x="5073" y="1178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3" name="Freeform 43"/>
              <p:cNvSpPr>
                <a:spLocks/>
              </p:cNvSpPr>
              <p:nvPr/>
            </p:nvSpPr>
            <p:spPr bwMode="auto">
              <a:xfrm>
                <a:off x="4697" y="1090"/>
                <a:ext cx="374" cy="547"/>
              </a:xfrm>
              <a:custGeom>
                <a:avLst/>
                <a:gdLst/>
                <a:ahLst/>
                <a:cxnLst>
                  <a:cxn ang="0">
                    <a:pos x="0" y="1641"/>
                  </a:cxn>
                  <a:cxn ang="0">
                    <a:pos x="0" y="0"/>
                  </a:cxn>
                  <a:cxn ang="0">
                    <a:pos x="1124" y="0"/>
                  </a:cxn>
                  <a:cxn ang="0">
                    <a:pos x="1124" y="221"/>
                  </a:cxn>
                  <a:cxn ang="0">
                    <a:pos x="1083" y="221"/>
                  </a:cxn>
                  <a:cxn ang="0">
                    <a:pos x="1083" y="564"/>
                  </a:cxn>
                  <a:cxn ang="0">
                    <a:pos x="1124" y="564"/>
                  </a:cxn>
                  <a:cxn ang="0">
                    <a:pos x="1124" y="1135"/>
                  </a:cxn>
                  <a:cxn ang="0">
                    <a:pos x="1083" y="1135"/>
                  </a:cxn>
                  <a:cxn ang="0">
                    <a:pos x="1083" y="1478"/>
                  </a:cxn>
                  <a:cxn ang="0">
                    <a:pos x="1124" y="1478"/>
                  </a:cxn>
                  <a:cxn ang="0">
                    <a:pos x="1124" y="1641"/>
                  </a:cxn>
                  <a:cxn ang="0">
                    <a:pos x="0" y="1641"/>
                  </a:cxn>
                </a:cxnLst>
                <a:rect l="0" t="0" r="r" b="b"/>
                <a:pathLst>
                  <a:path w="1124" h="1641">
                    <a:moveTo>
                      <a:pt x="0" y="1641"/>
                    </a:moveTo>
                    <a:lnTo>
                      <a:pt x="0" y="0"/>
                    </a:lnTo>
                    <a:lnTo>
                      <a:pt x="1124" y="0"/>
                    </a:lnTo>
                    <a:lnTo>
                      <a:pt x="1124" y="221"/>
                    </a:lnTo>
                    <a:lnTo>
                      <a:pt x="1083" y="221"/>
                    </a:lnTo>
                    <a:lnTo>
                      <a:pt x="1083" y="564"/>
                    </a:lnTo>
                    <a:lnTo>
                      <a:pt x="1124" y="564"/>
                    </a:lnTo>
                    <a:lnTo>
                      <a:pt x="1124" y="1135"/>
                    </a:lnTo>
                    <a:lnTo>
                      <a:pt x="1083" y="1135"/>
                    </a:lnTo>
                    <a:lnTo>
                      <a:pt x="1083" y="1478"/>
                    </a:lnTo>
                    <a:lnTo>
                      <a:pt x="1124" y="1478"/>
                    </a:lnTo>
                    <a:lnTo>
                      <a:pt x="1124" y="1641"/>
                    </a:lnTo>
                    <a:lnTo>
                      <a:pt x="0" y="16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4" name="Rectangle 44"/>
              <p:cNvSpPr>
                <a:spLocks noChangeArrowheads="1"/>
              </p:cNvSpPr>
              <p:nvPr/>
            </p:nvSpPr>
            <p:spPr bwMode="auto">
              <a:xfrm>
                <a:off x="5073" y="1483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25" name="Text Box 45"/>
              <p:cNvSpPr txBox="1">
                <a:spLocks noChangeArrowheads="1"/>
              </p:cNvSpPr>
              <p:nvPr/>
            </p:nvSpPr>
            <p:spPr bwMode="auto">
              <a:xfrm>
                <a:off x="4656" y="1094"/>
                <a:ext cx="80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endParaRPr lang="en-US" sz="100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0126" name="Rectangle 46"/>
            <p:cNvSpPr>
              <a:spLocks noChangeArrowheads="1"/>
            </p:cNvSpPr>
            <p:nvPr/>
          </p:nvSpPr>
          <p:spPr bwMode="auto">
            <a:xfrm>
              <a:off x="1202" y="3838"/>
              <a:ext cx="544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7" name="Picture 47" descr="key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4437063"/>
            <a:ext cx="711200" cy="1384300"/>
          </a:xfrm>
          <a:noFill/>
          <a:ln/>
        </p:spPr>
      </p:pic>
      <p:sp>
        <p:nvSpPr>
          <p:cNvPr id="430129" name="Rectangle 4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Commitment Schemes</a:t>
            </a:r>
          </a:p>
        </p:txBody>
      </p:sp>
      <p:sp>
        <p:nvSpPr>
          <p:cNvPr id="430130" name="Text Box 50"/>
          <p:cNvSpPr txBox="1">
            <a:spLocks noChangeArrowheads="1"/>
          </p:cNvSpPr>
          <p:nvPr/>
        </p:nvSpPr>
        <p:spPr bwMode="auto">
          <a:xfrm>
            <a:off x="0" y="19653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0131" name="Text Box 51"/>
          <p:cNvSpPr txBox="1">
            <a:spLocks noChangeArrowheads="1"/>
          </p:cNvSpPr>
          <p:nvPr/>
        </p:nvSpPr>
        <p:spPr bwMode="auto">
          <a:xfrm>
            <a:off x="1143000" y="3048000"/>
            <a:ext cx="838200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4400"/>
              <a:t>S</a:t>
            </a:r>
          </a:p>
        </p:txBody>
      </p:sp>
      <p:sp>
        <p:nvSpPr>
          <p:cNvPr id="430132" name="Text Box 52"/>
          <p:cNvSpPr txBox="1">
            <a:spLocks noChangeArrowheads="1"/>
          </p:cNvSpPr>
          <p:nvPr/>
        </p:nvSpPr>
        <p:spPr bwMode="auto">
          <a:xfrm>
            <a:off x="7162800" y="3048000"/>
            <a:ext cx="838200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4400"/>
              <a:t>R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0.0037 C 0.04201 0.02058 0.15121 0.07283 0.15104 0.10567 C 0.15087 0.1385 0.04687 0.18035 0.01962 0.2002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85185E-6 L 0.63421 1.85185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9" grpId="0"/>
      <p:bldP spid="43010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034" name="Group 2"/>
          <p:cNvGrpSpPr>
            <a:grpSpLocks/>
          </p:cNvGrpSpPr>
          <p:nvPr/>
        </p:nvGrpSpPr>
        <p:grpSpPr bwMode="auto">
          <a:xfrm>
            <a:off x="6804025" y="4365625"/>
            <a:ext cx="1808163" cy="1905000"/>
            <a:chOff x="431" y="2523"/>
            <a:chExt cx="1139" cy="1200"/>
          </a:xfrm>
        </p:grpSpPr>
        <p:sp>
          <p:nvSpPr>
            <p:cNvPr id="4280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1" y="2523"/>
              <a:ext cx="1139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36" name="Freeform 4"/>
            <p:cNvSpPr>
              <a:spLocks/>
            </p:cNvSpPr>
            <p:nvPr/>
          </p:nvSpPr>
          <p:spPr bwMode="auto">
            <a:xfrm>
              <a:off x="431" y="2523"/>
              <a:ext cx="1139" cy="1154"/>
            </a:xfrm>
            <a:custGeom>
              <a:avLst/>
              <a:gdLst/>
              <a:ahLst/>
              <a:cxnLst>
                <a:cxn ang="0">
                  <a:pos x="1569" y="309"/>
                </a:cxn>
                <a:cxn ang="0">
                  <a:pos x="1569" y="0"/>
                </a:cxn>
                <a:cxn ang="0">
                  <a:pos x="366" y="0"/>
                </a:cxn>
                <a:cxn ang="0">
                  <a:pos x="0" y="262"/>
                </a:cxn>
                <a:cxn ang="0">
                  <a:pos x="0" y="1948"/>
                </a:cxn>
                <a:cxn ang="0">
                  <a:pos x="77" y="1948"/>
                </a:cxn>
                <a:cxn ang="0">
                  <a:pos x="77" y="2182"/>
                </a:cxn>
                <a:cxn ang="0">
                  <a:pos x="282" y="2182"/>
                </a:cxn>
                <a:cxn ang="0">
                  <a:pos x="391" y="1948"/>
                </a:cxn>
                <a:cxn ang="0">
                  <a:pos x="944" y="1948"/>
                </a:cxn>
                <a:cxn ang="0">
                  <a:pos x="1051" y="2182"/>
                </a:cxn>
                <a:cxn ang="0">
                  <a:pos x="1256" y="2182"/>
                </a:cxn>
                <a:cxn ang="0">
                  <a:pos x="1256" y="1948"/>
                </a:cxn>
                <a:cxn ang="0">
                  <a:pos x="1268" y="1948"/>
                </a:cxn>
                <a:cxn ang="0">
                  <a:pos x="1363" y="1838"/>
                </a:cxn>
                <a:cxn ang="0">
                  <a:pos x="2152" y="1838"/>
                </a:cxn>
                <a:cxn ang="0">
                  <a:pos x="2152" y="309"/>
                </a:cxn>
                <a:cxn ang="0">
                  <a:pos x="1569" y="309"/>
                </a:cxn>
              </a:cxnLst>
              <a:rect l="0" t="0" r="r" b="b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37" name="Freeform 5"/>
            <p:cNvSpPr>
              <a:spLocks/>
            </p:cNvSpPr>
            <p:nvPr/>
          </p:nvSpPr>
          <p:spPr bwMode="auto">
            <a:xfrm>
              <a:off x="1096" y="2592"/>
              <a:ext cx="110" cy="137"/>
            </a:xfrm>
            <a:custGeom>
              <a:avLst/>
              <a:gdLst/>
              <a:ahLst/>
              <a:cxnLst>
                <a:cxn ang="0">
                  <a:pos x="0" y="206"/>
                </a:cxn>
                <a:cxn ang="0">
                  <a:pos x="0" y="261"/>
                </a:cxn>
                <a:cxn ang="0">
                  <a:pos x="206" y="261"/>
                </a:cxn>
                <a:cxn ang="0">
                  <a:pos x="206" y="0"/>
                </a:cxn>
                <a:cxn ang="0">
                  <a:pos x="0" y="206"/>
                </a:cxn>
              </a:cxnLst>
              <a:rect l="0" t="0" r="r" b="b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38" name="Freeform 6"/>
            <p:cNvSpPr>
              <a:spLocks/>
            </p:cNvSpPr>
            <p:nvPr/>
          </p:nvSpPr>
          <p:spPr bwMode="auto">
            <a:xfrm>
              <a:off x="1057" y="2748"/>
              <a:ext cx="454" cy="684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8" y="175"/>
                </a:cxn>
                <a:cxn ang="0">
                  <a:pos x="8" y="450"/>
                </a:cxn>
                <a:cxn ang="0">
                  <a:pos x="0" y="450"/>
                </a:cxn>
                <a:cxn ang="0">
                  <a:pos x="0" y="904"/>
                </a:cxn>
                <a:cxn ang="0">
                  <a:pos x="8" y="904"/>
                </a:cxn>
                <a:cxn ang="0">
                  <a:pos x="8" y="1178"/>
                </a:cxn>
                <a:cxn ang="0">
                  <a:pos x="0" y="1178"/>
                </a:cxn>
                <a:cxn ang="0">
                  <a:pos x="0" y="1292"/>
                </a:cxn>
                <a:cxn ang="0">
                  <a:pos x="857" y="1292"/>
                </a:cxn>
                <a:cxn ang="0">
                  <a:pos x="857" y="0"/>
                </a:cxn>
                <a:cxn ang="0">
                  <a:pos x="0" y="0"/>
                </a:cxn>
                <a:cxn ang="0">
                  <a:pos x="0" y="175"/>
                </a:cxn>
              </a:cxnLst>
              <a:rect l="0" t="0" r="r" b="b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39" name="Freeform 7"/>
            <p:cNvSpPr>
              <a:spLocks/>
            </p:cNvSpPr>
            <p:nvPr/>
          </p:nvSpPr>
          <p:spPr bwMode="auto">
            <a:xfrm>
              <a:off x="487" y="2701"/>
              <a:ext cx="591" cy="797"/>
            </a:xfrm>
            <a:custGeom>
              <a:avLst/>
              <a:gdLst/>
              <a:ahLst/>
              <a:cxnLst>
                <a:cxn ang="0">
                  <a:pos x="1114" y="1505"/>
                </a:cxn>
                <a:cxn ang="0">
                  <a:pos x="0" y="1505"/>
                </a:cxn>
                <a:cxn ang="0">
                  <a:pos x="0" y="0"/>
                </a:cxn>
                <a:cxn ang="0">
                  <a:pos x="1115" y="0"/>
                </a:cxn>
                <a:cxn ang="0">
                  <a:pos x="1115" y="53"/>
                </a:cxn>
                <a:cxn ang="0">
                  <a:pos x="1040" y="53"/>
                </a:cxn>
                <a:cxn ang="0">
                  <a:pos x="1040" y="263"/>
                </a:cxn>
                <a:cxn ang="0">
                  <a:pos x="1038" y="263"/>
                </a:cxn>
                <a:cxn ang="0">
                  <a:pos x="1038" y="53"/>
                </a:cxn>
                <a:cxn ang="0">
                  <a:pos x="71" y="53"/>
                </a:cxn>
                <a:cxn ang="0">
                  <a:pos x="71" y="1432"/>
                </a:cxn>
                <a:cxn ang="0">
                  <a:pos x="1038" y="1432"/>
                </a:cxn>
                <a:cxn ang="0">
                  <a:pos x="1038" y="1266"/>
                </a:cxn>
                <a:cxn ang="0">
                  <a:pos x="1040" y="1266"/>
                </a:cxn>
                <a:cxn ang="0">
                  <a:pos x="1040" y="1415"/>
                </a:cxn>
                <a:cxn ang="0">
                  <a:pos x="1115" y="1415"/>
                </a:cxn>
                <a:cxn ang="0">
                  <a:pos x="1115" y="1503"/>
                </a:cxn>
                <a:cxn ang="0">
                  <a:pos x="1114" y="1505"/>
                </a:cxn>
              </a:cxnLst>
              <a:rect l="0" t="0" r="r" b="b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0" name="Rectangle 8"/>
            <p:cNvSpPr>
              <a:spLocks noChangeArrowheads="1"/>
            </p:cNvSpPr>
            <p:nvPr/>
          </p:nvSpPr>
          <p:spPr bwMode="auto">
            <a:xfrm>
              <a:off x="1030" y="2860"/>
              <a:ext cx="12" cy="1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1" name="Rectangle 9"/>
            <p:cNvSpPr>
              <a:spLocks noChangeArrowheads="1"/>
            </p:cNvSpPr>
            <p:nvPr/>
          </p:nvSpPr>
          <p:spPr bwMode="auto">
            <a:xfrm>
              <a:off x="1036" y="2985"/>
              <a:ext cx="2" cy="2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2" name="Freeform 10"/>
            <p:cNvSpPr>
              <a:spLocks/>
            </p:cNvSpPr>
            <p:nvPr/>
          </p:nvSpPr>
          <p:spPr bwMode="auto">
            <a:xfrm>
              <a:off x="681" y="2748"/>
              <a:ext cx="336" cy="573"/>
            </a:xfrm>
            <a:custGeom>
              <a:avLst/>
              <a:gdLst/>
              <a:ahLst/>
              <a:cxnLst>
                <a:cxn ang="0">
                  <a:pos x="637" y="175"/>
                </a:cxn>
                <a:cxn ang="0">
                  <a:pos x="626" y="175"/>
                </a:cxn>
                <a:cxn ang="0">
                  <a:pos x="626" y="450"/>
                </a:cxn>
                <a:cxn ang="0">
                  <a:pos x="637" y="450"/>
                </a:cxn>
                <a:cxn ang="0">
                  <a:pos x="637" y="904"/>
                </a:cxn>
                <a:cxn ang="0">
                  <a:pos x="626" y="904"/>
                </a:cxn>
                <a:cxn ang="0">
                  <a:pos x="626" y="1082"/>
                </a:cxn>
                <a:cxn ang="0">
                  <a:pos x="0" y="1082"/>
                </a:cxn>
                <a:cxn ang="0">
                  <a:pos x="0" y="0"/>
                </a:cxn>
                <a:cxn ang="0">
                  <a:pos x="637" y="0"/>
                </a:cxn>
                <a:cxn ang="0">
                  <a:pos x="637" y="175"/>
                </a:cxn>
              </a:cxnLst>
              <a:rect l="0" t="0" r="r" b="b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3" name="Freeform 11"/>
            <p:cNvSpPr>
              <a:spLocks/>
            </p:cNvSpPr>
            <p:nvPr/>
          </p:nvSpPr>
          <p:spPr bwMode="auto">
            <a:xfrm>
              <a:off x="544" y="2748"/>
              <a:ext cx="118" cy="684"/>
            </a:xfrm>
            <a:custGeom>
              <a:avLst/>
              <a:gdLst/>
              <a:ahLst/>
              <a:cxnLst>
                <a:cxn ang="0">
                  <a:pos x="222" y="1092"/>
                </a:cxn>
                <a:cxn ang="0">
                  <a:pos x="0" y="1292"/>
                </a:cxn>
                <a:cxn ang="0">
                  <a:pos x="0" y="0"/>
                </a:cxn>
                <a:cxn ang="0">
                  <a:pos x="222" y="0"/>
                </a:cxn>
                <a:cxn ang="0">
                  <a:pos x="222" y="1092"/>
                </a:cxn>
              </a:cxnLst>
              <a:rect l="0" t="0" r="r" b="b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4" name="Freeform 12"/>
            <p:cNvSpPr>
              <a:spLocks/>
            </p:cNvSpPr>
            <p:nvPr/>
          </p:nvSpPr>
          <p:spPr bwMode="auto">
            <a:xfrm>
              <a:off x="562" y="3340"/>
              <a:ext cx="455" cy="100"/>
            </a:xfrm>
            <a:custGeom>
              <a:avLst/>
              <a:gdLst/>
              <a:ahLst/>
              <a:cxnLst>
                <a:cxn ang="0">
                  <a:pos x="211" y="0"/>
                </a:cxn>
                <a:cxn ang="0">
                  <a:pos x="848" y="0"/>
                </a:cxn>
                <a:cxn ang="0">
                  <a:pos x="848" y="60"/>
                </a:cxn>
                <a:cxn ang="0">
                  <a:pos x="859" y="60"/>
                </a:cxn>
                <a:cxn ang="0">
                  <a:pos x="859" y="190"/>
                </a:cxn>
                <a:cxn ang="0">
                  <a:pos x="0" y="190"/>
                </a:cxn>
                <a:cxn ang="0">
                  <a:pos x="211" y="0"/>
                </a:cxn>
              </a:cxnLst>
              <a:rect l="0" t="0" r="r" b="b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5" name="Rectangle 13"/>
            <p:cNvSpPr>
              <a:spLocks noChangeArrowheads="1"/>
            </p:cNvSpPr>
            <p:nvPr/>
          </p:nvSpPr>
          <p:spPr bwMode="auto">
            <a:xfrm>
              <a:off x="1030" y="3245"/>
              <a:ext cx="12" cy="10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6" name="Freeform 14"/>
            <p:cNvSpPr>
              <a:spLocks/>
            </p:cNvSpPr>
            <p:nvPr/>
          </p:nvSpPr>
          <p:spPr bwMode="auto">
            <a:xfrm>
              <a:off x="498" y="2579"/>
              <a:ext cx="693" cy="103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1310" y="0"/>
                </a:cxn>
                <a:cxn ang="0">
                  <a:pos x="1114" y="195"/>
                </a:cxn>
                <a:cxn ang="0">
                  <a:pos x="0" y="195"/>
                </a:cxn>
                <a:cxn ang="0">
                  <a:pos x="274" y="0"/>
                </a:cxn>
              </a:cxnLst>
              <a:rect l="0" t="0" r="r" b="b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7" name="Freeform 15"/>
            <p:cNvSpPr>
              <a:spLocks/>
            </p:cNvSpPr>
            <p:nvPr/>
          </p:nvSpPr>
          <p:spPr bwMode="auto">
            <a:xfrm>
              <a:off x="528" y="3554"/>
              <a:ext cx="48" cy="67"/>
            </a:xfrm>
            <a:custGeom>
              <a:avLst/>
              <a:gdLst/>
              <a:ahLst/>
              <a:cxnLst>
                <a:cxn ang="0">
                  <a:pos x="30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90" y="0"/>
                </a:cxn>
                <a:cxn ang="0">
                  <a:pos x="30" y="128"/>
                </a:cxn>
              </a:cxnLst>
              <a:rect l="0" t="0" r="r" b="b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8" name="Freeform 16"/>
            <p:cNvSpPr>
              <a:spLocks/>
            </p:cNvSpPr>
            <p:nvPr/>
          </p:nvSpPr>
          <p:spPr bwMode="auto">
            <a:xfrm>
              <a:off x="992" y="3554"/>
              <a:ext cx="48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" y="0"/>
                </a:cxn>
                <a:cxn ang="0">
                  <a:pos x="90" y="128"/>
                </a:cxn>
                <a:cxn ang="0">
                  <a:pos x="59" y="128"/>
                </a:cxn>
                <a:cxn ang="0">
                  <a:pos x="0" y="0"/>
                </a:cxn>
              </a:cxnLst>
              <a:rect l="0" t="0" r="r" b="b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49" name="Freeform 17"/>
            <p:cNvSpPr>
              <a:spLocks/>
            </p:cNvSpPr>
            <p:nvPr/>
          </p:nvSpPr>
          <p:spPr bwMode="auto">
            <a:xfrm>
              <a:off x="1096" y="3450"/>
              <a:ext cx="22" cy="2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0" y="47"/>
                </a:cxn>
              </a:cxnLst>
              <a:rect l="0" t="0" r="r" b="b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0" name="Freeform 18"/>
            <p:cNvSpPr>
              <a:spLocks/>
            </p:cNvSpPr>
            <p:nvPr/>
          </p:nvSpPr>
          <p:spPr bwMode="auto">
            <a:xfrm>
              <a:off x="1261" y="3563"/>
              <a:ext cx="128" cy="79"/>
            </a:xfrm>
            <a:custGeom>
              <a:avLst/>
              <a:gdLst/>
              <a:ahLst/>
              <a:cxnLst>
                <a:cxn ang="0">
                  <a:pos x="192" y="149"/>
                </a:cxn>
                <a:cxn ang="0">
                  <a:pos x="242" y="40"/>
                </a:cxn>
                <a:cxn ang="0">
                  <a:pos x="182" y="0"/>
                </a:cxn>
                <a:cxn ang="0">
                  <a:pos x="0" y="121"/>
                </a:cxn>
                <a:cxn ang="0">
                  <a:pos x="192" y="149"/>
                </a:cxn>
              </a:cxnLst>
              <a:rect l="0" t="0" r="r" b="b"/>
              <a:pathLst>
                <a:path w="242" h="149">
                  <a:moveTo>
                    <a:pt x="192" y="149"/>
                  </a:moveTo>
                  <a:lnTo>
                    <a:pt x="242" y="40"/>
                  </a:lnTo>
                  <a:lnTo>
                    <a:pt x="182" y="0"/>
                  </a:lnTo>
                  <a:lnTo>
                    <a:pt x="0" y="121"/>
                  </a:lnTo>
                  <a:lnTo>
                    <a:pt x="192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1" name="Freeform 19"/>
            <p:cNvSpPr>
              <a:spLocks/>
            </p:cNvSpPr>
            <p:nvPr/>
          </p:nvSpPr>
          <p:spPr bwMode="auto">
            <a:xfrm>
              <a:off x="1340" y="3624"/>
              <a:ext cx="117" cy="99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126"/>
                </a:cxn>
                <a:cxn ang="0">
                  <a:pos x="136" y="189"/>
                </a:cxn>
                <a:cxn ang="0">
                  <a:pos x="220" y="97"/>
                </a:cxn>
                <a:cxn ang="0">
                  <a:pos x="200" y="0"/>
                </a:cxn>
              </a:cxnLst>
              <a:rect l="0" t="0" r="r" b="b"/>
              <a:pathLst>
                <a:path w="220" h="189">
                  <a:moveTo>
                    <a:pt x="200" y="0"/>
                  </a:moveTo>
                  <a:lnTo>
                    <a:pt x="0" y="126"/>
                  </a:lnTo>
                  <a:lnTo>
                    <a:pt x="136" y="189"/>
                  </a:lnTo>
                  <a:lnTo>
                    <a:pt x="220" y="9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2" name="Freeform 20"/>
            <p:cNvSpPr>
              <a:spLocks/>
            </p:cNvSpPr>
            <p:nvPr/>
          </p:nvSpPr>
          <p:spPr bwMode="auto">
            <a:xfrm>
              <a:off x="1379" y="3653"/>
              <a:ext cx="58" cy="48"/>
            </a:xfrm>
            <a:custGeom>
              <a:avLst/>
              <a:gdLst/>
              <a:ahLst/>
              <a:cxnLst>
                <a:cxn ang="0">
                  <a:pos x="53" y="88"/>
                </a:cxn>
                <a:cxn ang="0">
                  <a:pos x="0" y="63"/>
                </a:cxn>
                <a:cxn ang="0">
                  <a:pos x="102" y="0"/>
                </a:cxn>
                <a:cxn ang="0">
                  <a:pos x="108" y="28"/>
                </a:cxn>
                <a:cxn ang="0">
                  <a:pos x="53" y="88"/>
                </a:cxn>
              </a:cxnLst>
              <a:rect l="0" t="0" r="r" b="b"/>
              <a:pathLst>
                <a:path w="108" h="88">
                  <a:moveTo>
                    <a:pt x="53" y="88"/>
                  </a:moveTo>
                  <a:lnTo>
                    <a:pt x="0" y="63"/>
                  </a:lnTo>
                  <a:lnTo>
                    <a:pt x="102" y="0"/>
                  </a:lnTo>
                  <a:lnTo>
                    <a:pt x="108" y="28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3" name="Freeform 21"/>
            <p:cNvSpPr>
              <a:spLocks/>
            </p:cNvSpPr>
            <p:nvPr/>
          </p:nvSpPr>
          <p:spPr bwMode="auto">
            <a:xfrm>
              <a:off x="1187" y="3640"/>
              <a:ext cx="110" cy="80"/>
            </a:xfrm>
            <a:custGeom>
              <a:avLst/>
              <a:gdLst/>
              <a:ahLst/>
              <a:cxnLst>
                <a:cxn ang="0">
                  <a:pos x="147" y="23"/>
                </a:cxn>
                <a:cxn ang="0">
                  <a:pos x="46" y="0"/>
                </a:cxn>
                <a:cxn ang="0">
                  <a:pos x="0" y="94"/>
                </a:cxn>
                <a:cxn ang="0">
                  <a:pos x="133" y="149"/>
                </a:cxn>
                <a:cxn ang="0">
                  <a:pos x="207" y="93"/>
                </a:cxn>
                <a:cxn ang="0">
                  <a:pos x="147" y="23"/>
                </a:cxn>
              </a:cxnLst>
              <a:rect l="0" t="0" r="r" b="b"/>
              <a:pathLst>
                <a:path w="207" h="149">
                  <a:moveTo>
                    <a:pt x="147" y="23"/>
                  </a:moveTo>
                  <a:lnTo>
                    <a:pt x="46" y="0"/>
                  </a:lnTo>
                  <a:lnTo>
                    <a:pt x="0" y="94"/>
                  </a:lnTo>
                  <a:lnTo>
                    <a:pt x="133" y="149"/>
                  </a:lnTo>
                  <a:lnTo>
                    <a:pt x="207" y="93"/>
                  </a:lnTo>
                  <a:lnTo>
                    <a:pt x="14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54" name="Freeform 22"/>
            <p:cNvSpPr>
              <a:spLocks/>
            </p:cNvSpPr>
            <p:nvPr/>
          </p:nvSpPr>
          <p:spPr bwMode="auto">
            <a:xfrm>
              <a:off x="1212" y="3662"/>
              <a:ext cx="57" cy="36"/>
            </a:xfrm>
            <a:custGeom>
              <a:avLst/>
              <a:gdLst/>
              <a:ahLst/>
              <a:cxnLst>
                <a:cxn ang="0">
                  <a:pos x="81" y="67"/>
                </a:cxn>
                <a:cxn ang="0">
                  <a:pos x="0" y="34"/>
                </a:cxn>
                <a:cxn ang="0">
                  <a:pos x="17" y="0"/>
                </a:cxn>
                <a:cxn ang="0">
                  <a:pos x="79" y="15"/>
                </a:cxn>
                <a:cxn ang="0">
                  <a:pos x="107" y="47"/>
                </a:cxn>
                <a:cxn ang="0">
                  <a:pos x="81" y="67"/>
                </a:cxn>
              </a:cxnLst>
              <a:rect l="0" t="0" r="r" b="b"/>
              <a:pathLst>
                <a:path w="107" h="67">
                  <a:moveTo>
                    <a:pt x="81" y="67"/>
                  </a:moveTo>
                  <a:lnTo>
                    <a:pt x="0" y="34"/>
                  </a:lnTo>
                  <a:lnTo>
                    <a:pt x="17" y="0"/>
                  </a:lnTo>
                  <a:lnTo>
                    <a:pt x="79" y="15"/>
                  </a:lnTo>
                  <a:lnTo>
                    <a:pt x="107" y="4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65" name="Text Box 33"/>
          <p:cNvSpPr txBox="1">
            <a:spLocks noChangeArrowheads="1"/>
          </p:cNvSpPr>
          <p:nvPr/>
        </p:nvSpPr>
        <p:spPr bwMode="auto">
          <a:xfrm>
            <a:off x="6950075" y="4892675"/>
            <a:ext cx="86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m</a:t>
            </a:r>
          </a:p>
        </p:txBody>
      </p:sp>
      <p:grpSp>
        <p:nvGrpSpPr>
          <p:cNvPr id="428066" name="Group 34"/>
          <p:cNvGrpSpPr>
            <a:grpSpLocks/>
          </p:cNvGrpSpPr>
          <p:nvPr/>
        </p:nvGrpSpPr>
        <p:grpSpPr bwMode="auto">
          <a:xfrm>
            <a:off x="6765925" y="4343400"/>
            <a:ext cx="1512888" cy="1806575"/>
            <a:chOff x="4608" y="912"/>
            <a:chExt cx="656" cy="912"/>
          </a:xfrm>
        </p:grpSpPr>
        <p:sp>
          <p:nvSpPr>
            <p:cNvPr id="428067" name="AutoShape 35"/>
            <p:cNvSpPr>
              <a:spLocks noChangeAspect="1" noChangeArrowheads="1" noTextEdit="1"/>
            </p:cNvSpPr>
            <p:nvPr/>
          </p:nvSpPr>
          <p:spPr bwMode="auto">
            <a:xfrm>
              <a:off x="4608" y="912"/>
              <a:ext cx="65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8" name="Freeform 36"/>
            <p:cNvSpPr>
              <a:spLocks/>
            </p:cNvSpPr>
            <p:nvPr/>
          </p:nvSpPr>
          <p:spPr bwMode="auto">
            <a:xfrm>
              <a:off x="4608" y="912"/>
              <a:ext cx="656" cy="912"/>
            </a:xfrm>
            <a:custGeom>
              <a:avLst/>
              <a:gdLst/>
              <a:ahLst/>
              <a:cxnLst>
                <a:cxn ang="0">
                  <a:pos x="459" y="0"/>
                </a:cxn>
                <a:cxn ang="0">
                  <a:pos x="0" y="328"/>
                </a:cxn>
                <a:cxn ang="0">
                  <a:pos x="0" y="2442"/>
                </a:cxn>
                <a:cxn ang="0">
                  <a:pos x="97" y="2442"/>
                </a:cxn>
                <a:cxn ang="0">
                  <a:pos x="97" y="2736"/>
                </a:cxn>
                <a:cxn ang="0">
                  <a:pos x="353" y="2736"/>
                </a:cxn>
                <a:cxn ang="0">
                  <a:pos x="490" y="2442"/>
                </a:cxn>
                <a:cxn ang="0">
                  <a:pos x="1182" y="2442"/>
                </a:cxn>
                <a:cxn ang="0">
                  <a:pos x="1318" y="2736"/>
                </a:cxn>
                <a:cxn ang="0">
                  <a:pos x="1575" y="2736"/>
                </a:cxn>
                <a:cxn ang="0">
                  <a:pos x="1575" y="2442"/>
                </a:cxn>
                <a:cxn ang="0">
                  <a:pos x="1589" y="2442"/>
                </a:cxn>
                <a:cxn ang="0">
                  <a:pos x="1769" y="2249"/>
                </a:cxn>
                <a:cxn ang="0">
                  <a:pos x="1916" y="2248"/>
                </a:cxn>
                <a:cxn ang="0">
                  <a:pos x="1920" y="2090"/>
                </a:cxn>
                <a:cxn ang="0">
                  <a:pos x="1968" y="2037"/>
                </a:cxn>
                <a:cxn ang="0">
                  <a:pos x="1968" y="0"/>
                </a:cxn>
                <a:cxn ang="0">
                  <a:pos x="459" y="0"/>
                </a:cxn>
              </a:cxnLst>
              <a:rect l="0" t="0" r="r" b="b"/>
              <a:pathLst>
                <a:path w="1968" h="2736">
                  <a:moveTo>
                    <a:pt x="459" y="0"/>
                  </a:moveTo>
                  <a:lnTo>
                    <a:pt x="0" y="328"/>
                  </a:lnTo>
                  <a:lnTo>
                    <a:pt x="0" y="2442"/>
                  </a:lnTo>
                  <a:lnTo>
                    <a:pt x="97" y="2442"/>
                  </a:lnTo>
                  <a:lnTo>
                    <a:pt x="97" y="2736"/>
                  </a:lnTo>
                  <a:lnTo>
                    <a:pt x="353" y="2736"/>
                  </a:lnTo>
                  <a:lnTo>
                    <a:pt x="490" y="2442"/>
                  </a:lnTo>
                  <a:lnTo>
                    <a:pt x="1182" y="2442"/>
                  </a:lnTo>
                  <a:lnTo>
                    <a:pt x="1318" y="2736"/>
                  </a:lnTo>
                  <a:lnTo>
                    <a:pt x="1575" y="2736"/>
                  </a:lnTo>
                  <a:lnTo>
                    <a:pt x="1575" y="2442"/>
                  </a:lnTo>
                  <a:lnTo>
                    <a:pt x="1589" y="2442"/>
                  </a:lnTo>
                  <a:lnTo>
                    <a:pt x="1769" y="2249"/>
                  </a:lnTo>
                  <a:lnTo>
                    <a:pt x="1916" y="2248"/>
                  </a:lnTo>
                  <a:lnTo>
                    <a:pt x="1920" y="2090"/>
                  </a:lnTo>
                  <a:lnTo>
                    <a:pt x="1968" y="2037"/>
                  </a:lnTo>
                  <a:lnTo>
                    <a:pt x="1968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69" name="Freeform 37"/>
            <p:cNvSpPr>
              <a:spLocks/>
            </p:cNvSpPr>
            <p:nvPr/>
          </p:nvSpPr>
          <p:spPr bwMode="auto">
            <a:xfrm>
              <a:off x="4661" y="957"/>
              <a:ext cx="547" cy="81"/>
            </a:xfrm>
            <a:custGeom>
              <a:avLst/>
              <a:gdLst/>
              <a:ahLst/>
              <a:cxnLst>
                <a:cxn ang="0">
                  <a:pos x="343" y="0"/>
                </a:cxn>
                <a:cxn ang="0">
                  <a:pos x="1642" y="0"/>
                </a:cxn>
                <a:cxn ang="0">
                  <a:pos x="1397" y="245"/>
                </a:cxn>
                <a:cxn ang="0">
                  <a:pos x="0" y="245"/>
                </a:cxn>
                <a:cxn ang="0">
                  <a:pos x="343" y="0"/>
                </a:cxn>
              </a:cxnLst>
              <a:rect l="0" t="0" r="r" b="b"/>
              <a:pathLst>
                <a:path w="1642" h="245">
                  <a:moveTo>
                    <a:pt x="343" y="0"/>
                  </a:moveTo>
                  <a:lnTo>
                    <a:pt x="1642" y="0"/>
                  </a:lnTo>
                  <a:lnTo>
                    <a:pt x="1397" y="245"/>
                  </a:lnTo>
                  <a:lnTo>
                    <a:pt x="0" y="24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0" name="Freeform 38"/>
            <p:cNvSpPr>
              <a:spLocks/>
            </p:cNvSpPr>
            <p:nvPr/>
          </p:nvSpPr>
          <p:spPr bwMode="auto">
            <a:xfrm>
              <a:off x="4685" y="1726"/>
              <a:ext cx="37" cy="53"/>
            </a:xfrm>
            <a:custGeom>
              <a:avLst/>
              <a:gdLst/>
              <a:ahLst/>
              <a:cxnLst>
                <a:cxn ang="0">
                  <a:pos x="39" y="16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113" y="0"/>
                </a:cxn>
                <a:cxn ang="0">
                  <a:pos x="39" y="160"/>
                </a:cxn>
              </a:cxnLst>
              <a:rect l="0" t="0" r="r" b="b"/>
              <a:pathLst>
                <a:path w="113" h="160">
                  <a:moveTo>
                    <a:pt x="39" y="160"/>
                  </a:moveTo>
                  <a:lnTo>
                    <a:pt x="0" y="160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39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1" name="Freeform 39"/>
            <p:cNvSpPr>
              <a:spLocks/>
            </p:cNvSpPr>
            <p:nvPr/>
          </p:nvSpPr>
          <p:spPr bwMode="auto">
            <a:xfrm>
              <a:off x="4652" y="1053"/>
              <a:ext cx="466" cy="629"/>
            </a:xfrm>
            <a:custGeom>
              <a:avLst/>
              <a:gdLst/>
              <a:ahLst/>
              <a:cxnLst>
                <a:cxn ang="0">
                  <a:pos x="0" y="1887"/>
                </a:cxn>
                <a:cxn ang="0">
                  <a:pos x="0" y="0"/>
                </a:cxn>
                <a:cxn ang="0">
                  <a:pos x="1399" y="0"/>
                </a:cxn>
                <a:cxn ang="0">
                  <a:pos x="1399" y="1886"/>
                </a:cxn>
                <a:cxn ang="0">
                  <a:pos x="1399" y="1887"/>
                </a:cxn>
                <a:cxn ang="0">
                  <a:pos x="0" y="1887"/>
                </a:cxn>
              </a:cxnLst>
              <a:rect l="0" t="0" r="r" b="b"/>
              <a:pathLst>
                <a:path w="1399" h="1887">
                  <a:moveTo>
                    <a:pt x="0" y="1887"/>
                  </a:moveTo>
                  <a:lnTo>
                    <a:pt x="0" y="0"/>
                  </a:lnTo>
                  <a:lnTo>
                    <a:pt x="1399" y="0"/>
                  </a:lnTo>
                  <a:lnTo>
                    <a:pt x="1399" y="1886"/>
                  </a:lnTo>
                  <a:lnTo>
                    <a:pt x="1399" y="1887"/>
                  </a:lnTo>
                  <a:lnTo>
                    <a:pt x="0" y="18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2" name="Freeform 40"/>
            <p:cNvSpPr>
              <a:spLocks/>
            </p:cNvSpPr>
            <p:nvPr/>
          </p:nvSpPr>
          <p:spPr bwMode="auto">
            <a:xfrm>
              <a:off x="5051" y="1726"/>
              <a:ext cx="37" cy="53"/>
            </a:xfrm>
            <a:custGeom>
              <a:avLst/>
              <a:gdLst/>
              <a:ahLst/>
              <a:cxnLst>
                <a:cxn ang="0">
                  <a:pos x="75" y="160"/>
                </a:cxn>
                <a:cxn ang="0">
                  <a:pos x="0" y="0"/>
                </a:cxn>
                <a:cxn ang="0">
                  <a:pos x="113" y="0"/>
                </a:cxn>
                <a:cxn ang="0">
                  <a:pos x="113" y="160"/>
                </a:cxn>
                <a:cxn ang="0">
                  <a:pos x="75" y="160"/>
                </a:cxn>
              </a:cxnLst>
              <a:rect l="0" t="0" r="r" b="b"/>
              <a:pathLst>
                <a:path w="113" h="160">
                  <a:moveTo>
                    <a:pt x="75" y="160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60"/>
                  </a:lnTo>
                  <a:lnTo>
                    <a:pt x="75" y="1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3" name="Freeform 41"/>
            <p:cNvSpPr>
              <a:spLocks/>
            </p:cNvSpPr>
            <p:nvPr/>
          </p:nvSpPr>
          <p:spPr bwMode="auto">
            <a:xfrm>
              <a:off x="5133" y="966"/>
              <a:ext cx="86" cy="700"/>
            </a:xfrm>
            <a:custGeom>
              <a:avLst/>
              <a:gdLst/>
              <a:ahLst/>
              <a:cxnLst>
                <a:cxn ang="0">
                  <a:pos x="0" y="2099"/>
                </a:cxn>
                <a:cxn ang="0">
                  <a:pos x="0" y="259"/>
                </a:cxn>
                <a:cxn ang="0">
                  <a:pos x="258" y="0"/>
                </a:cxn>
                <a:cxn ang="0">
                  <a:pos x="258" y="1822"/>
                </a:cxn>
                <a:cxn ang="0">
                  <a:pos x="0" y="2099"/>
                </a:cxn>
              </a:cxnLst>
              <a:rect l="0" t="0" r="r" b="b"/>
              <a:pathLst>
                <a:path w="258" h="2099">
                  <a:moveTo>
                    <a:pt x="0" y="2099"/>
                  </a:moveTo>
                  <a:lnTo>
                    <a:pt x="0" y="259"/>
                  </a:lnTo>
                  <a:lnTo>
                    <a:pt x="258" y="0"/>
                  </a:lnTo>
                  <a:lnTo>
                    <a:pt x="258" y="1822"/>
                  </a:lnTo>
                  <a:lnTo>
                    <a:pt x="0" y="20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4" name="Freeform 42"/>
            <p:cNvSpPr>
              <a:spLocks/>
            </p:cNvSpPr>
            <p:nvPr/>
          </p:nvSpPr>
          <p:spPr bwMode="auto">
            <a:xfrm>
              <a:off x="4682" y="1075"/>
              <a:ext cx="415" cy="576"/>
            </a:xfrm>
            <a:custGeom>
              <a:avLst/>
              <a:gdLst/>
              <a:ahLst/>
              <a:cxnLst>
                <a:cxn ang="0">
                  <a:pos x="1212" y="265"/>
                </a:cxn>
                <a:cxn ang="0">
                  <a:pos x="1212" y="0"/>
                </a:cxn>
                <a:cxn ang="0">
                  <a:pos x="0" y="0"/>
                </a:cxn>
                <a:cxn ang="0">
                  <a:pos x="0" y="1729"/>
                </a:cxn>
                <a:cxn ang="0">
                  <a:pos x="1212" y="1729"/>
                </a:cxn>
                <a:cxn ang="0">
                  <a:pos x="1212" y="1522"/>
                </a:cxn>
                <a:cxn ang="0">
                  <a:pos x="1244" y="1522"/>
                </a:cxn>
                <a:cxn ang="0">
                  <a:pos x="1244" y="1179"/>
                </a:cxn>
                <a:cxn ang="0">
                  <a:pos x="1212" y="1179"/>
                </a:cxn>
                <a:cxn ang="0">
                  <a:pos x="1212" y="608"/>
                </a:cxn>
                <a:cxn ang="0">
                  <a:pos x="1244" y="608"/>
                </a:cxn>
                <a:cxn ang="0">
                  <a:pos x="1244" y="265"/>
                </a:cxn>
                <a:cxn ang="0">
                  <a:pos x="1212" y="265"/>
                </a:cxn>
              </a:cxnLst>
              <a:rect l="0" t="0" r="r" b="b"/>
              <a:pathLst>
                <a:path w="1244" h="1729">
                  <a:moveTo>
                    <a:pt x="1212" y="265"/>
                  </a:moveTo>
                  <a:lnTo>
                    <a:pt x="1212" y="0"/>
                  </a:lnTo>
                  <a:lnTo>
                    <a:pt x="0" y="0"/>
                  </a:lnTo>
                  <a:lnTo>
                    <a:pt x="0" y="1729"/>
                  </a:lnTo>
                  <a:lnTo>
                    <a:pt x="1212" y="1729"/>
                  </a:lnTo>
                  <a:lnTo>
                    <a:pt x="1212" y="1522"/>
                  </a:lnTo>
                  <a:lnTo>
                    <a:pt x="1244" y="1522"/>
                  </a:lnTo>
                  <a:lnTo>
                    <a:pt x="1244" y="1179"/>
                  </a:lnTo>
                  <a:lnTo>
                    <a:pt x="1212" y="1179"/>
                  </a:lnTo>
                  <a:lnTo>
                    <a:pt x="1212" y="608"/>
                  </a:lnTo>
                  <a:lnTo>
                    <a:pt x="1244" y="608"/>
                  </a:lnTo>
                  <a:lnTo>
                    <a:pt x="1244" y="265"/>
                  </a:lnTo>
                  <a:lnTo>
                    <a:pt x="1212" y="2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5" name="Rectangle 43"/>
            <p:cNvSpPr>
              <a:spLocks noChangeArrowheads="1"/>
            </p:cNvSpPr>
            <p:nvPr/>
          </p:nvSpPr>
          <p:spPr bwMode="auto">
            <a:xfrm>
              <a:off x="5073" y="1178"/>
              <a:ext cx="9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6" name="Freeform 44"/>
            <p:cNvSpPr>
              <a:spLocks/>
            </p:cNvSpPr>
            <p:nvPr/>
          </p:nvSpPr>
          <p:spPr bwMode="auto">
            <a:xfrm>
              <a:off x="4697" y="1090"/>
              <a:ext cx="374" cy="547"/>
            </a:xfrm>
            <a:custGeom>
              <a:avLst/>
              <a:gdLst/>
              <a:ahLst/>
              <a:cxnLst>
                <a:cxn ang="0">
                  <a:pos x="0" y="1641"/>
                </a:cxn>
                <a:cxn ang="0">
                  <a:pos x="0" y="0"/>
                </a:cxn>
                <a:cxn ang="0">
                  <a:pos x="1124" y="0"/>
                </a:cxn>
                <a:cxn ang="0">
                  <a:pos x="1124" y="221"/>
                </a:cxn>
                <a:cxn ang="0">
                  <a:pos x="1083" y="221"/>
                </a:cxn>
                <a:cxn ang="0">
                  <a:pos x="1083" y="564"/>
                </a:cxn>
                <a:cxn ang="0">
                  <a:pos x="1124" y="564"/>
                </a:cxn>
                <a:cxn ang="0">
                  <a:pos x="1124" y="1135"/>
                </a:cxn>
                <a:cxn ang="0">
                  <a:pos x="1083" y="1135"/>
                </a:cxn>
                <a:cxn ang="0">
                  <a:pos x="1083" y="1478"/>
                </a:cxn>
                <a:cxn ang="0">
                  <a:pos x="1124" y="1478"/>
                </a:cxn>
                <a:cxn ang="0">
                  <a:pos x="1124" y="1641"/>
                </a:cxn>
                <a:cxn ang="0">
                  <a:pos x="0" y="1641"/>
                </a:cxn>
              </a:cxnLst>
              <a:rect l="0" t="0" r="r" b="b"/>
              <a:pathLst>
                <a:path w="1124" h="1641">
                  <a:moveTo>
                    <a:pt x="0" y="1641"/>
                  </a:moveTo>
                  <a:lnTo>
                    <a:pt x="0" y="0"/>
                  </a:lnTo>
                  <a:lnTo>
                    <a:pt x="1124" y="0"/>
                  </a:lnTo>
                  <a:lnTo>
                    <a:pt x="1124" y="221"/>
                  </a:lnTo>
                  <a:lnTo>
                    <a:pt x="1083" y="221"/>
                  </a:lnTo>
                  <a:lnTo>
                    <a:pt x="1083" y="564"/>
                  </a:lnTo>
                  <a:lnTo>
                    <a:pt x="1124" y="564"/>
                  </a:lnTo>
                  <a:lnTo>
                    <a:pt x="1124" y="1135"/>
                  </a:lnTo>
                  <a:lnTo>
                    <a:pt x="1083" y="1135"/>
                  </a:lnTo>
                  <a:lnTo>
                    <a:pt x="1083" y="1478"/>
                  </a:lnTo>
                  <a:lnTo>
                    <a:pt x="1124" y="1478"/>
                  </a:lnTo>
                  <a:lnTo>
                    <a:pt x="1124" y="1641"/>
                  </a:lnTo>
                  <a:lnTo>
                    <a:pt x="0" y="16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7" name="Rectangle 45"/>
            <p:cNvSpPr>
              <a:spLocks noChangeArrowheads="1"/>
            </p:cNvSpPr>
            <p:nvPr/>
          </p:nvSpPr>
          <p:spPr bwMode="auto">
            <a:xfrm>
              <a:off x="5073" y="1483"/>
              <a:ext cx="9" cy="8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078" name="Text Box 46"/>
            <p:cNvSpPr txBox="1">
              <a:spLocks noChangeArrowheads="1"/>
            </p:cNvSpPr>
            <p:nvPr/>
          </p:nvSpPr>
          <p:spPr bwMode="auto">
            <a:xfrm>
              <a:off x="4656" y="1094"/>
              <a:ext cx="80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en-US" sz="100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28056" name="Text Box 24"/>
          <p:cNvSpPr txBox="1">
            <a:spLocks noChangeArrowheads="1"/>
          </p:cNvSpPr>
          <p:nvPr/>
        </p:nvSpPr>
        <p:spPr bwMode="auto">
          <a:xfrm>
            <a:off x="900113" y="3933825"/>
            <a:ext cx="824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1331913" y="414972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428059" name="Picture 27" descr="key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4554538"/>
            <a:ext cx="711200" cy="1490662"/>
          </a:xfrm>
          <a:noFill/>
          <a:ln/>
        </p:spPr>
      </p:pic>
      <p:sp>
        <p:nvSpPr>
          <p:cNvPr id="428064" name="Text Box 32"/>
          <p:cNvSpPr txBox="1">
            <a:spLocks noChangeArrowheads="1"/>
          </p:cNvSpPr>
          <p:nvPr/>
        </p:nvSpPr>
        <p:spPr bwMode="auto">
          <a:xfrm>
            <a:off x="2743200" y="5257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428080" name="Text Box 48"/>
          <p:cNvSpPr txBox="1">
            <a:spLocks noChangeArrowheads="1"/>
          </p:cNvSpPr>
          <p:nvPr/>
        </p:nvSpPr>
        <p:spPr bwMode="auto">
          <a:xfrm>
            <a:off x="7162800" y="3048000"/>
            <a:ext cx="838200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4400"/>
              <a:t>R</a:t>
            </a:r>
          </a:p>
        </p:txBody>
      </p:sp>
      <p:sp>
        <p:nvSpPr>
          <p:cNvPr id="428082" name="Rectangle 5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Commitment Schemes</a:t>
            </a:r>
          </a:p>
        </p:txBody>
      </p:sp>
      <p:sp>
        <p:nvSpPr>
          <p:cNvPr id="428083" name="Text Box 51"/>
          <p:cNvSpPr txBox="1">
            <a:spLocks noChangeArrowheads="1"/>
          </p:cNvSpPr>
          <p:nvPr/>
        </p:nvSpPr>
        <p:spPr bwMode="auto">
          <a:xfrm>
            <a:off x="1143000" y="3048000"/>
            <a:ext cx="838200" cy="6858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4400"/>
              <a:t>S</a:t>
            </a:r>
          </a:p>
        </p:txBody>
      </p:sp>
      <p:sp>
        <p:nvSpPr>
          <p:cNvPr id="428085" name="Text Box 53"/>
          <p:cNvSpPr txBox="1">
            <a:spLocks noChangeArrowheads="1"/>
          </p:cNvSpPr>
          <p:nvPr/>
        </p:nvSpPr>
        <p:spPr bwMode="auto">
          <a:xfrm>
            <a:off x="0" y="19653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60104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Commitment Schemes</a:t>
            </a:r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7258" name="Line 10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59" name="Line 11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60" name="Line 12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61" name="Line 13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7262" name="Text Box 14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7263" name="Text Box 15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65" name="Rectangle 37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of Commitments</a:t>
            </a:r>
          </a:p>
        </p:txBody>
      </p:sp>
      <p:sp>
        <p:nvSpPr>
          <p:cNvPr id="432135" name="Line 7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2150" name="Text Box 22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2151" name="Text Box 23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2152" name="Text Box 24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2153" name="Rectangle 25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5" name="Line 27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58" name="Text Box 30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2159" name="Text Box 31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2160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/>
              <a:t>Hiding</a:t>
            </a:r>
          </a:p>
          <a:p>
            <a:pPr lvl="1"/>
            <a:r>
              <a:rPr lang="en-US" sz="2000"/>
              <a:t>Statistical</a:t>
            </a:r>
          </a:p>
          <a:p>
            <a:pPr lvl="1"/>
            <a:r>
              <a:rPr lang="en-US" sz="2000"/>
              <a:t>Computational</a:t>
            </a:r>
          </a:p>
          <a:p>
            <a:r>
              <a:rPr lang="en-US"/>
              <a:t>Binding</a:t>
            </a:r>
          </a:p>
          <a:p>
            <a:pPr lvl="1"/>
            <a:r>
              <a:rPr lang="en-US" sz="2000"/>
              <a:t>Statistical</a:t>
            </a:r>
          </a:p>
          <a:p>
            <a:pPr lvl="1"/>
            <a:r>
              <a:rPr lang="en-US" sz="2000"/>
              <a:t>Computational</a:t>
            </a:r>
          </a:p>
        </p:txBody>
      </p:sp>
      <p:sp>
        <p:nvSpPr>
          <p:cNvPr id="432161" name="Line 33"/>
          <p:cNvSpPr>
            <a:spLocks noChangeShapeType="1"/>
          </p:cNvSpPr>
          <p:nvPr/>
        </p:nvSpPr>
        <p:spPr bwMode="auto">
          <a:xfrm flipH="1">
            <a:off x="2286000" y="1928813"/>
            <a:ext cx="99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62" name="Text Box 34"/>
          <p:cNvSpPr txBox="1">
            <a:spLocks noChangeArrowheads="1"/>
          </p:cNvSpPr>
          <p:nvPr/>
        </p:nvSpPr>
        <p:spPr bwMode="auto">
          <a:xfrm>
            <a:off x="3009900" y="1219200"/>
            <a:ext cx="2609850" cy="13366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Lucida Sans" pitchFamily="34" charset="0"/>
              <a:buNone/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</a:t>
            </a:r>
            <a:r>
              <a:rPr lang="en-US">
                <a:solidFill>
                  <a:schemeClr val="tx1"/>
                </a:solidFill>
              </a:rPr>
              <a:t>(m)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</a:t>
            </a:r>
            <a:r>
              <a:rPr lang="en-US">
                <a:solidFill>
                  <a:schemeClr val="tx1"/>
                </a:solidFill>
              </a:rPr>
              <a:t>(m’)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indistinguishable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even to cheating R*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32163" name="Line 35"/>
          <p:cNvSpPr>
            <a:spLocks noChangeShapeType="1"/>
          </p:cNvSpPr>
          <p:nvPr/>
        </p:nvSpPr>
        <p:spPr bwMode="auto">
          <a:xfrm flipH="1">
            <a:off x="2400300" y="3376613"/>
            <a:ext cx="990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2164" name="Text Box 36"/>
          <p:cNvSpPr txBox="1">
            <a:spLocks noChangeArrowheads="1"/>
          </p:cNvSpPr>
          <p:nvPr/>
        </p:nvSpPr>
        <p:spPr bwMode="auto">
          <a:xfrm>
            <a:off x="3124200" y="2667000"/>
            <a:ext cx="2208213" cy="1336675"/>
          </a:xfrm>
          <a:prstGeom prst="rect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  <a:buFont typeface="Lucida Sans" pitchFamily="34" charset="0"/>
              <a:buNone/>
            </a:pPr>
            <a:r>
              <a:rPr lang="en-US">
                <a:solidFill>
                  <a:schemeClr val="tx1"/>
                </a:solidFill>
              </a:rPr>
              <a:t>Even cheating S</a:t>
            </a:r>
            <a:r>
              <a:rPr lang="en-US" baseline="30000">
                <a:solidFill>
                  <a:schemeClr val="tx1"/>
                </a:solidFill>
              </a:rPr>
              <a:t>*</a:t>
            </a: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cannot reveal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(m,K), (m’,K’)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with m</a:t>
            </a:r>
            <a:r>
              <a:rPr lang="en-US" b="1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</a:t>
            </a:r>
            <a:r>
              <a:rPr lang="en-US">
                <a:solidFill>
                  <a:schemeClr val="tx1"/>
                </a:solidFill>
              </a:rPr>
              <a:t>m’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60" grpId="0" uiExpand="1" build="p"/>
      <p:bldP spid="432161" grpId="0" animBg="1"/>
      <p:bldP spid="432162" grpId="0" animBg="1"/>
      <p:bldP spid="432163" grpId="0" animBg="1"/>
      <p:bldP spid="4321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73" name="Rectangle 21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Security?</a:t>
            </a:r>
          </a:p>
        </p:txBody>
      </p:sp>
      <p:sp>
        <p:nvSpPr>
          <p:cNvPr id="433155" name="Line 3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3157" name="Text Box 5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3158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3159" name="Text Box 7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4368800" y="2590800"/>
            <a:ext cx="12160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2" name="Line 10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3" name="Line 11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3165" name="Text Box 13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3166" name="Text Box 14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316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/>
              <a:t>Hiding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  <a:p>
            <a:r>
              <a:rPr lang="en-US"/>
              <a:t>Binding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</p:txBody>
      </p:sp>
      <p:sp>
        <p:nvSpPr>
          <p:cNvPr id="433172" name="Text Box 20"/>
          <p:cNvSpPr txBox="1">
            <a:spLocks noChangeArrowheads="1"/>
          </p:cNvSpPr>
          <p:nvPr/>
        </p:nvSpPr>
        <p:spPr bwMode="auto">
          <a:xfrm>
            <a:off x="3352800" y="5462588"/>
            <a:ext cx="2447925" cy="579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>
                <a:solidFill>
                  <a:schemeClr val="accent2"/>
                </a:solidFill>
              </a:rPr>
              <a:t>Impossible!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17" name="Rectangle 17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Binding</a:t>
            </a:r>
          </a:p>
        </p:txBody>
      </p:sp>
      <p:sp>
        <p:nvSpPr>
          <p:cNvPr id="435203" name="Line 3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5205" name="Text Box 5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5206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5207" name="Text Box 7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0" name="Line 10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1" name="Line 11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5213" name="Text Box 13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5214" name="Text Box 14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521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/>
              <a:t>Hiding</a:t>
            </a:r>
          </a:p>
          <a:p>
            <a:pPr lvl="1"/>
            <a:r>
              <a:rPr lang="en-US" sz="2000"/>
              <a:t>Statistical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Computational</a:t>
            </a:r>
          </a:p>
          <a:p>
            <a:r>
              <a:rPr lang="en-US"/>
              <a:t>Binding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</p:txBody>
      </p:sp>
      <p:sp>
        <p:nvSpPr>
          <p:cNvPr id="435216" name="Text Box 16"/>
          <p:cNvSpPr txBox="1">
            <a:spLocks noChangeArrowheads="1"/>
          </p:cNvSpPr>
          <p:nvPr/>
        </p:nvSpPr>
        <p:spPr bwMode="auto">
          <a:xfrm>
            <a:off x="587375" y="5511800"/>
            <a:ext cx="7418388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Thm [HILL90,Naor91]: </a:t>
            </a:r>
            <a:r>
              <a:rPr lang="en-US" sz="2800"/>
              <a:t>One-way functions </a:t>
            </a:r>
            <a:br>
              <a:rPr lang="en-US" sz="2800"/>
            </a:br>
            <a:r>
              <a:rPr lang="en-US" sz="2800">
                <a:latin typeface="cmsy10" pitchFamily="34" charset="0"/>
              </a:rPr>
              <a:t>)</a:t>
            </a:r>
            <a:r>
              <a:rPr lang="en-US" sz="2800"/>
              <a:t> Statistically Binding Commitments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41" name="Rectangle 17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Statistical Hiding</a:t>
            </a:r>
          </a:p>
        </p:txBody>
      </p:sp>
      <p:sp>
        <p:nvSpPr>
          <p:cNvPr id="436227" name="Line 3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436229" name="Text Box 5"/>
          <p:cNvSpPr txBox="1">
            <a:spLocks noChangeArrowheads="1"/>
          </p:cNvSpPr>
          <p:nvPr/>
        </p:nvSpPr>
        <p:spPr bwMode="auto">
          <a:xfrm>
            <a:off x="7848600" y="4038600"/>
            <a:ext cx="11064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accept/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reject</a:t>
            </a:r>
          </a:p>
        </p:txBody>
      </p:sp>
      <p:sp>
        <p:nvSpPr>
          <p:cNvPr id="436230" name="Text Box 6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4368800" y="2590800"/>
            <a:ext cx="12604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2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4" name="Line 10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6248400" y="3794125"/>
            <a:ext cx="8318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(m,K)</a:t>
            </a:r>
          </a:p>
        </p:txBody>
      </p:sp>
      <p:sp>
        <p:nvSpPr>
          <p:cNvPr id="43623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r>
              <a:rPr lang="en-US"/>
              <a:t>Hiding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Statistical</a:t>
            </a:r>
          </a:p>
          <a:p>
            <a:pPr lvl="1"/>
            <a:r>
              <a:rPr lang="en-US" sz="2000"/>
              <a:t>Computational</a:t>
            </a:r>
          </a:p>
          <a:p>
            <a:r>
              <a:rPr lang="en-US"/>
              <a:t>Binding</a:t>
            </a:r>
          </a:p>
          <a:p>
            <a:pPr lvl="1"/>
            <a:r>
              <a:rPr lang="en-US" sz="2000"/>
              <a:t>Statistical</a:t>
            </a:r>
          </a:p>
          <a:p>
            <a:pPr lvl="1"/>
            <a:r>
              <a:rPr lang="en-US" sz="2000">
                <a:solidFill>
                  <a:schemeClr val="accent2"/>
                </a:solidFill>
              </a:rPr>
              <a:t>Computational</a:t>
            </a:r>
          </a:p>
        </p:txBody>
      </p:sp>
      <p:sp>
        <p:nvSpPr>
          <p:cNvPr id="436240" name="Text Box 16"/>
          <p:cNvSpPr txBox="1">
            <a:spLocks noChangeArrowheads="1"/>
          </p:cNvSpPr>
          <p:nvPr/>
        </p:nvSpPr>
        <p:spPr bwMode="auto">
          <a:xfrm>
            <a:off x="587375" y="5511800"/>
            <a:ext cx="6545263" cy="946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accent2"/>
                </a:solidFill>
              </a:rPr>
              <a:t>Thm [HNORV07]: </a:t>
            </a:r>
            <a:r>
              <a:rPr lang="en-US" sz="2800"/>
              <a:t>One-way functions </a:t>
            </a:r>
            <a:br>
              <a:rPr lang="en-US" sz="2800"/>
            </a:br>
            <a:r>
              <a:rPr lang="en-US" sz="2800">
                <a:latin typeface="cmsy10" pitchFamily="34" charset="0"/>
              </a:rPr>
              <a:t>)</a:t>
            </a:r>
            <a:r>
              <a:rPr lang="en-US" sz="2800"/>
              <a:t> Statistically Hiding Commitments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36242" name="AutoShape 18"/>
          <p:cNvSpPr>
            <a:spLocks noChangeArrowheads="1"/>
          </p:cNvSpPr>
          <p:nvPr/>
        </p:nvSpPr>
        <p:spPr bwMode="auto">
          <a:xfrm>
            <a:off x="4876800" y="4998860"/>
            <a:ext cx="4267200" cy="1591032"/>
          </a:xfrm>
          <a:prstGeom prst="irregularSeal2">
            <a:avLst/>
          </a:prstGeom>
          <a:solidFill>
            <a:schemeClr val="accent2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/>
              <a:t>Too </a:t>
            </a:r>
            <a:r>
              <a:rPr lang="en-US" dirty="0" smtClean="0"/>
              <a:t>Complicated!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 I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Much simpler proof that </a:t>
            </a:r>
            <a:br>
              <a:rPr lang="en-US"/>
            </a:br>
            <a:r>
              <a:rPr lang="en-US"/>
              <a:t>OWF</a:t>
            </a:r>
            <a:r>
              <a:rPr lang="en-US">
                <a:latin typeface="cmsy10" pitchFamily="34" charset="0"/>
              </a:rPr>
              <a:t>)</a:t>
            </a:r>
            <a:r>
              <a:rPr lang="en-US"/>
              <a:t> Statistically Hiding Commitments</a:t>
            </a:r>
            <a:br>
              <a:rPr lang="en-US"/>
            </a:br>
            <a:r>
              <a:rPr lang="en-US"/>
              <a:t>via accessible entropy.</a:t>
            </a:r>
            <a:br>
              <a:rPr lang="en-US"/>
            </a:b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Conceptually parallels [HILL90,Naor91] construction of PRGs &amp; Statistically Binding Commitments from OWF.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“Nonuniform” version achieves optimal round complexity, O(n/log n)  [HHRS07]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Results II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Thm: </a:t>
            </a:r>
            <a:r>
              <a:rPr lang="en-US"/>
              <a:t>Assume one-way functions exist.  Then: 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NP has constant-round parallelizable ZK proofs with “black-box simulation”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 </a:t>
            </a:r>
            <a:r>
              <a:rPr lang="en-US">
                <a:latin typeface="cmsy10" pitchFamily="34" charset="0"/>
              </a:rPr>
              <a:t>m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constant-round statistically hiding commitments exist.</a:t>
            </a:r>
          </a:p>
          <a:p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/>
              <a:t>( </a:t>
            </a:r>
            <a:r>
              <a:rPr lang="en-US">
                <a:latin typeface="cmsy10" pitchFamily="34" charset="0"/>
              </a:rPr>
              <a:t>*</a:t>
            </a:r>
            <a:r>
              <a:rPr lang="en-US"/>
              <a:t> due to [GK96,G01], novelty is </a:t>
            </a:r>
            <a:r>
              <a:rPr lang="en-US">
                <a:latin typeface="Symbol" pitchFamily="18" charset="2"/>
                <a:sym typeface="Symbol" pitchFamily="18" charset="2"/>
              </a:rPr>
              <a:t></a:t>
            </a:r>
            <a:r>
              <a:rPr lang="en-US"/>
              <a:t>)</a:t>
            </a:r>
          </a:p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Entropy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H(X|Y) = </a:t>
            </a:r>
            <a:r>
              <a:rPr lang="en-US" dirty="0" err="1"/>
              <a:t>E</a:t>
            </a:r>
            <a:r>
              <a:rPr lang="en-US" baseline="-25000" dirty="0" err="1"/>
              <a:t>y</a:t>
            </a:r>
            <a:r>
              <a:rPr lang="en-US" baseline="-25000" dirty="0" err="1">
                <a:latin typeface="cmsy10" pitchFamily="34" charset="0"/>
              </a:rPr>
              <a:t>Ã</a:t>
            </a:r>
            <a:r>
              <a:rPr lang="en-US" baseline="-25000" dirty="0" err="1"/>
              <a:t>Y</a:t>
            </a:r>
            <a:r>
              <a:rPr lang="en-US" dirty="0"/>
              <a:t>[H(X|</a:t>
            </a:r>
            <a:r>
              <a:rPr lang="en-US" baseline="-25000" dirty="0"/>
              <a:t>Y=y</a:t>
            </a:r>
            <a:r>
              <a:rPr lang="en-US" dirty="0"/>
              <a:t>)] </a:t>
            </a:r>
          </a:p>
          <a:p>
            <a:endParaRPr lang="en-US" dirty="0"/>
          </a:p>
          <a:p>
            <a:r>
              <a:rPr lang="en-US" dirty="0"/>
              <a:t>Chain Rule: H(X,Y) = H(Y) + H(X|Y)</a:t>
            </a:r>
          </a:p>
          <a:p>
            <a:endParaRPr lang="en-US" dirty="0"/>
          </a:p>
          <a:p>
            <a:r>
              <a:rPr lang="en-US" dirty="0"/>
              <a:t>H(X)-H(Y) 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 H(X|Y) 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 H(X)</a:t>
            </a:r>
          </a:p>
          <a:p>
            <a:endParaRPr lang="en-US" dirty="0"/>
          </a:p>
          <a:p>
            <a:r>
              <a:rPr lang="en-US" dirty="0"/>
              <a:t>H(X|Y) = 0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latin typeface="cmsy10" pitchFamily="34" charset="0"/>
              </a:rPr>
              <a:t>9</a:t>
            </a:r>
            <a:r>
              <a:rPr lang="en-US" dirty="0"/>
              <a:t> f  X=f(Y).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Statistically Hiding Commitments</a:t>
            </a:r>
            <a:br>
              <a:rPr lang="en-US" sz="3200"/>
            </a:br>
            <a:r>
              <a:rPr lang="en-US" sz="3200"/>
              <a:t>&amp; Inaccessible Entropy</a:t>
            </a:r>
          </a:p>
        </p:txBody>
      </p:sp>
      <p:sp>
        <p:nvSpPr>
          <p:cNvPr id="599044" name="Line 4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599046" name="Text Box 6"/>
          <p:cNvSpPr txBox="1">
            <a:spLocks noChangeArrowheads="1"/>
          </p:cNvSpPr>
          <p:nvPr/>
        </p:nvSpPr>
        <p:spPr bwMode="auto">
          <a:xfrm>
            <a:off x="7848600" y="4038600"/>
            <a:ext cx="184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9047" name="Text Box 7"/>
          <p:cNvSpPr txBox="1">
            <a:spLocks noChangeArrowheads="1"/>
          </p:cNvSpPr>
          <p:nvPr/>
        </p:nvSpPr>
        <p:spPr bwMode="auto">
          <a:xfrm>
            <a:off x="4953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</a:p>
        </p:txBody>
      </p:sp>
      <p:sp>
        <p:nvSpPr>
          <p:cNvPr id="599048" name="Text Box 8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599049" name="Rectangle 9"/>
          <p:cNvSpPr>
            <a:spLocks noChangeArrowheads="1"/>
          </p:cNvSpPr>
          <p:nvPr/>
        </p:nvSpPr>
        <p:spPr bwMode="auto">
          <a:xfrm>
            <a:off x="4368800" y="2590800"/>
            <a:ext cx="1327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  <a:r>
              <a:rPr lang="en-US">
                <a:solidFill>
                  <a:schemeClr val="tx1"/>
                </a:solidFill>
                <a:latin typeface="cmsy10" pitchFamily="34" charset="0"/>
              </a:rPr>
              <a:t>Ã</a:t>
            </a:r>
            <a:r>
              <a:rPr lang="en-US">
                <a:solidFill>
                  <a:schemeClr val="tx1"/>
                </a:solidFill>
              </a:rPr>
              <a:t>{0,1}</a:t>
            </a:r>
            <a:r>
              <a:rPr lang="en-US" baseline="30000">
                <a:solidFill>
                  <a:schemeClr val="tx1"/>
                </a:solidFill>
              </a:rPr>
              <a:t>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9050" name="Line 10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1" name="Line 11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2" name="Line 12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3" name="Line 13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54" name="Text Box 14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6530975" y="3794125"/>
            <a:ext cx="403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5990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Statistical Hiding: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chemeClr val="tx2"/>
                </a:solidFill>
              </a:rPr>
              <a:t>H(M|C) = n - neg(n)</a:t>
            </a:r>
          </a:p>
        </p:txBody>
      </p:sp>
      <p:sp>
        <p:nvSpPr>
          <p:cNvPr id="599059" name="Line 19"/>
          <p:cNvSpPr>
            <a:spLocks noChangeShapeType="1"/>
          </p:cNvSpPr>
          <p:nvPr/>
        </p:nvSpPr>
        <p:spPr bwMode="auto">
          <a:xfrm>
            <a:off x="5562600" y="4572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9060" name="Text Box 20"/>
          <p:cNvSpPr txBox="1">
            <a:spLocks noChangeArrowheads="1"/>
          </p:cNvSpPr>
          <p:nvPr/>
        </p:nvSpPr>
        <p:spPr bwMode="auto">
          <a:xfrm>
            <a:off x="6584950" y="4175125"/>
            <a:ext cx="3492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599061" name="Text Box 21"/>
          <p:cNvSpPr txBox="1">
            <a:spLocks noChangeArrowheads="1"/>
          </p:cNvSpPr>
          <p:nvPr/>
        </p:nvSpPr>
        <p:spPr bwMode="auto">
          <a:xfrm>
            <a:off x="6553200" y="2819400"/>
            <a:ext cx="40163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53" grpId="0" animBg="1"/>
      <p:bldP spid="599054" grpId="0"/>
      <p:bldP spid="599055" grpId="1"/>
      <p:bldP spid="599059" grpId="0" animBg="1"/>
      <p:bldP spid="599060" grpId="0"/>
      <p:bldP spid="5990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auto">
          <a:xfrm>
            <a:off x="4343400" y="1676400"/>
            <a:ext cx="4648200" cy="31242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Statistically Hiding Commitments</a:t>
            </a:r>
            <a:br>
              <a:rPr lang="en-US" sz="3200"/>
            </a:br>
            <a:r>
              <a:rPr lang="en-US" sz="3200"/>
              <a:t>&amp; Inaccessible Entropy</a:t>
            </a:r>
          </a:p>
        </p:txBody>
      </p:sp>
      <p:sp>
        <p:nvSpPr>
          <p:cNvPr id="600068" name="Line 4"/>
          <p:cNvSpPr>
            <a:spLocks noChangeShapeType="1"/>
          </p:cNvSpPr>
          <p:nvPr/>
        </p:nvSpPr>
        <p:spPr bwMode="auto">
          <a:xfrm>
            <a:off x="5562600" y="28956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3810000" y="2346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COMMIT STAGE</a:t>
            </a:r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7848600" y="4038600"/>
            <a:ext cx="184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4953000" y="1981200"/>
            <a:ext cx="5334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S</a:t>
            </a:r>
            <a:r>
              <a:rPr lang="en-US" sz="2800" baseline="30000"/>
              <a:t>*</a:t>
            </a:r>
          </a:p>
        </p:txBody>
      </p:sp>
      <p:sp>
        <p:nvSpPr>
          <p:cNvPr id="600072" name="Text Box 8"/>
          <p:cNvSpPr txBox="1">
            <a:spLocks noChangeArrowheads="1"/>
          </p:cNvSpPr>
          <p:nvPr/>
        </p:nvSpPr>
        <p:spPr bwMode="auto">
          <a:xfrm>
            <a:off x="8001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600074" name="Line 10"/>
          <p:cNvSpPr>
            <a:spLocks noChangeShapeType="1"/>
          </p:cNvSpPr>
          <p:nvPr/>
        </p:nvSpPr>
        <p:spPr bwMode="auto">
          <a:xfrm>
            <a:off x="5562600" y="3048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5" name="Line 11"/>
          <p:cNvSpPr>
            <a:spLocks noChangeShapeType="1"/>
          </p:cNvSpPr>
          <p:nvPr/>
        </p:nvSpPr>
        <p:spPr bwMode="auto">
          <a:xfrm>
            <a:off x="5562600" y="32004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6" name="Line 12"/>
          <p:cNvSpPr>
            <a:spLocks noChangeShapeType="1"/>
          </p:cNvSpPr>
          <p:nvPr/>
        </p:nvSpPr>
        <p:spPr bwMode="auto">
          <a:xfrm>
            <a:off x="5562600" y="33528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7" name="Line 13"/>
          <p:cNvSpPr>
            <a:spLocks noChangeShapeType="1"/>
          </p:cNvSpPr>
          <p:nvPr/>
        </p:nvSpPr>
        <p:spPr bwMode="auto">
          <a:xfrm>
            <a:off x="5562600" y="4175125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78" name="Text Box 14"/>
          <p:cNvSpPr txBox="1">
            <a:spLocks noChangeArrowheads="1"/>
          </p:cNvSpPr>
          <p:nvPr/>
        </p:nvSpPr>
        <p:spPr bwMode="auto">
          <a:xfrm>
            <a:off x="3810000" y="3489325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REVEAL STAGE</a:t>
            </a:r>
          </a:p>
        </p:txBody>
      </p:sp>
      <p:sp>
        <p:nvSpPr>
          <p:cNvPr id="600079" name="Text Box 15"/>
          <p:cNvSpPr txBox="1">
            <a:spLocks noChangeArrowheads="1"/>
          </p:cNvSpPr>
          <p:nvPr/>
        </p:nvSpPr>
        <p:spPr bwMode="auto">
          <a:xfrm>
            <a:off x="6530975" y="3794125"/>
            <a:ext cx="4032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60008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99013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CC6600"/>
                </a:solidFill>
              </a:rPr>
              <a:t>Statistical Hiding: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H(M|C) = n - </a:t>
            </a:r>
            <a:r>
              <a:rPr lang="en-US" dirty="0" err="1">
                <a:solidFill>
                  <a:schemeClr val="tx2"/>
                </a:solidFill>
              </a:rPr>
              <a:t>neg</a:t>
            </a:r>
            <a:r>
              <a:rPr lang="en-US" dirty="0">
                <a:solidFill>
                  <a:schemeClr val="tx2"/>
                </a:solidFill>
              </a:rPr>
              <a:t>(n)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err="1">
                <a:solidFill>
                  <a:srgbClr val="CC6600"/>
                </a:solidFill>
              </a:rPr>
              <a:t>Comp’l</a:t>
            </a:r>
            <a:r>
              <a:rPr lang="en-US" dirty="0">
                <a:solidFill>
                  <a:srgbClr val="CC6600"/>
                </a:solidFill>
              </a:rPr>
              <a:t> Binding: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For every PPT S</a:t>
            </a:r>
            <a:r>
              <a:rPr lang="en-US" baseline="30000" dirty="0">
                <a:solidFill>
                  <a:schemeClr val="tx2"/>
                </a:solidFill>
              </a:rPr>
              <a:t>*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tx2"/>
                </a:solidFill>
              </a:rPr>
              <a:t>H(M|C,S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) = </a:t>
            </a:r>
            <a:r>
              <a:rPr lang="en-US" dirty="0" err="1">
                <a:solidFill>
                  <a:schemeClr val="tx2"/>
                </a:solidFill>
              </a:rPr>
              <a:t>neg</a:t>
            </a:r>
            <a:r>
              <a:rPr lang="en-US" dirty="0">
                <a:solidFill>
                  <a:schemeClr val="tx2"/>
                </a:solidFill>
              </a:rPr>
              <a:t>(n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>
              <a:buNone/>
            </a:pPr>
            <a:endParaRPr lang="en-US" dirty="0">
              <a:solidFill>
                <a:schemeClr val="tx2"/>
              </a:solidFill>
              <a:latin typeface="Symbol"/>
              <a:sym typeface="Symbol"/>
            </a:endParaRPr>
          </a:p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Symbol"/>
                <a:sym typeface="Symbol"/>
              </a:rPr>
              <a:t></a:t>
            </a:r>
            <a:r>
              <a:rPr lang="en-US" dirty="0" smtClean="0">
                <a:solidFill>
                  <a:schemeClr val="tx2"/>
                </a:solidFill>
              </a:rPr>
              <a:t> “inaccessible entropy for protocols”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0081" name="Line 17"/>
          <p:cNvSpPr>
            <a:spLocks noChangeShapeType="1"/>
          </p:cNvSpPr>
          <p:nvPr/>
        </p:nvSpPr>
        <p:spPr bwMode="auto">
          <a:xfrm>
            <a:off x="5562600" y="4572000"/>
            <a:ext cx="22860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0082" name="Text Box 18"/>
          <p:cNvSpPr txBox="1">
            <a:spLocks noChangeArrowheads="1"/>
          </p:cNvSpPr>
          <p:nvPr/>
        </p:nvSpPr>
        <p:spPr bwMode="auto">
          <a:xfrm>
            <a:off x="6584950" y="4175125"/>
            <a:ext cx="3492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600083" name="Text Box 19"/>
          <p:cNvSpPr txBox="1">
            <a:spLocks noChangeArrowheads="1"/>
          </p:cNvSpPr>
          <p:nvPr/>
        </p:nvSpPr>
        <p:spPr bwMode="auto">
          <a:xfrm>
            <a:off x="6553200" y="2819400"/>
            <a:ext cx="40163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4267200" y="2819400"/>
            <a:ext cx="13493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coins S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0086" name="Text Box 22"/>
          <p:cNvSpPr txBox="1">
            <a:spLocks noChangeArrowheads="1"/>
          </p:cNvSpPr>
          <p:nvPr/>
        </p:nvSpPr>
        <p:spPr bwMode="auto">
          <a:xfrm>
            <a:off x="4267200" y="3733800"/>
            <a:ext cx="13493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coins S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OWF </a:t>
            </a:r>
            <a:r>
              <a:rPr lang="en-US" sz="3200">
                <a:latin typeface="cmsy10" pitchFamily="34" charset="0"/>
              </a:rPr>
              <a:t>)</a:t>
            </a:r>
            <a:r>
              <a:rPr lang="en-US" sz="3200"/>
              <a:t> Statistically Hiding Commitments: Our Proof</a:t>
            </a: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3794125" y="1541463"/>
            <a:ext cx="873125" cy="4857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OWF</a:t>
            </a: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184245" y="3657600"/>
            <a:ext cx="8117928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 with </a:t>
            </a:r>
            <a:r>
              <a:rPr lang="en-US" sz="2400" dirty="0">
                <a:solidFill>
                  <a:schemeClr val="tx1"/>
                </a:solidFill>
              </a:rPr>
              <a:t>real min-entropy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accessible </a:t>
            </a:r>
            <a:r>
              <a:rPr lang="en-US" sz="2400" dirty="0" err="1">
                <a:solidFill>
                  <a:schemeClr val="tx1"/>
                </a:solidFill>
              </a:rPr>
              <a:t>entropy+poly</a:t>
            </a:r>
            <a:r>
              <a:rPr lang="en-US" sz="2400" dirty="0">
                <a:solidFill>
                  <a:schemeClr val="tx1"/>
                </a:solidFill>
              </a:rPr>
              <a:t>(n)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685800" y="2565400"/>
            <a:ext cx="7202606" cy="46166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G with </a:t>
            </a:r>
            <a:r>
              <a:rPr lang="en-US" sz="2400" dirty="0">
                <a:solidFill>
                  <a:schemeClr val="tx1"/>
                </a:solidFill>
              </a:rPr>
              <a:t>real entropy </a:t>
            </a:r>
            <a:r>
              <a:rPr lang="en-US" sz="2400" dirty="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 dirty="0">
                <a:solidFill>
                  <a:schemeClr val="tx1"/>
                </a:solidFill>
              </a:rPr>
              <a:t> accessible </a:t>
            </a:r>
            <a:r>
              <a:rPr lang="en-US" sz="2400" dirty="0" err="1">
                <a:solidFill>
                  <a:schemeClr val="tx1"/>
                </a:solidFill>
              </a:rPr>
              <a:t>entropy+log</a:t>
            </a:r>
            <a:r>
              <a:rPr lang="en-US" sz="2400" dirty="0">
                <a:solidFill>
                  <a:schemeClr val="tx1"/>
                </a:solidFill>
              </a:rPr>
              <a:t> n</a:t>
            </a: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1831975" y="6019800"/>
            <a:ext cx="4873625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statistically hiding commitment</a:t>
            </a:r>
          </a:p>
        </p:txBody>
      </p:sp>
      <p:sp>
        <p:nvSpPr>
          <p:cNvPr id="602120" name="AutoShape 8"/>
          <p:cNvSpPr>
            <a:spLocks noChangeArrowheads="1"/>
          </p:cNvSpPr>
          <p:nvPr/>
        </p:nvSpPr>
        <p:spPr bwMode="auto">
          <a:xfrm>
            <a:off x="4162425" y="2060575"/>
            <a:ext cx="209550" cy="465138"/>
          </a:xfrm>
          <a:prstGeom prst="downArrow">
            <a:avLst>
              <a:gd name="adj1" fmla="val 50000"/>
              <a:gd name="adj2" fmla="val 55492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2121" name="AutoShape 9"/>
          <p:cNvSpPr>
            <a:spLocks noChangeArrowheads="1"/>
          </p:cNvSpPr>
          <p:nvPr/>
        </p:nvSpPr>
        <p:spPr bwMode="auto">
          <a:xfrm>
            <a:off x="4191000" y="3124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2122" name="AutoShape 10"/>
          <p:cNvSpPr>
            <a:spLocks noChangeArrowheads="1"/>
          </p:cNvSpPr>
          <p:nvPr/>
        </p:nvSpPr>
        <p:spPr bwMode="auto">
          <a:xfrm>
            <a:off x="4191000" y="54864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4479925" y="2024063"/>
            <a:ext cx="108876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dirty="0" smtClean="0"/>
              <a:t>done </a:t>
            </a:r>
            <a:endParaRPr lang="en-US" dirty="0"/>
          </a:p>
        </p:txBody>
      </p:sp>
      <p:sp>
        <p:nvSpPr>
          <p:cNvPr id="602124" name="Text Box 12"/>
          <p:cNvSpPr txBox="1">
            <a:spLocks noChangeArrowheads="1"/>
          </p:cNvSpPr>
          <p:nvPr/>
        </p:nvSpPr>
        <p:spPr bwMode="auto">
          <a:xfrm>
            <a:off x="4495800" y="3124200"/>
            <a:ext cx="15097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repetitions</a:t>
            </a:r>
          </a:p>
        </p:txBody>
      </p:sp>
      <p:sp>
        <p:nvSpPr>
          <p:cNvPr id="602125" name="Text Box 13"/>
          <p:cNvSpPr txBox="1">
            <a:spLocks noChangeArrowheads="1"/>
          </p:cNvSpPr>
          <p:nvPr/>
        </p:nvSpPr>
        <p:spPr bwMode="auto">
          <a:xfrm>
            <a:off x="4495800" y="5470525"/>
            <a:ext cx="3634328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cut &amp; </a:t>
            </a:r>
            <a:r>
              <a:rPr lang="en-US" dirty="0" smtClean="0"/>
              <a:t>choose &amp; parallel rep</a:t>
            </a:r>
            <a:endParaRPr lang="en-US" dirty="0"/>
          </a:p>
        </p:txBody>
      </p:sp>
      <p:sp>
        <p:nvSpPr>
          <p:cNvPr id="602126" name="AutoShape 14"/>
          <p:cNvSpPr>
            <a:spLocks noChangeArrowheads="1"/>
          </p:cNvSpPr>
          <p:nvPr/>
        </p:nvSpPr>
        <p:spPr bwMode="auto">
          <a:xfrm>
            <a:off x="4191000" y="41910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2127" name="Text Box 15"/>
          <p:cNvSpPr txBox="1">
            <a:spLocks noChangeArrowheads="1"/>
          </p:cNvSpPr>
          <p:nvPr/>
        </p:nvSpPr>
        <p:spPr bwMode="auto">
          <a:xfrm>
            <a:off x="4495800" y="4191000"/>
            <a:ext cx="39258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(interactive) hashing [DHRS07]</a:t>
            </a:r>
            <a:br>
              <a:rPr lang="en-US" dirty="0"/>
            </a:br>
            <a:r>
              <a:rPr lang="en-US" dirty="0"/>
              <a:t>+UOWHFs [NY89,Rom90]</a:t>
            </a:r>
          </a:p>
        </p:txBody>
      </p:sp>
      <p:sp>
        <p:nvSpPr>
          <p:cNvPr id="602128" name="Text Box 16"/>
          <p:cNvSpPr txBox="1">
            <a:spLocks noChangeArrowheads="1"/>
          </p:cNvSpPr>
          <p:nvPr/>
        </p:nvSpPr>
        <p:spPr bwMode="auto">
          <a:xfrm>
            <a:off x="2286000" y="4953000"/>
            <a:ext cx="3663950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“m-phase” commitment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Cf. OWF </a:t>
            </a:r>
            <a:r>
              <a:rPr lang="en-US" sz="3200">
                <a:latin typeface="cmsy10" pitchFamily="34" charset="0"/>
              </a:rPr>
              <a:t>)</a:t>
            </a:r>
            <a:r>
              <a:rPr lang="en-US" sz="3200"/>
              <a:t> Statistically Binding Commitment [HILL90,Nao91]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3794125" y="1828800"/>
            <a:ext cx="873125" cy="48577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OWF</a:t>
            </a:r>
          </a:p>
        </p:txBody>
      </p:sp>
      <p:sp>
        <p:nvSpPr>
          <p:cNvPr id="603141" name="Text Box 5"/>
          <p:cNvSpPr txBox="1">
            <a:spLocks noChangeArrowheads="1"/>
          </p:cNvSpPr>
          <p:nvPr/>
        </p:nvSpPr>
        <p:spPr bwMode="auto">
          <a:xfrm>
            <a:off x="1143000" y="3875088"/>
            <a:ext cx="6577013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X with pseudo-min-entropy </a:t>
            </a:r>
            <a:r>
              <a:rPr lang="en-US" sz="240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tx1"/>
                </a:solidFill>
              </a:rPr>
              <a:t> H</a:t>
            </a:r>
            <a:r>
              <a:rPr lang="en-US" sz="2400" baseline="-25000">
                <a:solidFill>
                  <a:schemeClr val="tx1"/>
                </a:solidFill>
              </a:rPr>
              <a:t>0</a:t>
            </a:r>
            <a:r>
              <a:rPr lang="en-US" sz="2400">
                <a:solidFill>
                  <a:schemeClr val="tx1"/>
                </a:solidFill>
              </a:rPr>
              <a:t>(X)+poly(n)</a:t>
            </a:r>
          </a:p>
        </p:txBody>
      </p:sp>
      <p:sp>
        <p:nvSpPr>
          <p:cNvPr id="603142" name="Text Box 6"/>
          <p:cNvSpPr txBox="1">
            <a:spLocks noChangeArrowheads="1"/>
          </p:cNvSpPr>
          <p:nvPr/>
        </p:nvSpPr>
        <p:spPr bwMode="auto">
          <a:xfrm>
            <a:off x="1600200" y="2852738"/>
            <a:ext cx="6032500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X with pseudoentropy </a:t>
            </a:r>
            <a:r>
              <a:rPr lang="en-US" sz="240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tx1"/>
                </a:solidFill>
              </a:rPr>
              <a:t> H(X)+1/poly(n)</a:t>
            </a:r>
          </a:p>
        </p:txBody>
      </p:sp>
      <p:sp>
        <p:nvSpPr>
          <p:cNvPr id="603143" name="Text Box 7"/>
          <p:cNvSpPr txBox="1">
            <a:spLocks noChangeArrowheads="1"/>
          </p:cNvSpPr>
          <p:nvPr/>
        </p:nvSpPr>
        <p:spPr bwMode="auto">
          <a:xfrm>
            <a:off x="3849688" y="4941888"/>
            <a:ext cx="790575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PRG</a:t>
            </a:r>
          </a:p>
        </p:txBody>
      </p:sp>
      <p:sp>
        <p:nvSpPr>
          <p:cNvPr id="603144" name="AutoShape 8"/>
          <p:cNvSpPr>
            <a:spLocks noChangeArrowheads="1"/>
          </p:cNvSpPr>
          <p:nvPr/>
        </p:nvSpPr>
        <p:spPr bwMode="auto">
          <a:xfrm>
            <a:off x="4162425" y="2347913"/>
            <a:ext cx="209550" cy="465137"/>
          </a:xfrm>
          <a:prstGeom prst="downArrow">
            <a:avLst>
              <a:gd name="adj1" fmla="val 50000"/>
              <a:gd name="adj2" fmla="val 55492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3145" name="AutoShape 9"/>
          <p:cNvSpPr>
            <a:spLocks noChangeArrowheads="1"/>
          </p:cNvSpPr>
          <p:nvPr/>
        </p:nvSpPr>
        <p:spPr bwMode="auto">
          <a:xfrm>
            <a:off x="4191000" y="3341688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3146" name="AutoShape 10"/>
          <p:cNvSpPr>
            <a:spLocks noChangeArrowheads="1"/>
          </p:cNvSpPr>
          <p:nvPr/>
        </p:nvSpPr>
        <p:spPr bwMode="auto">
          <a:xfrm>
            <a:off x="4191000" y="4408488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3147" name="Text Box 11"/>
          <p:cNvSpPr txBox="1">
            <a:spLocks noChangeArrowheads="1"/>
          </p:cNvSpPr>
          <p:nvPr/>
        </p:nvSpPr>
        <p:spPr bwMode="auto">
          <a:xfrm>
            <a:off x="4479925" y="2311400"/>
            <a:ext cx="37036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hardcore bit [GL89]+hashing</a:t>
            </a:r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4495800" y="3427413"/>
            <a:ext cx="15097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repetitions</a:t>
            </a:r>
          </a:p>
        </p:txBody>
      </p:sp>
      <p:sp>
        <p:nvSpPr>
          <p:cNvPr id="603149" name="Text Box 13"/>
          <p:cNvSpPr txBox="1">
            <a:spLocks noChangeArrowheads="1"/>
          </p:cNvSpPr>
          <p:nvPr/>
        </p:nvSpPr>
        <p:spPr bwMode="auto">
          <a:xfrm>
            <a:off x="4495800" y="4433888"/>
            <a:ext cx="11572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hashing</a:t>
            </a:r>
          </a:p>
        </p:txBody>
      </p:sp>
      <p:sp>
        <p:nvSpPr>
          <p:cNvPr id="603150" name="Text Box 14"/>
          <p:cNvSpPr txBox="1">
            <a:spLocks noChangeArrowheads="1"/>
          </p:cNvSpPr>
          <p:nvPr/>
        </p:nvSpPr>
        <p:spPr bwMode="auto">
          <a:xfrm>
            <a:off x="1676400" y="5994400"/>
            <a:ext cx="5073650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Statistically binding commitment</a:t>
            </a:r>
          </a:p>
        </p:txBody>
      </p:sp>
      <p:sp>
        <p:nvSpPr>
          <p:cNvPr id="603151" name="AutoShape 15"/>
          <p:cNvSpPr>
            <a:spLocks noChangeArrowheads="1"/>
          </p:cNvSpPr>
          <p:nvPr/>
        </p:nvSpPr>
        <p:spPr bwMode="auto">
          <a:xfrm>
            <a:off x="4198938" y="54610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3152" name="Text Box 16"/>
          <p:cNvSpPr txBox="1">
            <a:spLocks noChangeArrowheads="1"/>
          </p:cNvSpPr>
          <p:nvPr/>
        </p:nvSpPr>
        <p:spPr bwMode="auto">
          <a:xfrm>
            <a:off x="4495800" y="5410200"/>
            <a:ext cx="3446777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/>
              <a:t>expand output &amp; </a:t>
            </a:r>
            <a:r>
              <a:rPr lang="en-US" dirty="0" smtClean="0"/>
              <a:t>translate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OWF </a:t>
            </a:r>
            <a:r>
              <a:rPr lang="en-US" sz="3200">
                <a:latin typeface="cmsy10" pitchFamily="34" charset="0"/>
              </a:rPr>
              <a:t>)</a:t>
            </a:r>
            <a:r>
              <a:rPr lang="en-US" sz="3200"/>
              <a:t> Statistically Hiding Commitments: Our Proof</a:t>
            </a:r>
          </a:p>
        </p:txBody>
      </p:sp>
      <p:sp>
        <p:nvSpPr>
          <p:cNvPr id="609283" name="Text Box 3"/>
          <p:cNvSpPr txBox="1">
            <a:spLocks noChangeArrowheads="1"/>
          </p:cNvSpPr>
          <p:nvPr/>
        </p:nvSpPr>
        <p:spPr bwMode="auto">
          <a:xfrm>
            <a:off x="3794125" y="1541463"/>
            <a:ext cx="873125" cy="485775"/>
          </a:xfrm>
          <a:prstGeom prst="rect">
            <a:avLst/>
          </a:prstGeom>
          <a:noFill/>
          <a:ln w="28575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C6600"/>
                </a:solidFill>
              </a:rPr>
              <a:t>OWF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457200" y="3657600"/>
            <a:ext cx="8523288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(A,B) with real min-entropy </a:t>
            </a:r>
            <a:r>
              <a:rPr lang="en-US" sz="2400">
                <a:solidFill>
                  <a:schemeClr val="tx1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chemeClr val="tx1"/>
                </a:solidFill>
              </a:rPr>
              <a:t> accessible entropy+poly(n)</a:t>
            </a: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685800" y="2565400"/>
            <a:ext cx="7994650" cy="482600"/>
          </a:xfrm>
          <a:prstGeom prst="rect">
            <a:avLst/>
          </a:prstGeom>
          <a:noFill/>
          <a:ln w="25400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CC6600"/>
                </a:solidFill>
              </a:rPr>
              <a:t>(A,B) with real entropy </a:t>
            </a:r>
            <a:r>
              <a:rPr lang="en-US" sz="2400">
                <a:solidFill>
                  <a:srgbClr val="CC6600"/>
                </a:solidFill>
                <a:latin typeface="cmsy10" pitchFamily="34" charset="0"/>
              </a:rPr>
              <a:t>¸</a:t>
            </a:r>
            <a:r>
              <a:rPr lang="en-US" sz="2400">
                <a:solidFill>
                  <a:srgbClr val="CC6600"/>
                </a:solidFill>
              </a:rPr>
              <a:t> accessible entropy+log n</a:t>
            </a:r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1831975" y="6019800"/>
            <a:ext cx="4873625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statistically hiding commitment</a:t>
            </a:r>
          </a:p>
        </p:txBody>
      </p:sp>
      <p:sp>
        <p:nvSpPr>
          <p:cNvPr id="609287" name="AutoShape 7"/>
          <p:cNvSpPr>
            <a:spLocks noChangeArrowheads="1"/>
          </p:cNvSpPr>
          <p:nvPr/>
        </p:nvSpPr>
        <p:spPr bwMode="auto">
          <a:xfrm>
            <a:off x="4162425" y="2060575"/>
            <a:ext cx="209550" cy="465138"/>
          </a:xfrm>
          <a:prstGeom prst="downArrow">
            <a:avLst>
              <a:gd name="adj1" fmla="val 50000"/>
              <a:gd name="adj2" fmla="val 55492"/>
            </a:avLst>
          </a:prstGeom>
          <a:solidFill>
            <a:srgbClr val="CC6600"/>
          </a:solidFill>
          <a:ln w="25400" algn="ctr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CC6600"/>
              </a:solidFill>
            </a:endParaRPr>
          </a:p>
        </p:txBody>
      </p:sp>
      <p:sp>
        <p:nvSpPr>
          <p:cNvPr id="609288" name="AutoShape 8"/>
          <p:cNvSpPr>
            <a:spLocks noChangeArrowheads="1"/>
          </p:cNvSpPr>
          <p:nvPr/>
        </p:nvSpPr>
        <p:spPr bwMode="auto">
          <a:xfrm>
            <a:off x="4191000" y="31242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89" name="AutoShape 9"/>
          <p:cNvSpPr>
            <a:spLocks noChangeArrowheads="1"/>
          </p:cNvSpPr>
          <p:nvPr/>
        </p:nvSpPr>
        <p:spPr bwMode="auto">
          <a:xfrm>
            <a:off x="4191000" y="54864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9290" name="Text Box 10"/>
          <p:cNvSpPr txBox="1">
            <a:spLocks noChangeArrowheads="1"/>
          </p:cNvSpPr>
          <p:nvPr/>
        </p:nvSpPr>
        <p:spPr bwMode="auto">
          <a:xfrm>
            <a:off x="4479925" y="2024063"/>
            <a:ext cx="4545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CC6600"/>
                </a:solidFill>
              </a:rPr>
              <a:t>interactive hashing [NOVY92,HR07]</a:t>
            </a:r>
          </a:p>
        </p:txBody>
      </p:sp>
      <p:sp>
        <p:nvSpPr>
          <p:cNvPr id="609291" name="Text Box 11"/>
          <p:cNvSpPr txBox="1">
            <a:spLocks noChangeArrowheads="1"/>
          </p:cNvSpPr>
          <p:nvPr/>
        </p:nvSpPr>
        <p:spPr bwMode="auto">
          <a:xfrm>
            <a:off x="4495800" y="3124200"/>
            <a:ext cx="15097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repetitions</a:t>
            </a:r>
          </a:p>
        </p:txBody>
      </p:sp>
      <p:sp>
        <p:nvSpPr>
          <p:cNvPr id="609292" name="Text Box 12"/>
          <p:cNvSpPr txBox="1">
            <a:spLocks noChangeArrowheads="1"/>
          </p:cNvSpPr>
          <p:nvPr/>
        </p:nvSpPr>
        <p:spPr bwMode="auto">
          <a:xfrm>
            <a:off x="4495800" y="5470525"/>
            <a:ext cx="17764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cut &amp; choose</a:t>
            </a:r>
          </a:p>
        </p:txBody>
      </p:sp>
      <p:sp>
        <p:nvSpPr>
          <p:cNvPr id="609293" name="AutoShape 13"/>
          <p:cNvSpPr>
            <a:spLocks noChangeArrowheads="1"/>
          </p:cNvSpPr>
          <p:nvPr/>
        </p:nvSpPr>
        <p:spPr bwMode="auto">
          <a:xfrm>
            <a:off x="4191000" y="4191000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9294" name="Text Box 14"/>
          <p:cNvSpPr txBox="1">
            <a:spLocks noChangeArrowheads="1"/>
          </p:cNvSpPr>
          <p:nvPr/>
        </p:nvSpPr>
        <p:spPr bwMode="auto">
          <a:xfrm>
            <a:off x="4495800" y="4191000"/>
            <a:ext cx="392588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(interactive) hashing [DHRS07]</a:t>
            </a:r>
            <a:br>
              <a:rPr lang="en-US"/>
            </a:br>
            <a:r>
              <a:rPr lang="en-US"/>
              <a:t>+UOWHFs [NY89,Rom90]</a:t>
            </a:r>
          </a:p>
        </p:txBody>
      </p:sp>
      <p:sp>
        <p:nvSpPr>
          <p:cNvPr id="609295" name="Text Box 15"/>
          <p:cNvSpPr txBox="1">
            <a:spLocks noChangeArrowheads="1"/>
          </p:cNvSpPr>
          <p:nvPr/>
        </p:nvSpPr>
        <p:spPr bwMode="auto">
          <a:xfrm>
            <a:off x="2286000" y="4953000"/>
            <a:ext cx="3663950" cy="4826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</a:rPr>
              <a:t>“m-phase” commitment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OWF </a:t>
            </a:r>
            <a:r>
              <a:rPr lang="en-US">
                <a:latin typeface="cmsy10" pitchFamily="34" charset="0"/>
              </a:rPr>
              <a:t>)</a:t>
            </a:r>
            <a:r>
              <a:rPr lang="en-US"/>
              <a:t> Inaccessible Entropy</a:t>
            </a:r>
          </a:p>
        </p:txBody>
      </p:sp>
      <p:sp>
        <p:nvSpPr>
          <p:cNvPr id="607236" name="Text Box 4"/>
          <p:cNvSpPr txBox="1">
            <a:spLocks noChangeArrowheads="1"/>
          </p:cNvSpPr>
          <p:nvPr/>
        </p:nvSpPr>
        <p:spPr bwMode="auto">
          <a:xfrm>
            <a:off x="1931988" y="1781175"/>
            <a:ext cx="430212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6621463" y="1781175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6324600" y="2200275"/>
            <a:ext cx="2768600" cy="1431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/>
              <a:t>Choose</a:t>
            </a:r>
            <a:br>
              <a:rPr lang="en-US" sz="2400"/>
            </a:br>
            <a:r>
              <a:rPr lang="en-US" sz="2400"/>
              <a:t>linearly indep.</a:t>
            </a:r>
          </a:p>
          <a:p>
            <a:pPr algn="l"/>
            <a:r>
              <a:rPr lang="en-US" sz="2400"/>
              <a:t>B</a:t>
            </a:r>
            <a:r>
              <a:rPr lang="en-US" sz="2400" baseline="-25000"/>
              <a:t>1</a:t>
            </a:r>
            <a:r>
              <a:rPr lang="en-US" sz="2400"/>
              <a:t>,…,B</a:t>
            </a:r>
            <a:r>
              <a:rPr lang="en-US" sz="2400" baseline="-25000"/>
              <a:t>m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Ã</a:t>
            </a:r>
            <a:r>
              <a:rPr lang="en-US" sz="2400"/>
              <a:t> {0,1}</a:t>
            </a:r>
            <a:r>
              <a:rPr lang="en-US" sz="2400" baseline="30000"/>
              <a:t>m</a:t>
            </a:r>
          </a:p>
          <a:p>
            <a:pPr algn="l"/>
            <a:endParaRPr lang="en-US" sz="2400" baseline="30000">
              <a:latin typeface="cmsy10" pitchFamily="34" charset="0"/>
            </a:endParaRPr>
          </a:p>
        </p:txBody>
      </p:sp>
      <p:sp>
        <p:nvSpPr>
          <p:cNvPr id="607239" name="Text Box 7"/>
          <p:cNvSpPr txBox="1">
            <a:spLocks noChangeArrowheads="1"/>
          </p:cNvSpPr>
          <p:nvPr/>
        </p:nvSpPr>
        <p:spPr bwMode="auto">
          <a:xfrm>
            <a:off x="2743200" y="1295400"/>
            <a:ext cx="34829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 : {0,1}</a:t>
            </a:r>
            <a:r>
              <a:rPr lang="en-US" sz="2400" baseline="30000"/>
              <a:t>n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!</a:t>
            </a:r>
            <a:r>
              <a:rPr lang="en-US" sz="2400"/>
              <a:t> {0,1}</a:t>
            </a:r>
            <a:r>
              <a:rPr lang="en-US" sz="2400" baseline="30000"/>
              <a:t>m </a:t>
            </a:r>
            <a:r>
              <a:rPr lang="en-US" sz="2400"/>
              <a:t>OWF</a:t>
            </a:r>
          </a:p>
        </p:txBody>
      </p:sp>
      <p:sp>
        <p:nvSpPr>
          <p:cNvPr id="607240" name="Line 8"/>
          <p:cNvSpPr>
            <a:spLocks noChangeShapeType="1"/>
          </p:cNvSpPr>
          <p:nvPr/>
        </p:nvSpPr>
        <p:spPr bwMode="auto">
          <a:xfrm flipH="1">
            <a:off x="3048000" y="2590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7241" name="Rectangle 9"/>
          <p:cNvSpPr>
            <a:spLocks noChangeArrowheads="1"/>
          </p:cNvSpPr>
          <p:nvPr/>
        </p:nvSpPr>
        <p:spPr bwMode="auto">
          <a:xfrm>
            <a:off x="4343400" y="2133600"/>
            <a:ext cx="4873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1</a:t>
            </a:r>
          </a:p>
        </p:txBody>
      </p:sp>
      <p:sp>
        <p:nvSpPr>
          <p:cNvPr id="607242" name="Line 10"/>
          <p:cNvSpPr>
            <a:spLocks noChangeShapeType="1"/>
          </p:cNvSpPr>
          <p:nvPr/>
        </p:nvSpPr>
        <p:spPr bwMode="auto">
          <a:xfrm flipH="1">
            <a:off x="3048000" y="31242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7244" name="Text Box 12"/>
          <p:cNvSpPr txBox="1">
            <a:spLocks noChangeArrowheads="1"/>
          </p:cNvSpPr>
          <p:nvPr/>
        </p:nvSpPr>
        <p:spPr bwMode="auto">
          <a:xfrm>
            <a:off x="4114800" y="2667000"/>
            <a:ext cx="9525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07246" name="Text Box 14"/>
          <p:cNvSpPr txBox="1">
            <a:spLocks noChangeArrowheads="1"/>
          </p:cNvSpPr>
          <p:nvPr/>
        </p:nvSpPr>
        <p:spPr bwMode="auto">
          <a:xfrm>
            <a:off x="1471613" y="2209800"/>
            <a:ext cx="157956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X</a:t>
            </a:r>
            <a:r>
              <a:rPr lang="en-US" sz="2400">
                <a:latin typeface="cmsy10" pitchFamily="34" charset="0"/>
              </a:rPr>
              <a:t>Ã</a:t>
            </a:r>
            <a:r>
              <a:rPr lang="en-US" sz="2400"/>
              <a:t> {0,1}</a:t>
            </a:r>
            <a:r>
              <a:rPr lang="en-US" sz="2400" baseline="30000"/>
              <a:t>n</a:t>
            </a:r>
          </a:p>
        </p:txBody>
      </p:sp>
      <p:sp>
        <p:nvSpPr>
          <p:cNvPr id="607247" name="Text Box 15"/>
          <p:cNvSpPr txBox="1">
            <a:spLocks noChangeArrowheads="1"/>
          </p:cNvSpPr>
          <p:nvPr/>
        </p:nvSpPr>
        <p:spPr bwMode="auto">
          <a:xfrm>
            <a:off x="1676400" y="2743200"/>
            <a:ext cx="10668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Y=f(X)</a:t>
            </a:r>
            <a:endParaRPr lang="en-US" sz="2400" baseline="30000"/>
          </a:p>
        </p:txBody>
      </p:sp>
      <p:sp>
        <p:nvSpPr>
          <p:cNvPr id="60724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1217613"/>
          </a:xfrm>
        </p:spPr>
        <p:txBody>
          <a:bodyPr/>
          <a:lstStyle/>
          <a:p>
            <a:r>
              <a:rPr lang="en-US"/>
              <a:t>Real Entropy = n</a:t>
            </a:r>
          </a:p>
          <a:p>
            <a:r>
              <a:rPr lang="en-US"/>
              <a:t>Can show: Accessible Entropy </a:t>
            </a:r>
            <a:r>
              <a:rPr lang="en-US">
                <a:latin typeface="cmsy10" pitchFamily="34" charset="0"/>
              </a:rPr>
              <a:t>·</a:t>
            </a:r>
            <a:r>
              <a:rPr lang="en-US"/>
              <a:t> n-log n</a:t>
            </a:r>
          </a:p>
        </p:txBody>
      </p:sp>
      <p:sp>
        <p:nvSpPr>
          <p:cNvPr id="607249" name="Line 17"/>
          <p:cNvSpPr>
            <a:spLocks noChangeShapeType="1"/>
          </p:cNvSpPr>
          <p:nvPr/>
        </p:nvSpPr>
        <p:spPr bwMode="auto">
          <a:xfrm flipH="1">
            <a:off x="3048000" y="38862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7250" name="Rectangle 18"/>
          <p:cNvSpPr>
            <a:spLocks noChangeArrowheads="1"/>
          </p:cNvSpPr>
          <p:nvPr/>
        </p:nvSpPr>
        <p:spPr bwMode="auto">
          <a:xfrm>
            <a:off x="4343400" y="3429000"/>
            <a:ext cx="5492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m</a:t>
            </a:r>
          </a:p>
        </p:txBody>
      </p:sp>
      <p:sp>
        <p:nvSpPr>
          <p:cNvPr id="607251" name="Line 19"/>
          <p:cNvSpPr>
            <a:spLocks noChangeShapeType="1"/>
          </p:cNvSpPr>
          <p:nvPr/>
        </p:nvSpPr>
        <p:spPr bwMode="auto">
          <a:xfrm flipH="1">
            <a:off x="3048000" y="44196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7252" name="Text Box 20"/>
          <p:cNvSpPr txBox="1">
            <a:spLocks noChangeArrowheads="1"/>
          </p:cNvSpPr>
          <p:nvPr/>
        </p:nvSpPr>
        <p:spPr bwMode="auto">
          <a:xfrm>
            <a:off x="4114800" y="3962400"/>
            <a:ext cx="10017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m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07253" name="Line 21"/>
          <p:cNvSpPr>
            <a:spLocks noChangeShapeType="1"/>
          </p:cNvSpPr>
          <p:nvPr/>
        </p:nvSpPr>
        <p:spPr bwMode="auto">
          <a:xfrm>
            <a:off x="4572000" y="3200400"/>
            <a:ext cx="0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7254" name="Line 22"/>
          <p:cNvSpPr>
            <a:spLocks noChangeShapeType="1"/>
          </p:cNvSpPr>
          <p:nvPr/>
        </p:nvSpPr>
        <p:spPr bwMode="auto">
          <a:xfrm flipH="1">
            <a:off x="3048000" y="49530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07255" name="Text Box 23"/>
          <p:cNvSpPr txBox="1">
            <a:spLocks noChangeArrowheads="1"/>
          </p:cNvSpPr>
          <p:nvPr/>
        </p:nvSpPr>
        <p:spPr bwMode="auto">
          <a:xfrm>
            <a:off x="4419600" y="4495800"/>
            <a:ext cx="342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0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0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8" grpId="0"/>
      <p:bldP spid="607240" grpId="0" animBg="1"/>
      <p:bldP spid="607241" grpId="0"/>
      <p:bldP spid="607242" grpId="0" animBg="1"/>
      <p:bldP spid="607244" grpId="0"/>
      <p:bldP spid="607246" grpId="0"/>
      <p:bldP spid="607247" grpId="0"/>
      <p:bldP spid="607249" grpId="0" animBg="1"/>
      <p:bldP spid="607250" grpId="0"/>
      <p:bldP spid="607251" grpId="0" animBg="1"/>
      <p:bldP spid="607252" grpId="0"/>
      <p:bldP spid="607253" grpId="0" animBg="1"/>
      <p:bldP spid="607254" grpId="0" animBg="1"/>
      <p:bldP spid="60725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Claim: Accessible Entropy </a:t>
            </a:r>
            <a:r>
              <a:rPr lang="en-US" sz="3200">
                <a:latin typeface="cmsy10" pitchFamily="34" charset="0"/>
              </a:rPr>
              <a:t>·</a:t>
            </a:r>
            <a:r>
              <a:rPr lang="en-US" sz="3200"/>
              <a:t> n-log n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296863" y="1781175"/>
            <a:ext cx="546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  <a:r>
              <a:rPr lang="en-US" sz="2800" baseline="30000"/>
              <a:t>*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3938588" y="1781175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409575" y="1295400"/>
            <a:ext cx="35798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 : {0,1}</a:t>
            </a:r>
            <a:r>
              <a:rPr lang="en-US" sz="2400" baseline="30000"/>
              <a:t>n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!</a:t>
            </a:r>
            <a:r>
              <a:rPr lang="en-US" sz="2400"/>
              <a:t> {0,1}</a:t>
            </a:r>
            <a:r>
              <a:rPr lang="en-US" sz="2400" baseline="30000"/>
              <a:t>m </a:t>
            </a:r>
            <a:r>
              <a:rPr lang="en-US" sz="2400"/>
              <a:t>OWF.</a:t>
            </a:r>
          </a:p>
        </p:txBody>
      </p:sp>
      <p:sp>
        <p:nvSpPr>
          <p:cNvPr id="611335" name="Line 7"/>
          <p:cNvSpPr>
            <a:spLocks noChangeShapeType="1"/>
          </p:cNvSpPr>
          <p:nvPr/>
        </p:nvSpPr>
        <p:spPr bwMode="auto">
          <a:xfrm flipH="1">
            <a:off x="809625" y="2590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1336" name="Rectangle 8"/>
          <p:cNvSpPr>
            <a:spLocks noChangeArrowheads="1"/>
          </p:cNvSpPr>
          <p:nvPr/>
        </p:nvSpPr>
        <p:spPr bwMode="auto">
          <a:xfrm>
            <a:off x="2105025" y="2133600"/>
            <a:ext cx="4873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1</a:t>
            </a:r>
          </a:p>
        </p:txBody>
      </p:sp>
      <p:sp>
        <p:nvSpPr>
          <p:cNvPr id="611337" name="Line 9"/>
          <p:cNvSpPr>
            <a:spLocks noChangeShapeType="1"/>
          </p:cNvSpPr>
          <p:nvPr/>
        </p:nvSpPr>
        <p:spPr bwMode="auto">
          <a:xfrm flipH="1">
            <a:off x="809625" y="314007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1876425" y="2667000"/>
            <a:ext cx="9525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1342" name="Line 14"/>
          <p:cNvSpPr>
            <a:spLocks noChangeShapeType="1"/>
          </p:cNvSpPr>
          <p:nvPr/>
        </p:nvSpPr>
        <p:spPr bwMode="auto">
          <a:xfrm flipH="1">
            <a:off x="809625" y="533082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1343" name="Rectangle 15"/>
          <p:cNvSpPr>
            <a:spLocks noChangeArrowheads="1"/>
          </p:cNvSpPr>
          <p:nvPr/>
        </p:nvSpPr>
        <p:spPr bwMode="auto">
          <a:xfrm>
            <a:off x="2105025" y="4873625"/>
            <a:ext cx="5492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m</a:t>
            </a:r>
          </a:p>
        </p:txBody>
      </p:sp>
      <p:sp>
        <p:nvSpPr>
          <p:cNvPr id="611344" name="Line 16"/>
          <p:cNvSpPr>
            <a:spLocks noChangeShapeType="1"/>
          </p:cNvSpPr>
          <p:nvPr/>
        </p:nvSpPr>
        <p:spPr bwMode="auto">
          <a:xfrm flipH="1">
            <a:off x="809625" y="586422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1345" name="Text Box 17"/>
          <p:cNvSpPr txBox="1">
            <a:spLocks noChangeArrowheads="1"/>
          </p:cNvSpPr>
          <p:nvPr/>
        </p:nvSpPr>
        <p:spPr bwMode="auto">
          <a:xfrm>
            <a:off x="1876425" y="5407025"/>
            <a:ext cx="10017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m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1346" name="Line 18"/>
          <p:cNvSpPr>
            <a:spLocks noChangeShapeType="1"/>
          </p:cNvSpPr>
          <p:nvPr/>
        </p:nvSpPr>
        <p:spPr bwMode="auto">
          <a:xfrm>
            <a:off x="2333625" y="4645025"/>
            <a:ext cx="0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1347" name="Line 19"/>
          <p:cNvSpPr>
            <a:spLocks noChangeShapeType="1"/>
          </p:cNvSpPr>
          <p:nvPr/>
        </p:nvSpPr>
        <p:spPr bwMode="auto">
          <a:xfrm flipH="1">
            <a:off x="809625" y="639762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1348" name="Text Box 20"/>
          <p:cNvSpPr txBox="1">
            <a:spLocks noChangeArrowheads="1"/>
          </p:cNvSpPr>
          <p:nvPr/>
        </p:nvSpPr>
        <p:spPr bwMode="auto">
          <a:xfrm>
            <a:off x="2181225" y="5940425"/>
            <a:ext cx="342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X</a:t>
            </a:r>
          </a:p>
        </p:txBody>
      </p:sp>
      <p:sp>
        <p:nvSpPr>
          <p:cNvPr id="611350" name="Line 22"/>
          <p:cNvSpPr>
            <a:spLocks noChangeShapeType="1"/>
          </p:cNvSpPr>
          <p:nvPr/>
        </p:nvSpPr>
        <p:spPr bwMode="auto">
          <a:xfrm flipH="1">
            <a:off x="803275" y="39433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1351" name="Rectangle 23"/>
          <p:cNvSpPr>
            <a:spLocks noChangeArrowheads="1"/>
          </p:cNvSpPr>
          <p:nvPr/>
        </p:nvSpPr>
        <p:spPr bwMode="auto">
          <a:xfrm>
            <a:off x="2098675" y="3486150"/>
            <a:ext cx="4349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t</a:t>
            </a:r>
          </a:p>
        </p:txBody>
      </p:sp>
      <p:sp>
        <p:nvSpPr>
          <p:cNvPr id="611352" name="Line 24"/>
          <p:cNvSpPr>
            <a:spLocks noChangeShapeType="1"/>
          </p:cNvSpPr>
          <p:nvPr/>
        </p:nvSpPr>
        <p:spPr bwMode="auto">
          <a:xfrm flipH="1">
            <a:off x="803275" y="44767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1353" name="Text Box 25"/>
          <p:cNvSpPr txBox="1">
            <a:spLocks noChangeArrowheads="1"/>
          </p:cNvSpPr>
          <p:nvPr/>
        </p:nvSpPr>
        <p:spPr bwMode="auto">
          <a:xfrm>
            <a:off x="1870075" y="4019550"/>
            <a:ext cx="9096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t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1354" name="Line 26"/>
          <p:cNvSpPr>
            <a:spLocks noChangeShapeType="1"/>
          </p:cNvSpPr>
          <p:nvPr/>
        </p:nvSpPr>
        <p:spPr bwMode="auto">
          <a:xfrm>
            <a:off x="2327275" y="3257550"/>
            <a:ext cx="0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1357" name="Text Box 29"/>
          <p:cNvSpPr txBox="1">
            <a:spLocks noChangeArrowheads="1"/>
          </p:cNvSpPr>
          <p:nvPr/>
        </p:nvSpPr>
        <p:spPr bwMode="auto">
          <a:xfrm>
            <a:off x="4772025" y="1279525"/>
            <a:ext cx="3586163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For simplicity, assume </a:t>
            </a:r>
            <a:br>
              <a:rPr lang="en-US" sz="2400"/>
            </a:br>
            <a:r>
              <a:rPr lang="en-US" sz="2400"/>
              <a:t>|f</a:t>
            </a:r>
            <a:r>
              <a:rPr lang="en-US" sz="2400" baseline="30000"/>
              <a:t>-1</a:t>
            </a:r>
            <a:r>
              <a:rPr lang="en-US" sz="2400"/>
              <a:t>(y)| = 2</a:t>
            </a:r>
            <a:r>
              <a:rPr lang="en-US" sz="2400" baseline="30000"/>
              <a:t>k</a:t>
            </a:r>
            <a:r>
              <a:rPr lang="en-US" sz="2400"/>
              <a:t>  </a:t>
            </a:r>
            <a:r>
              <a:rPr lang="en-US" sz="2400">
                <a:latin typeface="cmsy10" pitchFamily="34" charset="0"/>
              </a:rPr>
              <a:t>8</a:t>
            </a:r>
            <a:r>
              <a:rPr lang="en-US" sz="2400"/>
              <a:t> y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Im(f)</a:t>
            </a:r>
          </a:p>
        </p:txBody>
      </p:sp>
      <p:sp>
        <p:nvSpPr>
          <p:cNvPr id="611358" name="AutoShape 30"/>
          <p:cNvSpPr>
            <a:spLocks/>
          </p:cNvSpPr>
          <p:nvPr/>
        </p:nvSpPr>
        <p:spPr bwMode="auto">
          <a:xfrm>
            <a:off x="4008438" y="2316163"/>
            <a:ext cx="212725" cy="2163762"/>
          </a:xfrm>
          <a:prstGeom prst="rightBrace">
            <a:avLst>
              <a:gd name="adj1" fmla="val 84764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1359" name="AutoShape 31"/>
          <p:cNvSpPr>
            <a:spLocks/>
          </p:cNvSpPr>
          <p:nvPr/>
        </p:nvSpPr>
        <p:spPr bwMode="auto">
          <a:xfrm>
            <a:off x="3992563" y="6045200"/>
            <a:ext cx="214312" cy="503238"/>
          </a:xfrm>
          <a:prstGeom prst="rightBrace">
            <a:avLst>
              <a:gd name="adj1" fmla="val 19568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1360" name="Text Box 32"/>
          <p:cNvSpPr txBox="1">
            <a:spLocks noChangeArrowheads="1"/>
          </p:cNvSpPr>
          <p:nvPr/>
        </p:nvSpPr>
        <p:spPr bwMode="auto">
          <a:xfrm>
            <a:off x="4343400" y="6046788"/>
            <a:ext cx="19288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entropy </a:t>
            </a:r>
            <a:r>
              <a:rPr lang="en-US" sz="2400">
                <a:latin typeface="cmsy10" pitchFamily="34" charset="0"/>
              </a:rPr>
              <a:t>·</a:t>
            </a:r>
            <a:r>
              <a:rPr lang="en-US" sz="2400"/>
              <a:t> k</a:t>
            </a:r>
          </a:p>
        </p:txBody>
      </p:sp>
      <p:sp>
        <p:nvSpPr>
          <p:cNvPr id="611361" name="Text Box 33"/>
          <p:cNvSpPr txBox="1">
            <a:spLocks noChangeArrowheads="1"/>
          </p:cNvSpPr>
          <p:nvPr/>
        </p:nvSpPr>
        <p:spPr bwMode="auto">
          <a:xfrm>
            <a:off x="4389438" y="3140075"/>
            <a:ext cx="37592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entropy </a:t>
            </a:r>
            <a:r>
              <a:rPr lang="en-US" sz="2400">
                <a:latin typeface="cmsy10" pitchFamily="34" charset="0"/>
              </a:rPr>
              <a:t>·</a:t>
            </a:r>
            <a:r>
              <a:rPr lang="en-US" sz="2400"/>
              <a:t> t = n-k-2log n</a:t>
            </a:r>
          </a:p>
        </p:txBody>
      </p:sp>
      <p:sp>
        <p:nvSpPr>
          <p:cNvPr id="611362" name="AutoShape 34"/>
          <p:cNvSpPr>
            <a:spLocks/>
          </p:cNvSpPr>
          <p:nvPr/>
        </p:nvSpPr>
        <p:spPr bwMode="auto">
          <a:xfrm>
            <a:off x="4008438" y="4632325"/>
            <a:ext cx="152400" cy="1265238"/>
          </a:xfrm>
          <a:prstGeom prst="rightBrace">
            <a:avLst>
              <a:gd name="adj1" fmla="val 69184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1363" name="Text Box 35"/>
          <p:cNvSpPr txBox="1">
            <a:spLocks noChangeArrowheads="1"/>
          </p:cNvSpPr>
          <p:nvPr/>
        </p:nvSpPr>
        <p:spPr bwMode="auto">
          <a:xfrm>
            <a:off x="4387850" y="5006975"/>
            <a:ext cx="36766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C6600"/>
                </a:solidFill>
              </a:rPr>
              <a:t>Claim:</a:t>
            </a:r>
            <a:r>
              <a:rPr lang="en-US" sz="2400"/>
              <a:t> entropy = neg(n)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57" grpId="0"/>
      <p:bldP spid="611358" grpId="0" animBg="1"/>
      <p:bldP spid="611359" grpId="0" animBg="1"/>
      <p:bldP spid="611360" grpId="0"/>
      <p:bldP spid="611361" grpId="0"/>
      <p:bldP spid="611362" grpId="0" animBg="1"/>
      <p:bldP spid="6113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Claim: Accessible Entropy </a:t>
            </a:r>
            <a:r>
              <a:rPr lang="en-US" sz="3200">
                <a:latin typeface="cmsy10" pitchFamily="34" charset="0"/>
              </a:rPr>
              <a:t>·</a:t>
            </a:r>
            <a:r>
              <a:rPr lang="en-US" sz="3200"/>
              <a:t> n-log n</a:t>
            </a:r>
          </a:p>
        </p:txBody>
      </p:sp>
      <p:sp>
        <p:nvSpPr>
          <p:cNvPr id="612355" name="Text Box 3"/>
          <p:cNvSpPr txBox="1">
            <a:spLocks noChangeArrowheads="1"/>
          </p:cNvSpPr>
          <p:nvPr/>
        </p:nvSpPr>
        <p:spPr bwMode="auto">
          <a:xfrm>
            <a:off x="296863" y="1781175"/>
            <a:ext cx="546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  <a:r>
              <a:rPr lang="en-US" sz="2800" baseline="30000"/>
              <a:t>*</a:t>
            </a:r>
          </a:p>
        </p:txBody>
      </p:sp>
      <p:sp>
        <p:nvSpPr>
          <p:cNvPr id="612356" name="Text Box 4"/>
          <p:cNvSpPr txBox="1">
            <a:spLocks noChangeArrowheads="1"/>
          </p:cNvSpPr>
          <p:nvPr/>
        </p:nvSpPr>
        <p:spPr bwMode="auto">
          <a:xfrm>
            <a:off x="3938588" y="1781175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612357" name="Text Box 5"/>
          <p:cNvSpPr txBox="1">
            <a:spLocks noChangeArrowheads="1"/>
          </p:cNvSpPr>
          <p:nvPr/>
        </p:nvSpPr>
        <p:spPr bwMode="auto">
          <a:xfrm>
            <a:off x="409575" y="1295400"/>
            <a:ext cx="35798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 : {0,1}</a:t>
            </a:r>
            <a:r>
              <a:rPr lang="en-US" sz="2400" baseline="30000"/>
              <a:t>n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!</a:t>
            </a:r>
            <a:r>
              <a:rPr lang="en-US" sz="2400"/>
              <a:t> {0,1}</a:t>
            </a:r>
            <a:r>
              <a:rPr lang="en-US" sz="2400" baseline="30000"/>
              <a:t>m </a:t>
            </a:r>
            <a:r>
              <a:rPr lang="en-US" sz="2400"/>
              <a:t>OWF.</a:t>
            </a:r>
          </a:p>
        </p:txBody>
      </p:sp>
      <p:sp>
        <p:nvSpPr>
          <p:cNvPr id="612358" name="Line 6"/>
          <p:cNvSpPr>
            <a:spLocks noChangeShapeType="1"/>
          </p:cNvSpPr>
          <p:nvPr/>
        </p:nvSpPr>
        <p:spPr bwMode="auto">
          <a:xfrm flipH="1">
            <a:off x="809625" y="2590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2359" name="Rectangle 7"/>
          <p:cNvSpPr>
            <a:spLocks noChangeArrowheads="1"/>
          </p:cNvSpPr>
          <p:nvPr/>
        </p:nvSpPr>
        <p:spPr bwMode="auto">
          <a:xfrm>
            <a:off x="2105025" y="2133600"/>
            <a:ext cx="4873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1</a:t>
            </a:r>
          </a:p>
        </p:txBody>
      </p:sp>
      <p:sp>
        <p:nvSpPr>
          <p:cNvPr id="612360" name="Line 8"/>
          <p:cNvSpPr>
            <a:spLocks noChangeShapeType="1"/>
          </p:cNvSpPr>
          <p:nvPr/>
        </p:nvSpPr>
        <p:spPr bwMode="auto">
          <a:xfrm flipH="1">
            <a:off x="809625" y="314007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2361" name="Text Box 9"/>
          <p:cNvSpPr txBox="1">
            <a:spLocks noChangeArrowheads="1"/>
          </p:cNvSpPr>
          <p:nvPr/>
        </p:nvSpPr>
        <p:spPr bwMode="auto">
          <a:xfrm>
            <a:off x="1876425" y="2667000"/>
            <a:ext cx="9525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2369" name="Line 17"/>
          <p:cNvSpPr>
            <a:spLocks noChangeShapeType="1"/>
          </p:cNvSpPr>
          <p:nvPr/>
        </p:nvSpPr>
        <p:spPr bwMode="auto">
          <a:xfrm flipH="1">
            <a:off x="803275" y="39433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2370" name="Rectangle 18"/>
          <p:cNvSpPr>
            <a:spLocks noChangeArrowheads="1"/>
          </p:cNvSpPr>
          <p:nvPr/>
        </p:nvSpPr>
        <p:spPr bwMode="auto">
          <a:xfrm>
            <a:off x="2098675" y="3486150"/>
            <a:ext cx="4349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t</a:t>
            </a:r>
          </a:p>
        </p:txBody>
      </p:sp>
      <p:sp>
        <p:nvSpPr>
          <p:cNvPr id="612371" name="Line 19"/>
          <p:cNvSpPr>
            <a:spLocks noChangeShapeType="1"/>
          </p:cNvSpPr>
          <p:nvPr/>
        </p:nvSpPr>
        <p:spPr bwMode="auto">
          <a:xfrm flipH="1">
            <a:off x="803275" y="44767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2372" name="Text Box 20"/>
          <p:cNvSpPr txBox="1">
            <a:spLocks noChangeArrowheads="1"/>
          </p:cNvSpPr>
          <p:nvPr/>
        </p:nvSpPr>
        <p:spPr bwMode="auto">
          <a:xfrm>
            <a:off x="1870075" y="4019550"/>
            <a:ext cx="9096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t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2373" name="Line 21"/>
          <p:cNvSpPr>
            <a:spLocks noChangeShapeType="1"/>
          </p:cNvSpPr>
          <p:nvPr/>
        </p:nvSpPr>
        <p:spPr bwMode="auto">
          <a:xfrm>
            <a:off x="2327275" y="3257550"/>
            <a:ext cx="0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2374" name="Text Box 22"/>
          <p:cNvSpPr txBox="1">
            <a:spLocks noChangeArrowheads="1"/>
          </p:cNvSpPr>
          <p:nvPr/>
        </p:nvSpPr>
        <p:spPr bwMode="auto">
          <a:xfrm>
            <a:off x="4772025" y="1279525"/>
            <a:ext cx="3586163" cy="11874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For simplicity, assume </a:t>
            </a:r>
            <a:br>
              <a:rPr lang="en-US" sz="2400"/>
            </a:br>
            <a:r>
              <a:rPr lang="en-US" sz="2400"/>
              <a:t>|f</a:t>
            </a:r>
            <a:r>
              <a:rPr lang="en-US" sz="2400" baseline="30000"/>
              <a:t>-1</a:t>
            </a:r>
            <a:r>
              <a:rPr lang="en-US" sz="2400"/>
              <a:t>(y)| = 2</a:t>
            </a:r>
            <a:r>
              <a:rPr lang="en-US" sz="2400" baseline="30000"/>
              <a:t>k</a:t>
            </a:r>
            <a:r>
              <a:rPr lang="en-US" sz="2400"/>
              <a:t>  </a:t>
            </a:r>
            <a:r>
              <a:rPr lang="en-US" sz="2400">
                <a:latin typeface="cmsy10" pitchFamily="34" charset="0"/>
              </a:rPr>
              <a:t>8</a:t>
            </a:r>
            <a:r>
              <a:rPr lang="en-US" sz="2400"/>
              <a:t> y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Im(f).</a:t>
            </a:r>
          </a:p>
          <a:p>
            <a:r>
              <a:rPr lang="en-US" sz="2400"/>
              <a:t>t=n-k-2log n</a:t>
            </a:r>
          </a:p>
        </p:txBody>
      </p:sp>
      <p:sp>
        <p:nvSpPr>
          <p:cNvPr id="612381" name="Text Box 29"/>
          <p:cNvSpPr txBox="1">
            <a:spLocks noChangeArrowheads="1"/>
          </p:cNvSpPr>
          <p:nvPr/>
        </p:nvSpPr>
        <p:spPr bwMode="auto">
          <a:xfrm>
            <a:off x="303213" y="4772025"/>
            <a:ext cx="3565525" cy="15525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C6600"/>
                </a:solidFill>
              </a:rPr>
              <a:t>Claim: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9</a:t>
            </a:r>
            <a:r>
              <a:rPr lang="en-US" sz="2400"/>
              <a:t> at most one</a:t>
            </a:r>
            <a:br>
              <a:rPr lang="en-US" sz="2400"/>
            </a:br>
            <a:r>
              <a:rPr lang="en-US" sz="2400"/>
              <a:t>consistent Y s.t. A</a:t>
            </a:r>
            <a:r>
              <a:rPr lang="en-US" sz="2400" baseline="30000"/>
              <a:t>*</a:t>
            </a:r>
            <a:r>
              <a:rPr lang="en-US" sz="2400"/>
              <a:t> can</a:t>
            </a:r>
            <a:br>
              <a:rPr lang="en-US" sz="2400"/>
            </a:br>
            <a:r>
              <a:rPr lang="en-US" sz="2400"/>
              <a:t>produce a preimage</a:t>
            </a:r>
            <a:br>
              <a:rPr lang="en-US" sz="2400"/>
            </a:br>
            <a:r>
              <a:rPr lang="en-US" sz="2400"/>
              <a:t>(except w/neg prob,)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ChangeArrowheads="1"/>
          </p:cNvSpPr>
          <p:nvPr/>
        </p:nvSpPr>
        <p:spPr bwMode="auto">
          <a:xfrm>
            <a:off x="4416425" y="2574925"/>
            <a:ext cx="4632325" cy="2424113"/>
          </a:xfrm>
          <a:prstGeom prst="rect">
            <a:avLst/>
          </a:prstGeom>
          <a:solidFill>
            <a:schemeClr val="hlink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Claim: Accessible Entropy </a:t>
            </a:r>
            <a:r>
              <a:rPr lang="en-US" sz="3200">
                <a:latin typeface="cmsy10" pitchFamily="34" charset="0"/>
              </a:rPr>
              <a:t>·</a:t>
            </a:r>
            <a:r>
              <a:rPr lang="en-US" sz="3200"/>
              <a:t> n-log n</a:t>
            </a: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296863" y="1781175"/>
            <a:ext cx="546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  <a:r>
              <a:rPr lang="en-US" sz="2800" baseline="30000"/>
              <a:t>*</a:t>
            </a:r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3938588" y="1781175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409575" y="1295400"/>
            <a:ext cx="35798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 : {0,1}</a:t>
            </a:r>
            <a:r>
              <a:rPr lang="en-US" sz="2400" baseline="30000"/>
              <a:t>n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!</a:t>
            </a:r>
            <a:r>
              <a:rPr lang="en-US" sz="2400"/>
              <a:t> {0,1}</a:t>
            </a:r>
            <a:r>
              <a:rPr lang="en-US" sz="2400" baseline="30000"/>
              <a:t>m </a:t>
            </a:r>
            <a:r>
              <a:rPr lang="en-US" sz="2400"/>
              <a:t>OWF.</a:t>
            </a:r>
          </a:p>
        </p:txBody>
      </p:sp>
      <p:sp>
        <p:nvSpPr>
          <p:cNvPr id="616455" name="Line 7"/>
          <p:cNvSpPr>
            <a:spLocks noChangeShapeType="1"/>
          </p:cNvSpPr>
          <p:nvPr/>
        </p:nvSpPr>
        <p:spPr bwMode="auto">
          <a:xfrm flipH="1">
            <a:off x="809625" y="2590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2105025" y="2133600"/>
            <a:ext cx="4873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1</a:t>
            </a:r>
          </a:p>
        </p:txBody>
      </p:sp>
      <p:sp>
        <p:nvSpPr>
          <p:cNvPr id="616457" name="Line 9"/>
          <p:cNvSpPr>
            <a:spLocks noChangeShapeType="1"/>
          </p:cNvSpPr>
          <p:nvPr/>
        </p:nvSpPr>
        <p:spPr bwMode="auto">
          <a:xfrm flipH="1">
            <a:off x="809625" y="314007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458" name="Text Box 10"/>
          <p:cNvSpPr txBox="1">
            <a:spLocks noChangeArrowheads="1"/>
          </p:cNvSpPr>
          <p:nvPr/>
        </p:nvSpPr>
        <p:spPr bwMode="auto">
          <a:xfrm>
            <a:off x="1876425" y="2667000"/>
            <a:ext cx="9525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6459" name="Line 11"/>
          <p:cNvSpPr>
            <a:spLocks noChangeShapeType="1"/>
          </p:cNvSpPr>
          <p:nvPr/>
        </p:nvSpPr>
        <p:spPr bwMode="auto">
          <a:xfrm flipH="1">
            <a:off x="803275" y="39433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460" name="Rectangle 12"/>
          <p:cNvSpPr>
            <a:spLocks noChangeArrowheads="1"/>
          </p:cNvSpPr>
          <p:nvPr/>
        </p:nvSpPr>
        <p:spPr bwMode="auto">
          <a:xfrm>
            <a:off x="2098675" y="3486150"/>
            <a:ext cx="4349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t</a:t>
            </a:r>
          </a:p>
        </p:txBody>
      </p:sp>
      <p:sp>
        <p:nvSpPr>
          <p:cNvPr id="616461" name="Line 13"/>
          <p:cNvSpPr>
            <a:spLocks noChangeShapeType="1"/>
          </p:cNvSpPr>
          <p:nvPr/>
        </p:nvSpPr>
        <p:spPr bwMode="auto">
          <a:xfrm flipH="1">
            <a:off x="803275" y="44767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6462" name="Text Box 14"/>
          <p:cNvSpPr txBox="1">
            <a:spLocks noChangeArrowheads="1"/>
          </p:cNvSpPr>
          <p:nvPr/>
        </p:nvSpPr>
        <p:spPr bwMode="auto">
          <a:xfrm>
            <a:off x="1870075" y="4019550"/>
            <a:ext cx="9096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t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6463" name="Line 15"/>
          <p:cNvSpPr>
            <a:spLocks noChangeShapeType="1"/>
          </p:cNvSpPr>
          <p:nvPr/>
        </p:nvSpPr>
        <p:spPr bwMode="auto">
          <a:xfrm>
            <a:off x="2327275" y="3257550"/>
            <a:ext cx="0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6464" name="Text Box 16"/>
          <p:cNvSpPr txBox="1">
            <a:spLocks noChangeArrowheads="1"/>
          </p:cNvSpPr>
          <p:nvPr/>
        </p:nvSpPr>
        <p:spPr bwMode="auto">
          <a:xfrm>
            <a:off x="4772025" y="1279525"/>
            <a:ext cx="3586163" cy="11874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For simplicity, assume </a:t>
            </a:r>
            <a:br>
              <a:rPr lang="en-US" sz="2400"/>
            </a:br>
            <a:r>
              <a:rPr lang="en-US" sz="2400"/>
              <a:t>|f</a:t>
            </a:r>
            <a:r>
              <a:rPr lang="en-US" sz="2400" baseline="30000"/>
              <a:t>-1</a:t>
            </a:r>
            <a:r>
              <a:rPr lang="en-US" sz="2400"/>
              <a:t>(y)| = 2</a:t>
            </a:r>
            <a:r>
              <a:rPr lang="en-US" sz="2400" baseline="30000"/>
              <a:t>k</a:t>
            </a:r>
            <a:r>
              <a:rPr lang="en-US" sz="2400"/>
              <a:t>  </a:t>
            </a:r>
            <a:r>
              <a:rPr lang="en-US" sz="2400">
                <a:latin typeface="cmsy10" pitchFamily="34" charset="0"/>
              </a:rPr>
              <a:t>8</a:t>
            </a:r>
            <a:r>
              <a:rPr lang="en-US" sz="2400"/>
              <a:t> y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Im(f).</a:t>
            </a:r>
          </a:p>
          <a:p>
            <a:r>
              <a:rPr lang="en-US" sz="2400"/>
              <a:t>t=n-k-2log n</a:t>
            </a:r>
          </a:p>
        </p:txBody>
      </p:sp>
      <p:sp>
        <p:nvSpPr>
          <p:cNvPr id="616465" name="Text Box 17"/>
          <p:cNvSpPr txBox="1">
            <a:spLocks noChangeArrowheads="1"/>
          </p:cNvSpPr>
          <p:nvPr/>
        </p:nvSpPr>
        <p:spPr bwMode="auto">
          <a:xfrm>
            <a:off x="303213" y="4772025"/>
            <a:ext cx="3565525" cy="15525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CC6600"/>
                </a:solidFill>
              </a:rPr>
              <a:t>Claim: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9</a:t>
            </a:r>
            <a:r>
              <a:rPr lang="en-US" sz="2400"/>
              <a:t> at most one</a:t>
            </a:r>
            <a:br>
              <a:rPr lang="en-US" sz="2400"/>
            </a:br>
            <a:r>
              <a:rPr lang="en-US" sz="2400"/>
              <a:t>consistent Y s.t. A</a:t>
            </a:r>
            <a:r>
              <a:rPr lang="en-US" sz="2400" baseline="30000"/>
              <a:t>*</a:t>
            </a:r>
            <a:r>
              <a:rPr lang="en-US" sz="2400"/>
              <a:t> can</a:t>
            </a:r>
            <a:br>
              <a:rPr lang="en-US" sz="2400"/>
            </a:br>
            <a:r>
              <a:rPr lang="en-US" sz="2400"/>
              <a:t>produce a preimage</a:t>
            </a:r>
            <a:br>
              <a:rPr lang="en-US" sz="2400"/>
            </a:br>
            <a:r>
              <a:rPr lang="en-US" sz="2400"/>
              <a:t>(except w/neg prob,)</a:t>
            </a:r>
          </a:p>
        </p:txBody>
      </p:sp>
      <p:sp>
        <p:nvSpPr>
          <p:cNvPr id="616466" name="Oval 18"/>
          <p:cNvSpPr>
            <a:spLocks noChangeArrowheads="1"/>
          </p:cNvSpPr>
          <p:nvPr/>
        </p:nvSpPr>
        <p:spPr bwMode="auto">
          <a:xfrm>
            <a:off x="5029200" y="2941638"/>
            <a:ext cx="3230563" cy="1722437"/>
          </a:xfrm>
          <a:prstGeom prst="ellipse">
            <a:avLst/>
          </a:prstGeom>
          <a:solidFill>
            <a:schemeClr val="accent1"/>
          </a:solidFill>
          <a:ln w="254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6467" name="Text Box 19"/>
          <p:cNvSpPr txBox="1">
            <a:spLocks noChangeArrowheads="1"/>
          </p:cNvSpPr>
          <p:nvPr/>
        </p:nvSpPr>
        <p:spPr bwMode="auto">
          <a:xfrm>
            <a:off x="8218488" y="3559175"/>
            <a:ext cx="86518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Im(f)</a:t>
            </a:r>
          </a:p>
        </p:txBody>
      </p:sp>
      <p:sp>
        <p:nvSpPr>
          <p:cNvPr id="616468" name="Freeform 20"/>
          <p:cNvSpPr>
            <a:spLocks/>
          </p:cNvSpPr>
          <p:nvPr/>
        </p:nvSpPr>
        <p:spPr bwMode="auto">
          <a:xfrm>
            <a:off x="4587875" y="2636838"/>
            <a:ext cx="2559050" cy="2332037"/>
          </a:xfrm>
          <a:custGeom>
            <a:avLst/>
            <a:gdLst/>
            <a:ahLst/>
            <a:cxnLst>
              <a:cxn ang="0">
                <a:pos x="864" y="1469"/>
              </a:cxn>
              <a:cxn ang="0">
                <a:pos x="1612" y="0"/>
              </a:cxn>
              <a:cxn ang="0">
                <a:pos x="201" y="173"/>
              </a:cxn>
              <a:cxn ang="0">
                <a:pos x="0" y="1123"/>
              </a:cxn>
              <a:cxn ang="0">
                <a:pos x="864" y="1469"/>
              </a:cxn>
            </a:cxnLst>
            <a:rect l="0" t="0" r="r" b="b"/>
            <a:pathLst>
              <a:path w="1612" h="1469">
                <a:moveTo>
                  <a:pt x="864" y="1469"/>
                </a:moveTo>
                <a:lnTo>
                  <a:pt x="1612" y="0"/>
                </a:lnTo>
                <a:lnTo>
                  <a:pt x="201" y="173"/>
                </a:lnTo>
                <a:lnTo>
                  <a:pt x="0" y="1123"/>
                </a:lnTo>
                <a:lnTo>
                  <a:pt x="864" y="1469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69" name="Freeform 21"/>
          <p:cNvSpPr>
            <a:spLocks/>
          </p:cNvSpPr>
          <p:nvPr/>
        </p:nvSpPr>
        <p:spPr bwMode="auto">
          <a:xfrm>
            <a:off x="6508750" y="2773363"/>
            <a:ext cx="2025650" cy="1158875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730"/>
              </a:cxn>
              <a:cxn ang="0">
                <a:pos x="1286" y="375"/>
              </a:cxn>
              <a:cxn ang="0">
                <a:pos x="384" y="0"/>
              </a:cxn>
            </a:cxnLst>
            <a:rect l="0" t="0" r="r" b="b"/>
            <a:pathLst>
              <a:path w="1286" h="730">
                <a:moveTo>
                  <a:pt x="384" y="0"/>
                </a:moveTo>
                <a:lnTo>
                  <a:pt x="0" y="730"/>
                </a:lnTo>
                <a:lnTo>
                  <a:pt x="1286" y="375"/>
                </a:lnTo>
                <a:lnTo>
                  <a:pt x="384" y="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70" name="Line 22"/>
          <p:cNvSpPr>
            <a:spLocks noChangeShapeType="1"/>
          </p:cNvSpPr>
          <p:nvPr/>
        </p:nvSpPr>
        <p:spPr bwMode="auto">
          <a:xfrm flipH="1">
            <a:off x="6477000" y="4616450"/>
            <a:ext cx="15875" cy="1587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71" name="Freeform 23"/>
          <p:cNvSpPr>
            <a:spLocks/>
          </p:cNvSpPr>
          <p:nvPr/>
        </p:nvSpPr>
        <p:spPr bwMode="auto">
          <a:xfrm>
            <a:off x="6065838" y="3444875"/>
            <a:ext cx="2224087" cy="1279525"/>
          </a:xfrm>
          <a:custGeom>
            <a:avLst/>
            <a:gdLst/>
            <a:ahLst/>
            <a:cxnLst>
              <a:cxn ang="0">
                <a:pos x="729" y="192"/>
              </a:cxn>
              <a:cxn ang="0">
                <a:pos x="153" y="508"/>
              </a:cxn>
              <a:cxn ang="0">
                <a:pos x="0" y="806"/>
              </a:cxn>
              <a:cxn ang="0">
                <a:pos x="1363" y="739"/>
              </a:cxn>
              <a:cxn ang="0">
                <a:pos x="1401" y="0"/>
              </a:cxn>
              <a:cxn ang="0">
                <a:pos x="787" y="163"/>
              </a:cxn>
            </a:cxnLst>
            <a:rect l="0" t="0" r="r" b="b"/>
            <a:pathLst>
              <a:path w="1401" h="806">
                <a:moveTo>
                  <a:pt x="729" y="192"/>
                </a:moveTo>
                <a:lnTo>
                  <a:pt x="153" y="508"/>
                </a:lnTo>
                <a:lnTo>
                  <a:pt x="0" y="806"/>
                </a:lnTo>
                <a:lnTo>
                  <a:pt x="1363" y="739"/>
                </a:lnTo>
                <a:lnTo>
                  <a:pt x="1401" y="0"/>
                </a:lnTo>
                <a:lnTo>
                  <a:pt x="787" y="163"/>
                </a:lnTo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72" name="Line 24"/>
          <p:cNvSpPr>
            <a:spLocks noChangeShapeType="1"/>
          </p:cNvSpPr>
          <p:nvPr/>
        </p:nvSpPr>
        <p:spPr bwMode="auto">
          <a:xfrm flipH="1">
            <a:off x="6340475" y="3763963"/>
            <a:ext cx="868363" cy="487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73" name="Line 25"/>
          <p:cNvSpPr>
            <a:spLocks noChangeShapeType="1"/>
          </p:cNvSpPr>
          <p:nvPr/>
        </p:nvSpPr>
        <p:spPr bwMode="auto">
          <a:xfrm flipH="1">
            <a:off x="5962650" y="2560638"/>
            <a:ext cx="1235075" cy="2438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74" name="Line 26"/>
          <p:cNvSpPr>
            <a:spLocks noChangeShapeType="1"/>
          </p:cNvSpPr>
          <p:nvPr/>
        </p:nvSpPr>
        <p:spPr bwMode="auto">
          <a:xfrm flipV="1">
            <a:off x="4403725" y="3230563"/>
            <a:ext cx="4740275" cy="12811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75" name="Text Box 27"/>
          <p:cNvSpPr txBox="1">
            <a:spLocks noChangeArrowheads="1"/>
          </p:cNvSpPr>
          <p:nvPr/>
        </p:nvSpPr>
        <p:spPr bwMode="auto">
          <a:xfrm>
            <a:off x="4668838" y="3440113"/>
            <a:ext cx="1028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poly(n)</a:t>
            </a:r>
          </a:p>
        </p:txBody>
      </p:sp>
      <p:sp>
        <p:nvSpPr>
          <p:cNvPr id="616476" name="Freeform 28"/>
          <p:cNvSpPr>
            <a:spLocks/>
          </p:cNvSpPr>
          <p:nvPr/>
        </p:nvSpPr>
        <p:spPr bwMode="auto">
          <a:xfrm>
            <a:off x="5105400" y="3810000"/>
            <a:ext cx="1508125" cy="471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278"/>
              </a:cxn>
              <a:cxn ang="0">
                <a:pos x="950" y="115"/>
              </a:cxn>
            </a:cxnLst>
            <a:rect l="0" t="0" r="r" b="b"/>
            <a:pathLst>
              <a:path w="950" h="297">
                <a:moveTo>
                  <a:pt x="0" y="0"/>
                </a:moveTo>
                <a:cubicBezTo>
                  <a:pt x="161" y="129"/>
                  <a:pt x="322" y="259"/>
                  <a:pt x="480" y="278"/>
                </a:cubicBezTo>
                <a:cubicBezTo>
                  <a:pt x="638" y="297"/>
                  <a:pt x="794" y="206"/>
                  <a:pt x="950" y="115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477" name="Text Box 29"/>
          <p:cNvSpPr txBox="1">
            <a:spLocks noChangeArrowheads="1"/>
          </p:cNvSpPr>
          <p:nvPr/>
        </p:nvSpPr>
        <p:spPr bwMode="auto">
          <a:xfrm>
            <a:off x="4718050" y="5114925"/>
            <a:ext cx="4189413" cy="191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CC6600"/>
                </a:solidFill>
              </a:rPr>
              <a:t>Interactive Hashing Thms </a:t>
            </a:r>
            <a:br>
              <a:rPr lang="en-US" sz="2400">
                <a:solidFill>
                  <a:srgbClr val="CC6600"/>
                </a:solidFill>
              </a:rPr>
            </a:br>
            <a:r>
              <a:rPr lang="en-US" sz="2400">
                <a:solidFill>
                  <a:srgbClr val="CC6600"/>
                </a:solidFill>
              </a:rPr>
              <a:t>[NOVY92,HR07]:</a:t>
            </a:r>
          </a:p>
          <a:p>
            <a:pPr algn="l"/>
            <a:r>
              <a:rPr lang="en-US" sz="2400"/>
              <a:t>A</a:t>
            </a:r>
            <a:r>
              <a:rPr lang="en-US" sz="2400" baseline="30000"/>
              <a:t>*</a:t>
            </a:r>
            <a:r>
              <a:rPr lang="en-US" sz="2400"/>
              <a:t> can “control” at most 1 consistent value</a:t>
            </a:r>
          </a:p>
          <a:p>
            <a:pPr algn="l"/>
            <a:endParaRPr lang="en-US" sz="2400"/>
          </a:p>
        </p:txBody>
      </p:sp>
      <p:sp>
        <p:nvSpPr>
          <p:cNvPr id="616478" name="AutoShape 30"/>
          <p:cNvSpPr>
            <a:spLocks noChangeArrowheads="1"/>
          </p:cNvSpPr>
          <p:nvPr/>
        </p:nvSpPr>
        <p:spPr bwMode="auto">
          <a:xfrm>
            <a:off x="3657600" y="5608638"/>
            <a:ext cx="777875" cy="334962"/>
          </a:xfrm>
          <a:prstGeom prst="leftArrow">
            <a:avLst>
              <a:gd name="adj1" fmla="val 50000"/>
              <a:gd name="adj2" fmla="val 58057"/>
            </a:avLst>
          </a:prstGeom>
          <a:solidFill>
            <a:srgbClr val="CC6600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5" grpId="0" animBg="1"/>
      <p:bldP spid="616456" grpId="0"/>
      <p:bldP spid="616457" grpId="0" animBg="1"/>
      <p:bldP spid="616458" grpId="0"/>
      <p:bldP spid="616459" grpId="0" animBg="1"/>
      <p:bldP spid="616460" grpId="0"/>
      <p:bldP spid="616461" grpId="0" animBg="1"/>
      <p:bldP spid="616462" grpId="0"/>
      <p:bldP spid="616463" grpId="0" animBg="1"/>
      <p:bldP spid="616468" grpId="0" animBg="1"/>
      <p:bldP spid="616469" grpId="0" animBg="1"/>
      <p:bldP spid="616471" grpId="0" animBg="1"/>
      <p:bldP spid="616472" grpId="0" animBg="1"/>
      <p:bldP spid="616473" grpId="0" animBg="1"/>
      <p:bldP spid="616474" grpId="0" animBg="1"/>
      <p:bldP spid="616475" grpId="0"/>
      <p:bldP spid="616476" grpId="0" animBg="1"/>
      <p:bldP spid="616477" grpId="0"/>
      <p:bldP spid="61647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Claim: Accessible Entropy </a:t>
            </a:r>
            <a:r>
              <a:rPr lang="en-US" sz="3200">
                <a:latin typeface="cmsy10" pitchFamily="34" charset="0"/>
              </a:rPr>
              <a:t>·</a:t>
            </a:r>
            <a:r>
              <a:rPr lang="en-US" sz="3200"/>
              <a:t> n-log n</a:t>
            </a: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296863" y="1781175"/>
            <a:ext cx="546100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A</a:t>
            </a:r>
            <a:r>
              <a:rPr lang="en-US" sz="2800" baseline="30000"/>
              <a:t>*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3938588" y="1781175"/>
            <a:ext cx="388937" cy="5191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/>
              <a:t>B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409575" y="1295400"/>
            <a:ext cx="35798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f : {0,1}</a:t>
            </a:r>
            <a:r>
              <a:rPr lang="en-US" sz="2400" baseline="30000"/>
              <a:t>n</a:t>
            </a:r>
            <a:r>
              <a:rPr lang="en-US" sz="2400"/>
              <a:t> </a:t>
            </a:r>
            <a:r>
              <a:rPr lang="en-US" sz="2400">
                <a:latin typeface="cmsy10" pitchFamily="34" charset="0"/>
              </a:rPr>
              <a:t>!</a:t>
            </a:r>
            <a:r>
              <a:rPr lang="en-US" sz="2400"/>
              <a:t> {0,1}</a:t>
            </a:r>
            <a:r>
              <a:rPr lang="en-US" sz="2400" baseline="30000"/>
              <a:t>m </a:t>
            </a:r>
            <a:r>
              <a:rPr lang="en-US" sz="2400"/>
              <a:t>OWF.</a:t>
            </a:r>
          </a:p>
        </p:txBody>
      </p:sp>
      <p:sp>
        <p:nvSpPr>
          <p:cNvPr id="613382" name="Line 6"/>
          <p:cNvSpPr>
            <a:spLocks noChangeShapeType="1"/>
          </p:cNvSpPr>
          <p:nvPr/>
        </p:nvSpPr>
        <p:spPr bwMode="auto">
          <a:xfrm flipH="1">
            <a:off x="809625" y="259080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3383" name="Rectangle 7"/>
          <p:cNvSpPr>
            <a:spLocks noChangeArrowheads="1"/>
          </p:cNvSpPr>
          <p:nvPr/>
        </p:nvSpPr>
        <p:spPr bwMode="auto">
          <a:xfrm>
            <a:off x="2105025" y="2133600"/>
            <a:ext cx="4873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1</a:t>
            </a:r>
          </a:p>
        </p:txBody>
      </p:sp>
      <p:sp>
        <p:nvSpPr>
          <p:cNvPr id="613384" name="Line 8"/>
          <p:cNvSpPr>
            <a:spLocks noChangeShapeType="1"/>
          </p:cNvSpPr>
          <p:nvPr/>
        </p:nvSpPr>
        <p:spPr bwMode="auto">
          <a:xfrm flipH="1">
            <a:off x="809625" y="314007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3385" name="Text Box 9"/>
          <p:cNvSpPr txBox="1">
            <a:spLocks noChangeArrowheads="1"/>
          </p:cNvSpPr>
          <p:nvPr/>
        </p:nvSpPr>
        <p:spPr bwMode="auto">
          <a:xfrm>
            <a:off x="1876425" y="2667000"/>
            <a:ext cx="9525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1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3386" name="Line 10"/>
          <p:cNvSpPr>
            <a:spLocks noChangeShapeType="1"/>
          </p:cNvSpPr>
          <p:nvPr/>
        </p:nvSpPr>
        <p:spPr bwMode="auto">
          <a:xfrm flipH="1">
            <a:off x="809625" y="533082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3387" name="Rectangle 11"/>
          <p:cNvSpPr>
            <a:spLocks noChangeArrowheads="1"/>
          </p:cNvSpPr>
          <p:nvPr/>
        </p:nvSpPr>
        <p:spPr bwMode="auto">
          <a:xfrm>
            <a:off x="2105025" y="4873625"/>
            <a:ext cx="5492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m</a:t>
            </a:r>
          </a:p>
        </p:txBody>
      </p:sp>
      <p:sp>
        <p:nvSpPr>
          <p:cNvPr id="613388" name="Line 12"/>
          <p:cNvSpPr>
            <a:spLocks noChangeShapeType="1"/>
          </p:cNvSpPr>
          <p:nvPr/>
        </p:nvSpPr>
        <p:spPr bwMode="auto">
          <a:xfrm flipH="1">
            <a:off x="809625" y="586422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3389" name="Text Box 13"/>
          <p:cNvSpPr txBox="1">
            <a:spLocks noChangeArrowheads="1"/>
          </p:cNvSpPr>
          <p:nvPr/>
        </p:nvSpPr>
        <p:spPr bwMode="auto">
          <a:xfrm>
            <a:off x="1876425" y="5407025"/>
            <a:ext cx="10017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m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3390" name="Line 14"/>
          <p:cNvSpPr>
            <a:spLocks noChangeShapeType="1"/>
          </p:cNvSpPr>
          <p:nvPr/>
        </p:nvSpPr>
        <p:spPr bwMode="auto">
          <a:xfrm>
            <a:off x="2333625" y="4645025"/>
            <a:ext cx="0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3391" name="Line 15"/>
          <p:cNvSpPr>
            <a:spLocks noChangeShapeType="1"/>
          </p:cNvSpPr>
          <p:nvPr/>
        </p:nvSpPr>
        <p:spPr bwMode="auto">
          <a:xfrm flipH="1">
            <a:off x="809625" y="6397625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3392" name="Text Box 16"/>
          <p:cNvSpPr txBox="1">
            <a:spLocks noChangeArrowheads="1"/>
          </p:cNvSpPr>
          <p:nvPr/>
        </p:nvSpPr>
        <p:spPr bwMode="auto">
          <a:xfrm>
            <a:off x="2181225" y="5940425"/>
            <a:ext cx="3429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X</a:t>
            </a:r>
          </a:p>
        </p:txBody>
      </p:sp>
      <p:sp>
        <p:nvSpPr>
          <p:cNvPr id="613393" name="Line 17"/>
          <p:cNvSpPr>
            <a:spLocks noChangeShapeType="1"/>
          </p:cNvSpPr>
          <p:nvPr/>
        </p:nvSpPr>
        <p:spPr bwMode="auto">
          <a:xfrm flipH="1">
            <a:off x="803275" y="39433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3394" name="Rectangle 18"/>
          <p:cNvSpPr>
            <a:spLocks noChangeArrowheads="1"/>
          </p:cNvSpPr>
          <p:nvPr/>
        </p:nvSpPr>
        <p:spPr bwMode="auto">
          <a:xfrm>
            <a:off x="2098675" y="3486150"/>
            <a:ext cx="434975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B</a:t>
            </a:r>
            <a:r>
              <a:rPr lang="en-US" sz="2400" baseline="-25000"/>
              <a:t>t</a:t>
            </a:r>
          </a:p>
        </p:txBody>
      </p:sp>
      <p:sp>
        <p:nvSpPr>
          <p:cNvPr id="613395" name="Line 19"/>
          <p:cNvSpPr>
            <a:spLocks noChangeShapeType="1"/>
          </p:cNvSpPr>
          <p:nvPr/>
        </p:nvSpPr>
        <p:spPr bwMode="auto">
          <a:xfrm flipH="1">
            <a:off x="803275" y="4476750"/>
            <a:ext cx="28956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3396" name="Text Box 20"/>
          <p:cNvSpPr txBox="1">
            <a:spLocks noChangeArrowheads="1"/>
          </p:cNvSpPr>
          <p:nvPr/>
        </p:nvSpPr>
        <p:spPr bwMode="auto">
          <a:xfrm>
            <a:off x="1870075" y="4019550"/>
            <a:ext cx="9096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cmsy10" pitchFamily="34" charset="0"/>
              </a:rPr>
              <a:t>h</a:t>
            </a:r>
            <a:r>
              <a:rPr lang="en-US"/>
              <a:t> B</a:t>
            </a:r>
            <a:r>
              <a:rPr lang="en-US" baseline="-25000"/>
              <a:t>t</a:t>
            </a:r>
            <a:r>
              <a:rPr lang="en-US"/>
              <a:t>,Y</a:t>
            </a:r>
            <a:r>
              <a:rPr lang="en-US">
                <a:latin typeface="cmsy10" pitchFamily="34" charset="0"/>
              </a:rPr>
              <a:t>i</a:t>
            </a:r>
          </a:p>
        </p:txBody>
      </p:sp>
      <p:sp>
        <p:nvSpPr>
          <p:cNvPr id="613397" name="Line 21"/>
          <p:cNvSpPr>
            <a:spLocks noChangeShapeType="1"/>
          </p:cNvSpPr>
          <p:nvPr/>
        </p:nvSpPr>
        <p:spPr bwMode="auto">
          <a:xfrm>
            <a:off x="2327275" y="3257550"/>
            <a:ext cx="0" cy="30480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3398" name="Text Box 22"/>
          <p:cNvSpPr txBox="1">
            <a:spLocks noChangeArrowheads="1"/>
          </p:cNvSpPr>
          <p:nvPr/>
        </p:nvSpPr>
        <p:spPr bwMode="auto">
          <a:xfrm>
            <a:off x="4772025" y="1279525"/>
            <a:ext cx="3586163" cy="822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For simplicity, assume </a:t>
            </a:r>
            <a:br>
              <a:rPr lang="en-US" sz="2400"/>
            </a:br>
            <a:r>
              <a:rPr lang="en-US" sz="2400"/>
              <a:t>|f</a:t>
            </a:r>
            <a:r>
              <a:rPr lang="en-US" sz="2400" baseline="30000"/>
              <a:t>-1</a:t>
            </a:r>
            <a:r>
              <a:rPr lang="en-US" sz="2400"/>
              <a:t>(y)| = 2</a:t>
            </a:r>
            <a:r>
              <a:rPr lang="en-US" sz="2400" baseline="30000"/>
              <a:t>k</a:t>
            </a:r>
            <a:r>
              <a:rPr lang="en-US" sz="2400"/>
              <a:t>  </a:t>
            </a:r>
            <a:r>
              <a:rPr lang="en-US" sz="2400">
                <a:latin typeface="cmsy10" pitchFamily="34" charset="0"/>
              </a:rPr>
              <a:t>8</a:t>
            </a:r>
            <a:r>
              <a:rPr lang="en-US" sz="2400"/>
              <a:t> y</a:t>
            </a:r>
            <a:r>
              <a:rPr lang="en-US" sz="2400">
                <a:latin typeface="cmsy10" pitchFamily="34" charset="0"/>
              </a:rPr>
              <a:t>2</a:t>
            </a:r>
            <a:r>
              <a:rPr lang="en-US" sz="2400"/>
              <a:t> Im(f)</a:t>
            </a:r>
          </a:p>
        </p:txBody>
      </p:sp>
      <p:sp>
        <p:nvSpPr>
          <p:cNvPr id="613399" name="AutoShape 23"/>
          <p:cNvSpPr>
            <a:spLocks/>
          </p:cNvSpPr>
          <p:nvPr/>
        </p:nvSpPr>
        <p:spPr bwMode="auto">
          <a:xfrm>
            <a:off x="4008438" y="2316163"/>
            <a:ext cx="212725" cy="2163762"/>
          </a:xfrm>
          <a:prstGeom prst="rightBrace">
            <a:avLst>
              <a:gd name="adj1" fmla="val 84764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3400" name="AutoShape 24"/>
          <p:cNvSpPr>
            <a:spLocks/>
          </p:cNvSpPr>
          <p:nvPr/>
        </p:nvSpPr>
        <p:spPr bwMode="auto">
          <a:xfrm>
            <a:off x="3992563" y="6045200"/>
            <a:ext cx="214312" cy="503238"/>
          </a:xfrm>
          <a:prstGeom prst="rightBrace">
            <a:avLst>
              <a:gd name="adj1" fmla="val 19568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3401" name="Text Box 25"/>
          <p:cNvSpPr txBox="1">
            <a:spLocks noChangeArrowheads="1"/>
          </p:cNvSpPr>
          <p:nvPr/>
        </p:nvSpPr>
        <p:spPr bwMode="auto">
          <a:xfrm>
            <a:off x="4343400" y="6046788"/>
            <a:ext cx="192881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entropy </a:t>
            </a:r>
            <a:r>
              <a:rPr lang="en-US" sz="2400">
                <a:latin typeface="cmsy10" pitchFamily="34" charset="0"/>
              </a:rPr>
              <a:t>·</a:t>
            </a:r>
            <a:r>
              <a:rPr lang="en-US" sz="2400"/>
              <a:t> k</a:t>
            </a:r>
          </a:p>
        </p:txBody>
      </p:sp>
      <p:sp>
        <p:nvSpPr>
          <p:cNvPr id="613402" name="Text Box 26"/>
          <p:cNvSpPr txBox="1">
            <a:spLocks noChangeArrowheads="1"/>
          </p:cNvSpPr>
          <p:nvPr/>
        </p:nvSpPr>
        <p:spPr bwMode="auto">
          <a:xfrm>
            <a:off x="4389438" y="3140075"/>
            <a:ext cx="37592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entropy </a:t>
            </a:r>
            <a:r>
              <a:rPr lang="en-US" sz="2400">
                <a:latin typeface="cmsy10" pitchFamily="34" charset="0"/>
              </a:rPr>
              <a:t>·</a:t>
            </a:r>
            <a:r>
              <a:rPr lang="en-US" sz="2400"/>
              <a:t> t = n-k-2log n</a:t>
            </a:r>
          </a:p>
        </p:txBody>
      </p:sp>
      <p:sp>
        <p:nvSpPr>
          <p:cNvPr id="613403" name="AutoShape 27"/>
          <p:cNvSpPr>
            <a:spLocks/>
          </p:cNvSpPr>
          <p:nvPr/>
        </p:nvSpPr>
        <p:spPr bwMode="auto">
          <a:xfrm>
            <a:off x="4008438" y="4632325"/>
            <a:ext cx="152400" cy="1265238"/>
          </a:xfrm>
          <a:prstGeom prst="rightBrace">
            <a:avLst>
              <a:gd name="adj1" fmla="val 69184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3404" name="Text Box 28"/>
          <p:cNvSpPr txBox="1">
            <a:spLocks noChangeArrowheads="1"/>
          </p:cNvSpPr>
          <p:nvPr/>
        </p:nvSpPr>
        <p:spPr bwMode="auto">
          <a:xfrm>
            <a:off x="4387850" y="5006975"/>
            <a:ext cx="264160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/>
              <a:t>entropy = neg(n)</a:t>
            </a:r>
          </a:p>
        </p:txBody>
      </p:sp>
      <p:sp>
        <p:nvSpPr>
          <p:cNvPr id="613405" name="Line 29"/>
          <p:cNvSpPr>
            <a:spLocks noChangeShapeType="1"/>
          </p:cNvSpPr>
          <p:nvPr/>
        </p:nvSpPr>
        <p:spPr bwMode="auto">
          <a:xfrm>
            <a:off x="5089525" y="1235075"/>
            <a:ext cx="2484438" cy="1020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6" name="Line 30"/>
          <p:cNvSpPr>
            <a:spLocks noChangeShapeType="1"/>
          </p:cNvSpPr>
          <p:nvPr/>
        </p:nvSpPr>
        <p:spPr bwMode="auto">
          <a:xfrm flipH="1">
            <a:off x="5227638" y="1174750"/>
            <a:ext cx="2408237" cy="1157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3407" name="Text Box 31"/>
          <p:cNvSpPr txBox="1">
            <a:spLocks noChangeArrowheads="1"/>
          </p:cNvSpPr>
          <p:nvPr/>
        </p:nvSpPr>
        <p:spPr bwMode="auto">
          <a:xfrm>
            <a:off x="4719638" y="2355850"/>
            <a:ext cx="328453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Analysis holds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whenever |f</a:t>
            </a:r>
            <a:r>
              <a:rPr lang="en-US" sz="2400" baseline="30000">
                <a:solidFill>
                  <a:schemeClr val="accent2"/>
                </a:solidFill>
              </a:rPr>
              <a:t>-1</a:t>
            </a:r>
            <a:r>
              <a:rPr lang="en-US" sz="2400">
                <a:solidFill>
                  <a:schemeClr val="accent2"/>
                </a:solidFill>
              </a:rPr>
              <a:t>(Y)|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¼</a:t>
            </a:r>
            <a:r>
              <a:rPr lang="en-US" sz="2400">
                <a:solidFill>
                  <a:schemeClr val="accent2"/>
                </a:solidFill>
              </a:rPr>
              <a:t> 2</a:t>
            </a:r>
            <a:r>
              <a:rPr lang="en-US" sz="2400" baseline="30000">
                <a:solidFill>
                  <a:schemeClr val="accent2"/>
                </a:solidFill>
              </a:rPr>
              <a:t>k</a:t>
            </a:r>
          </a:p>
        </p:txBody>
      </p:sp>
      <p:sp>
        <p:nvSpPr>
          <p:cNvPr id="613408" name="Text Box 32"/>
          <p:cNvSpPr txBox="1">
            <a:spLocks noChangeArrowheads="1"/>
          </p:cNvSpPr>
          <p:nvPr/>
        </p:nvSpPr>
        <p:spPr bwMode="auto">
          <a:xfrm>
            <a:off x="4719638" y="3854450"/>
            <a:ext cx="36353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Choice of k contributes</a:t>
            </a:r>
            <a:br>
              <a:rPr lang="en-US" sz="2400">
                <a:solidFill>
                  <a:schemeClr val="accent2"/>
                </a:solidFill>
              </a:rPr>
            </a:br>
            <a:r>
              <a:rPr lang="en-US" sz="2400">
                <a:solidFill>
                  <a:schemeClr val="accent2"/>
                </a:solidFill>
              </a:rPr>
              <a:t>entropy </a:t>
            </a:r>
            <a:r>
              <a:rPr lang="en-US" sz="2400">
                <a:solidFill>
                  <a:schemeClr val="accent2"/>
                </a:solidFill>
                <a:latin typeface="cmsy10" pitchFamily="34" charset="0"/>
              </a:rPr>
              <a:t>·</a:t>
            </a:r>
            <a:r>
              <a:rPr lang="en-US" sz="2400">
                <a:solidFill>
                  <a:schemeClr val="accent2"/>
                </a:solidFill>
              </a:rPr>
              <a:t> log n</a:t>
            </a:r>
            <a:endParaRPr lang="en-US" sz="2400" baseline="30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405" grpId="0" animBg="1"/>
      <p:bldP spid="613406" grpId="0" animBg="1"/>
      <p:bldP spid="613407" grpId="0"/>
      <p:bldP spid="6134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Worst-Case Entropy Measures</a:t>
            </a:r>
          </a:p>
        </p:txBody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Min-Entropy:</a:t>
            </a:r>
            <a:br>
              <a:rPr lang="en-US" b="1"/>
            </a:br>
            <a:r>
              <a:rPr lang="en-US"/>
              <a:t>   H</a:t>
            </a:r>
            <a:r>
              <a:rPr lang="en-US" baseline="-25000">
                <a:latin typeface="cmsy10" pitchFamily="34" charset="0"/>
              </a:rPr>
              <a:t>1</a:t>
            </a:r>
            <a:r>
              <a:rPr lang="en-US"/>
              <a:t>(X) = min</a:t>
            </a:r>
            <a:r>
              <a:rPr lang="en-US" baseline="-25000"/>
              <a:t>x</a:t>
            </a:r>
            <a:r>
              <a:rPr lang="en-US"/>
              <a:t> log(1/Pr[X=x])</a:t>
            </a:r>
          </a:p>
          <a:p>
            <a:endParaRPr lang="en-US" b="1"/>
          </a:p>
          <a:p>
            <a:r>
              <a:rPr lang="en-US" b="1"/>
              <a:t>Max-Entropy:</a:t>
            </a:r>
            <a:br>
              <a:rPr lang="en-US" b="1"/>
            </a:br>
            <a:r>
              <a:rPr lang="en-US"/>
              <a:t>   H</a:t>
            </a:r>
            <a:r>
              <a:rPr lang="en-US" baseline="-25000"/>
              <a:t>0</a:t>
            </a:r>
            <a:r>
              <a:rPr lang="en-US"/>
              <a:t>(X) = log |Supp(X)|</a:t>
            </a:r>
            <a:br>
              <a:rPr lang="en-US"/>
            </a:br>
            <a:endParaRPr lang="en-US"/>
          </a:p>
          <a:p>
            <a:pPr algn="ctr">
              <a:buFont typeface="Wingdings" pitchFamily="2" charset="2"/>
              <a:buNone/>
            </a:pPr>
            <a:r>
              <a:rPr lang="en-US"/>
              <a:t>H</a:t>
            </a:r>
            <a:r>
              <a:rPr lang="en-US" baseline="-25000">
                <a:latin typeface="cmsy10" pitchFamily="34" charset="0"/>
              </a:rPr>
              <a:t>1</a:t>
            </a:r>
            <a:r>
              <a:rPr lang="en-US"/>
              <a:t>(X) </a:t>
            </a:r>
            <a:r>
              <a:rPr lang="en-US">
                <a:latin typeface="cmsy10" pitchFamily="34" charset="0"/>
              </a:rPr>
              <a:t>·</a:t>
            </a:r>
            <a:r>
              <a:rPr lang="en-US"/>
              <a:t> H(X) </a:t>
            </a:r>
            <a:r>
              <a:rPr lang="en-US">
                <a:latin typeface="cmsy10" pitchFamily="34" charset="0"/>
              </a:rPr>
              <a:t>·</a:t>
            </a:r>
            <a:r>
              <a:rPr lang="en-US"/>
              <a:t> H</a:t>
            </a:r>
            <a:r>
              <a:rPr lang="en-US" baseline="-25000"/>
              <a:t>0</a:t>
            </a:r>
            <a:r>
              <a:rPr lang="en-US"/>
              <a:t>(X)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2590800" y="4781550"/>
            <a:ext cx="3962400" cy="5334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Simpler/improved universal one-way hash functions from OWF [HRVW09b]</a:t>
            </a:r>
          </a:p>
          <a:p>
            <a:endParaRPr lang="en-US" dirty="0" smtClean="0"/>
          </a:p>
          <a:p>
            <a:r>
              <a:rPr lang="en-US" dirty="0" smtClean="0"/>
              <a:t>Inspired simpler/improved pseudorandom generators from OWF [HRV09]</a:t>
            </a: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799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Complexity-based cryptography is possible because of gaps between real &amp; computational entropy.</a:t>
            </a:r>
          </a:p>
          <a:p>
            <a:pPr algn="ctr">
              <a:buFont typeface="Wingdings" pitchFamily="2" charset="2"/>
              <a:buNone/>
            </a:pPr>
            <a:r>
              <a:rPr lang="en-US" u="sng" dirty="0">
                <a:solidFill>
                  <a:srgbClr val="CC6600"/>
                </a:solidFill>
              </a:rPr>
              <a:t>Secrecy</a:t>
            </a:r>
            <a:br>
              <a:rPr lang="en-US" u="sng" dirty="0">
                <a:solidFill>
                  <a:srgbClr val="CC6600"/>
                </a:solidFill>
              </a:rPr>
            </a:br>
            <a:r>
              <a:rPr lang="en-US" dirty="0" err="1"/>
              <a:t>pseudoentropy</a:t>
            </a:r>
            <a:r>
              <a:rPr lang="en-US" dirty="0"/>
              <a:t> &gt; real entropy</a:t>
            </a:r>
          </a:p>
          <a:p>
            <a:pPr algn="ctr">
              <a:buFont typeface="Wingdings" pitchFamily="2" charset="2"/>
              <a:buNone/>
            </a:pPr>
            <a:r>
              <a:rPr lang="en-US" u="sng" dirty="0" err="1">
                <a:solidFill>
                  <a:srgbClr val="CC6600"/>
                </a:solidFill>
              </a:rPr>
              <a:t>Unforgeability</a:t>
            </a:r>
            <a:r>
              <a:rPr lang="en-US" dirty="0">
                <a:solidFill>
                  <a:srgbClr val="CC6600"/>
                </a:solidFill>
              </a:rPr>
              <a:t/>
            </a:r>
            <a:br>
              <a:rPr lang="en-US" dirty="0">
                <a:solidFill>
                  <a:srgbClr val="CC6600"/>
                </a:solidFill>
              </a:rPr>
            </a:br>
            <a:r>
              <a:rPr lang="en-US" dirty="0"/>
              <a:t>accessible entropy &lt; real entropy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Directions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Formally </a:t>
            </a:r>
            <a:r>
              <a:rPr lang="en-US" dirty="0" smtClean="0"/>
              <a:t>unify inaccessible entropy and </a:t>
            </a:r>
            <a:r>
              <a:rPr lang="en-US" dirty="0" err="1" smtClean="0"/>
              <a:t>pseudoentropy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Complexity-theoretic applications of inaccessible entropy</a:t>
            </a:r>
          </a:p>
          <a:p>
            <a:r>
              <a:rPr lang="en-US" dirty="0" smtClean="0"/>
              <a:t>Remove </a:t>
            </a:r>
            <a:r>
              <a:rPr lang="en-US" dirty="0"/>
              <a:t>“parallelizable” condition from ZK result.</a:t>
            </a:r>
          </a:p>
          <a:p>
            <a:r>
              <a:rPr lang="en-US" dirty="0"/>
              <a:t>Use inaccessible entropy for new understanding/constructions of MACS and digital signatures.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 of Statistical Hiding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799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In most protocols that use commitments:</a:t>
            </a:r>
          </a:p>
          <a:p>
            <a:r>
              <a:rPr lang="en-US" sz="2000"/>
              <a:t>Binding only required during protocol execution</a:t>
            </a:r>
          </a:p>
          <a:p>
            <a:pPr lvl="1"/>
            <a:r>
              <a:rPr lang="en-US" sz="1800"/>
              <a:t>Depends on adversary’s </a:t>
            </a:r>
            <a:r>
              <a:rPr lang="en-US" sz="1800" i="1"/>
              <a:t>current</a:t>
            </a:r>
            <a:r>
              <a:rPr lang="en-US" sz="1800"/>
              <a:t> capabilities</a:t>
            </a:r>
          </a:p>
          <a:p>
            <a:pPr lvl="1"/>
            <a:r>
              <a:rPr lang="en-US" sz="1800"/>
              <a:t>Safe to be computational</a:t>
            </a:r>
          </a:p>
          <a:p>
            <a:pPr lvl="1"/>
            <a:endParaRPr lang="en-US" sz="1800"/>
          </a:p>
          <a:p>
            <a:r>
              <a:rPr lang="en-US" sz="2000"/>
              <a:t>Hiding may matter long after execution</a:t>
            </a:r>
          </a:p>
          <a:p>
            <a:pPr lvl="1"/>
            <a:r>
              <a:rPr lang="en-US" sz="1800"/>
              <a:t>Adversary may gain computational resources</a:t>
            </a:r>
          </a:p>
          <a:p>
            <a:pPr lvl="1"/>
            <a:r>
              <a:rPr lang="en-US" sz="1800"/>
              <a:t>Hardness assumption may be broken</a:t>
            </a:r>
          </a:p>
          <a:p>
            <a:pPr lvl="1"/>
            <a:r>
              <a:rPr lang="en-US" sz="1800"/>
              <a:t>Statistical hiding </a:t>
            </a:r>
            <a:r>
              <a:rPr lang="en-US" sz="1800">
                <a:latin typeface="cmsy10" pitchFamily="34" charset="0"/>
              </a:rPr>
              <a:t>)</a:t>
            </a:r>
            <a:r>
              <a:rPr lang="en-US" sz="1800"/>
              <a:t> “everlasting secrecy”</a:t>
            </a:r>
          </a:p>
          <a:p>
            <a:pPr lvl="1"/>
            <a:endParaRPr lang="en-US" sz="1800"/>
          </a:p>
          <a:p>
            <a:pPr>
              <a:buFont typeface="Wingdings" pitchFamily="2" charset="2"/>
              <a:buNone/>
            </a:pPr>
            <a:endParaRPr lang="en-US" sz="2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Example: Zero Knowledge for NP</a:t>
            </a:r>
            <a:br>
              <a:rPr lang="en-US" sz="3200"/>
            </a:br>
            <a:r>
              <a:rPr lang="en-US" sz="2000"/>
              <a:t>[Goldreich-Micali-Wigderson86]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4572000" cy="44180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2000"/>
          </a:p>
          <a:p>
            <a:pPr marL="522288" lvl="1">
              <a:buFont typeface="Lucida Sans" pitchFamily="34" charset="0"/>
              <a:buNone/>
            </a:pPr>
            <a:r>
              <a:rPr lang="en-US" sz="2000">
                <a:solidFill>
                  <a:schemeClr val="accent2"/>
                </a:solidFill>
              </a:rPr>
              <a:t>Hiding </a:t>
            </a:r>
            <a:r>
              <a:rPr lang="en-US" sz="2000">
                <a:solidFill>
                  <a:schemeClr val="accent2"/>
                </a:solidFill>
                <a:latin typeface="cmsy10" pitchFamily="34" charset="0"/>
              </a:rPr>
              <a:t>)</a:t>
            </a:r>
            <a:r>
              <a:rPr lang="en-US" sz="2000">
                <a:solidFill>
                  <a:schemeClr val="accent2"/>
                </a:solidFill>
              </a:rPr>
              <a:t> Zero Knowledge</a:t>
            </a:r>
          </a:p>
          <a:p>
            <a:pPr marL="522288" lvl="1"/>
            <a:r>
              <a:rPr lang="en-US" sz="2000">
                <a:solidFill>
                  <a:schemeClr val="tx2"/>
                </a:solidFill>
              </a:rPr>
              <a:t>Verifier learns nothing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other than x</a:t>
            </a:r>
            <a:r>
              <a:rPr lang="en-US" sz="2000">
                <a:solidFill>
                  <a:schemeClr val="tx2"/>
                </a:solidFill>
                <a:latin typeface="cmsy10" pitchFamily="34" charset="0"/>
              </a:rPr>
              <a:t>2</a:t>
            </a:r>
            <a:r>
              <a:rPr lang="en-US" sz="2000">
                <a:solidFill>
                  <a:schemeClr val="tx2"/>
                </a:solidFill>
              </a:rPr>
              <a:t>L</a:t>
            </a:r>
            <a:r>
              <a:rPr lang="en-US" sz="2000"/>
              <a:t> </a:t>
            </a:r>
            <a:br>
              <a:rPr lang="en-US" sz="2000"/>
            </a:br>
            <a:endParaRPr lang="en-US" sz="2000"/>
          </a:p>
          <a:p>
            <a:pPr marL="522288" lvl="1">
              <a:buFont typeface="Lucida Sans" pitchFamily="34" charset="0"/>
              <a:buNone/>
            </a:pPr>
            <a:r>
              <a:rPr lang="en-US" sz="2000">
                <a:solidFill>
                  <a:schemeClr val="accent2"/>
                </a:solidFill>
              </a:rPr>
              <a:t>Binding </a:t>
            </a:r>
            <a:r>
              <a:rPr lang="en-US" sz="2000">
                <a:solidFill>
                  <a:schemeClr val="accent2"/>
                </a:solidFill>
                <a:latin typeface="cmsy10" pitchFamily="34" charset="0"/>
              </a:rPr>
              <a:t>)</a:t>
            </a:r>
            <a:r>
              <a:rPr lang="en-US" sz="2000">
                <a:solidFill>
                  <a:schemeClr val="accent2"/>
                </a:solidFill>
              </a:rPr>
              <a:t> Soundness</a:t>
            </a:r>
          </a:p>
          <a:p>
            <a:pPr marL="522288" lvl="1"/>
            <a:r>
              <a:rPr lang="en-US" sz="2000">
                <a:solidFill>
                  <a:schemeClr val="tx2"/>
                </a:solidFill>
              </a:rPr>
              <a:t>Prover cannot convince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verifier if x</a:t>
            </a:r>
            <a:r>
              <a:rPr lang="en-US" sz="2000">
                <a:solidFill>
                  <a:schemeClr val="tx2"/>
                </a:solidFill>
                <a:latin typeface="Symbol" pitchFamily="18" charset="2"/>
                <a:sym typeface="Symbol" pitchFamily="18" charset="2"/>
              </a:rPr>
              <a:t></a:t>
            </a:r>
            <a:r>
              <a:rPr lang="en-US" sz="2000">
                <a:solidFill>
                  <a:schemeClr val="tx2"/>
                </a:solidFill>
              </a:rPr>
              <a:t>L</a:t>
            </a:r>
            <a:endParaRPr lang="en-US" sz="2000"/>
          </a:p>
        </p:txBody>
      </p:sp>
      <p:grpSp>
        <p:nvGrpSpPr>
          <p:cNvPr id="441348" name="Group 4"/>
          <p:cNvGrpSpPr>
            <a:grpSpLocks/>
          </p:cNvGrpSpPr>
          <p:nvPr/>
        </p:nvGrpSpPr>
        <p:grpSpPr bwMode="auto">
          <a:xfrm>
            <a:off x="6323013" y="2103438"/>
            <a:ext cx="1481137" cy="1697037"/>
            <a:chOff x="2359" y="869"/>
            <a:chExt cx="933" cy="1069"/>
          </a:xfrm>
        </p:grpSpPr>
        <p:sp>
          <p:nvSpPr>
            <p:cNvPr id="441349" name="Oval 5"/>
            <p:cNvSpPr>
              <a:spLocks noChangeArrowheads="1"/>
            </p:cNvSpPr>
            <p:nvPr/>
          </p:nvSpPr>
          <p:spPr bwMode="auto">
            <a:xfrm>
              <a:off x="2553" y="123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0" name="Oval 6"/>
            <p:cNvSpPr>
              <a:spLocks noChangeArrowheads="1"/>
            </p:cNvSpPr>
            <p:nvPr/>
          </p:nvSpPr>
          <p:spPr bwMode="auto">
            <a:xfrm>
              <a:off x="3025" y="123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1" name="Oval 7"/>
            <p:cNvSpPr>
              <a:spLocks noChangeArrowheads="1"/>
            </p:cNvSpPr>
            <p:nvPr/>
          </p:nvSpPr>
          <p:spPr bwMode="auto">
            <a:xfrm>
              <a:off x="2545" y="14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2" name="Oval 8"/>
            <p:cNvSpPr>
              <a:spLocks noChangeArrowheads="1"/>
            </p:cNvSpPr>
            <p:nvPr/>
          </p:nvSpPr>
          <p:spPr bwMode="auto">
            <a:xfrm>
              <a:off x="3025" y="147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3" name="Oval 9"/>
            <p:cNvSpPr>
              <a:spLocks noChangeArrowheads="1"/>
            </p:cNvSpPr>
            <p:nvPr/>
          </p:nvSpPr>
          <p:spPr bwMode="auto">
            <a:xfrm>
              <a:off x="2785" y="108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4" name="Oval 10"/>
            <p:cNvSpPr>
              <a:spLocks noChangeArrowheads="1"/>
            </p:cNvSpPr>
            <p:nvPr/>
          </p:nvSpPr>
          <p:spPr bwMode="auto">
            <a:xfrm>
              <a:off x="2785" y="16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41355" name="Line 11"/>
            <p:cNvSpPr>
              <a:spLocks noChangeShapeType="1"/>
            </p:cNvSpPr>
            <p:nvPr/>
          </p:nvSpPr>
          <p:spPr bwMode="auto">
            <a:xfrm>
              <a:off x="2815" y="111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6" name="Line 12"/>
            <p:cNvSpPr>
              <a:spLocks noChangeShapeType="1"/>
            </p:cNvSpPr>
            <p:nvPr/>
          </p:nvSpPr>
          <p:spPr bwMode="auto">
            <a:xfrm flipH="1">
              <a:off x="2582" y="1118"/>
              <a:ext cx="227" cy="3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7" name="Line 13"/>
            <p:cNvSpPr>
              <a:spLocks noChangeShapeType="1"/>
            </p:cNvSpPr>
            <p:nvPr/>
          </p:nvSpPr>
          <p:spPr bwMode="auto">
            <a:xfrm>
              <a:off x="2822" y="1112"/>
              <a:ext cx="226" cy="3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8" name="Line 14"/>
            <p:cNvSpPr>
              <a:spLocks noChangeShapeType="1"/>
            </p:cNvSpPr>
            <p:nvPr/>
          </p:nvSpPr>
          <p:spPr bwMode="auto">
            <a:xfrm>
              <a:off x="2576" y="1500"/>
              <a:ext cx="4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59" name="Line 15"/>
            <p:cNvSpPr>
              <a:spLocks noChangeShapeType="1"/>
            </p:cNvSpPr>
            <p:nvPr/>
          </p:nvSpPr>
          <p:spPr bwMode="auto">
            <a:xfrm flipV="1">
              <a:off x="2576" y="1241"/>
              <a:ext cx="0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0" name="Line 16"/>
            <p:cNvSpPr>
              <a:spLocks noChangeShapeType="1"/>
            </p:cNvSpPr>
            <p:nvPr/>
          </p:nvSpPr>
          <p:spPr bwMode="auto">
            <a:xfrm>
              <a:off x="2576" y="1241"/>
              <a:ext cx="4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1" name="Line 17"/>
            <p:cNvSpPr>
              <a:spLocks noChangeShapeType="1"/>
            </p:cNvSpPr>
            <p:nvPr/>
          </p:nvSpPr>
          <p:spPr bwMode="auto">
            <a:xfrm flipH="1">
              <a:off x="2809" y="1254"/>
              <a:ext cx="239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62" name="Text Box 18"/>
            <p:cNvSpPr txBox="1">
              <a:spLocks noChangeArrowheads="1"/>
            </p:cNvSpPr>
            <p:nvPr/>
          </p:nvSpPr>
          <p:spPr bwMode="auto">
            <a:xfrm>
              <a:off x="2717" y="869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1363" name="Text Box 19"/>
            <p:cNvSpPr txBox="1">
              <a:spLocks noChangeArrowheads="1"/>
            </p:cNvSpPr>
            <p:nvPr/>
          </p:nvSpPr>
          <p:spPr bwMode="auto">
            <a:xfrm>
              <a:off x="3085" y="1070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41364" name="Text Box 20"/>
            <p:cNvSpPr txBox="1">
              <a:spLocks noChangeArrowheads="1"/>
            </p:cNvSpPr>
            <p:nvPr/>
          </p:nvSpPr>
          <p:spPr bwMode="auto">
            <a:xfrm>
              <a:off x="3077" y="1430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1365" name="Text Box 21"/>
            <p:cNvSpPr txBox="1">
              <a:spLocks noChangeArrowheads="1"/>
            </p:cNvSpPr>
            <p:nvPr/>
          </p:nvSpPr>
          <p:spPr bwMode="auto">
            <a:xfrm>
              <a:off x="2723" y="1707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41366" name="Text Box 22"/>
            <p:cNvSpPr txBox="1">
              <a:spLocks noChangeArrowheads="1"/>
            </p:cNvSpPr>
            <p:nvPr/>
          </p:nvSpPr>
          <p:spPr bwMode="auto">
            <a:xfrm>
              <a:off x="2388" y="1483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41367" name="Text Box 23"/>
            <p:cNvSpPr txBox="1">
              <a:spLocks noChangeArrowheads="1"/>
            </p:cNvSpPr>
            <p:nvPr/>
          </p:nvSpPr>
          <p:spPr bwMode="auto">
            <a:xfrm>
              <a:off x="2359" y="1072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441368" name="Group 24"/>
          <p:cNvGrpSpPr>
            <a:grpSpLocks/>
          </p:cNvGrpSpPr>
          <p:nvPr/>
        </p:nvGrpSpPr>
        <p:grpSpPr bwMode="auto">
          <a:xfrm>
            <a:off x="5715000" y="4803775"/>
            <a:ext cx="2743200" cy="396875"/>
            <a:chOff x="1976" y="2552"/>
            <a:chExt cx="1728" cy="250"/>
          </a:xfrm>
        </p:grpSpPr>
        <p:sp>
          <p:nvSpPr>
            <p:cNvPr id="441369" name="Line 25"/>
            <p:cNvSpPr>
              <a:spLocks noChangeShapeType="1"/>
            </p:cNvSpPr>
            <p:nvPr/>
          </p:nvSpPr>
          <p:spPr bwMode="auto">
            <a:xfrm flipH="1">
              <a:off x="1976" y="2798"/>
              <a:ext cx="17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0" name="Rectangle 26"/>
            <p:cNvSpPr>
              <a:spLocks noChangeArrowheads="1"/>
            </p:cNvSpPr>
            <p:nvPr/>
          </p:nvSpPr>
          <p:spPr bwMode="auto">
            <a:xfrm>
              <a:off x="2631" y="2552"/>
              <a:ext cx="473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>
                  <a:solidFill>
                    <a:schemeClr val="tx1"/>
                  </a:solidFill>
                </a:rPr>
                <a:t>(1</a:t>
              </a:r>
              <a:r>
                <a:rPr lang="en-US" i="1">
                  <a:solidFill>
                    <a:schemeClr val="tx1"/>
                  </a:solidFill>
                </a:rPr>
                <a:t>,</a:t>
              </a:r>
              <a:r>
                <a:rPr lang="en-US">
                  <a:solidFill>
                    <a:schemeClr val="tx1"/>
                  </a:solidFill>
                </a:rPr>
                <a:t>4)</a:t>
              </a:r>
              <a:endParaRPr lang="en-US" i="1">
                <a:solidFill>
                  <a:schemeClr val="tx1"/>
                </a:solidFill>
              </a:endParaRPr>
            </a:p>
          </p:txBody>
        </p:sp>
      </p:grpSp>
      <p:grpSp>
        <p:nvGrpSpPr>
          <p:cNvPr id="441371" name="Group 27"/>
          <p:cNvGrpSpPr>
            <a:grpSpLocks/>
          </p:cNvGrpSpPr>
          <p:nvPr/>
        </p:nvGrpSpPr>
        <p:grpSpPr bwMode="auto">
          <a:xfrm>
            <a:off x="5715000" y="4181475"/>
            <a:ext cx="2743200" cy="393700"/>
            <a:chOff x="1976" y="2160"/>
            <a:chExt cx="1728" cy="248"/>
          </a:xfrm>
        </p:grpSpPr>
        <p:sp>
          <p:nvSpPr>
            <p:cNvPr id="441372" name="Line 28"/>
            <p:cNvSpPr>
              <a:spLocks noChangeShapeType="1"/>
            </p:cNvSpPr>
            <p:nvPr/>
          </p:nvSpPr>
          <p:spPr bwMode="auto">
            <a:xfrm flipH="1">
              <a:off x="1976" y="2408"/>
              <a:ext cx="172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3" name="Rectangle 29"/>
            <p:cNvSpPr>
              <a:spLocks noChangeArrowheads="1"/>
            </p:cNvSpPr>
            <p:nvPr/>
          </p:nvSpPr>
          <p:spPr bwMode="auto">
            <a:xfrm>
              <a:off x="2310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4" name="Rectangle 30"/>
            <p:cNvSpPr>
              <a:spLocks noChangeArrowheads="1"/>
            </p:cNvSpPr>
            <p:nvPr/>
          </p:nvSpPr>
          <p:spPr bwMode="auto">
            <a:xfrm>
              <a:off x="250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5" name="Rectangle 31"/>
            <p:cNvSpPr>
              <a:spLocks noChangeArrowheads="1"/>
            </p:cNvSpPr>
            <p:nvPr/>
          </p:nvSpPr>
          <p:spPr bwMode="auto">
            <a:xfrm>
              <a:off x="269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6" name="Rectangle 32"/>
            <p:cNvSpPr>
              <a:spLocks noChangeArrowheads="1"/>
            </p:cNvSpPr>
            <p:nvPr/>
          </p:nvSpPr>
          <p:spPr bwMode="auto">
            <a:xfrm>
              <a:off x="288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7" name="Rectangle 33"/>
            <p:cNvSpPr>
              <a:spLocks noChangeArrowheads="1"/>
            </p:cNvSpPr>
            <p:nvPr/>
          </p:nvSpPr>
          <p:spPr bwMode="auto">
            <a:xfrm>
              <a:off x="307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78" name="Rectangle 34"/>
            <p:cNvSpPr>
              <a:spLocks noChangeArrowheads="1"/>
            </p:cNvSpPr>
            <p:nvPr/>
          </p:nvSpPr>
          <p:spPr bwMode="auto">
            <a:xfrm>
              <a:off x="3262" y="2160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1379" name="Group 35"/>
          <p:cNvGrpSpPr>
            <a:grpSpLocks/>
          </p:cNvGrpSpPr>
          <p:nvPr/>
        </p:nvGrpSpPr>
        <p:grpSpPr bwMode="auto">
          <a:xfrm>
            <a:off x="8455025" y="6010275"/>
            <a:ext cx="612775" cy="276225"/>
            <a:chOff x="768" y="3378"/>
            <a:chExt cx="386" cy="174"/>
          </a:xfrm>
        </p:grpSpPr>
        <p:sp>
          <p:nvSpPr>
            <p:cNvPr id="441380" name="Oval 36"/>
            <p:cNvSpPr>
              <a:spLocks noChangeArrowheads="1"/>
            </p:cNvSpPr>
            <p:nvPr/>
          </p:nvSpPr>
          <p:spPr bwMode="auto">
            <a:xfrm>
              <a:off x="813" y="3437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381" name="Rectangle 37"/>
            <p:cNvSpPr>
              <a:spLocks noChangeArrowheads="1"/>
            </p:cNvSpPr>
            <p:nvPr/>
          </p:nvSpPr>
          <p:spPr bwMode="auto">
            <a:xfrm>
              <a:off x="768" y="3378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2" name="Rectangle 38"/>
            <p:cNvSpPr>
              <a:spLocks noChangeArrowheads="1"/>
            </p:cNvSpPr>
            <p:nvPr/>
          </p:nvSpPr>
          <p:spPr bwMode="auto">
            <a:xfrm>
              <a:off x="1008" y="3378"/>
              <a:ext cx="146" cy="17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383" name="Oval 39"/>
            <p:cNvSpPr>
              <a:spLocks noChangeArrowheads="1"/>
            </p:cNvSpPr>
            <p:nvPr/>
          </p:nvSpPr>
          <p:spPr bwMode="auto">
            <a:xfrm>
              <a:off x="1053" y="3437"/>
              <a:ext cx="56" cy="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1384" name="Group 40"/>
          <p:cNvGrpSpPr>
            <a:grpSpLocks/>
          </p:cNvGrpSpPr>
          <p:nvPr/>
        </p:nvGrpSpPr>
        <p:grpSpPr bwMode="auto">
          <a:xfrm>
            <a:off x="5715000" y="5429250"/>
            <a:ext cx="2679700" cy="438150"/>
            <a:chOff x="1976" y="2946"/>
            <a:chExt cx="1688" cy="276"/>
          </a:xfrm>
        </p:grpSpPr>
        <p:sp>
          <p:nvSpPr>
            <p:cNvPr id="441385" name="Line 41"/>
            <p:cNvSpPr>
              <a:spLocks noChangeShapeType="1"/>
            </p:cNvSpPr>
            <p:nvPr/>
          </p:nvSpPr>
          <p:spPr bwMode="auto">
            <a:xfrm flipH="1" flipV="1">
              <a:off x="1976" y="3222"/>
              <a:ext cx="16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41386" name="Picture 4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2946"/>
              <a:ext cx="43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1387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2946"/>
              <a:ext cx="432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1388" name="Text Box 44"/>
          <p:cNvSpPr txBox="1">
            <a:spLocks noChangeArrowheads="1"/>
          </p:cNvSpPr>
          <p:nvPr/>
        </p:nvSpPr>
        <p:spPr bwMode="auto">
          <a:xfrm>
            <a:off x="54991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P</a:t>
            </a:r>
          </a:p>
        </p:txBody>
      </p:sp>
      <p:sp>
        <p:nvSpPr>
          <p:cNvPr id="441389" name="Text Box 45"/>
          <p:cNvSpPr txBox="1">
            <a:spLocks noChangeArrowheads="1"/>
          </p:cNvSpPr>
          <p:nvPr/>
        </p:nvSpPr>
        <p:spPr bwMode="auto">
          <a:xfrm>
            <a:off x="8382000" y="1981200"/>
            <a:ext cx="457200" cy="457200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sz="2800"/>
              <a:t>V</a:t>
            </a:r>
          </a:p>
        </p:txBody>
      </p:sp>
      <p:grpSp>
        <p:nvGrpSpPr>
          <p:cNvPr id="441390" name="Group 46"/>
          <p:cNvGrpSpPr>
            <a:grpSpLocks/>
          </p:cNvGrpSpPr>
          <p:nvPr/>
        </p:nvGrpSpPr>
        <p:grpSpPr bwMode="auto">
          <a:xfrm>
            <a:off x="5029200" y="2781300"/>
            <a:ext cx="850900" cy="990600"/>
            <a:chOff x="4150" y="1536"/>
            <a:chExt cx="536" cy="624"/>
          </a:xfrm>
        </p:grpSpPr>
        <p:sp>
          <p:nvSpPr>
            <p:cNvPr id="441391" name="Line 47"/>
            <p:cNvSpPr>
              <a:spLocks noChangeShapeType="1"/>
            </p:cNvSpPr>
            <p:nvPr/>
          </p:nvSpPr>
          <p:spPr bwMode="auto">
            <a:xfrm>
              <a:off x="4417" y="1573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2" name="Line 48"/>
            <p:cNvSpPr>
              <a:spLocks noChangeShapeType="1"/>
            </p:cNvSpPr>
            <p:nvPr/>
          </p:nvSpPr>
          <p:spPr bwMode="auto">
            <a:xfrm flipH="1">
              <a:off x="4184" y="1579"/>
              <a:ext cx="227" cy="3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3" name="Line 49"/>
            <p:cNvSpPr>
              <a:spLocks noChangeShapeType="1"/>
            </p:cNvSpPr>
            <p:nvPr/>
          </p:nvSpPr>
          <p:spPr bwMode="auto">
            <a:xfrm>
              <a:off x="4424" y="1573"/>
              <a:ext cx="226" cy="3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4" name="Line 50"/>
            <p:cNvSpPr>
              <a:spLocks noChangeShapeType="1"/>
            </p:cNvSpPr>
            <p:nvPr/>
          </p:nvSpPr>
          <p:spPr bwMode="auto">
            <a:xfrm>
              <a:off x="4178" y="1961"/>
              <a:ext cx="4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5" name="Line 51"/>
            <p:cNvSpPr>
              <a:spLocks noChangeShapeType="1"/>
            </p:cNvSpPr>
            <p:nvPr/>
          </p:nvSpPr>
          <p:spPr bwMode="auto">
            <a:xfrm flipV="1">
              <a:off x="4178" y="1702"/>
              <a:ext cx="0" cy="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6" name="Line 52"/>
            <p:cNvSpPr>
              <a:spLocks noChangeShapeType="1"/>
            </p:cNvSpPr>
            <p:nvPr/>
          </p:nvSpPr>
          <p:spPr bwMode="auto">
            <a:xfrm>
              <a:off x="4178" y="1702"/>
              <a:ext cx="472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397" name="Line 53"/>
            <p:cNvSpPr>
              <a:spLocks noChangeShapeType="1"/>
            </p:cNvSpPr>
            <p:nvPr/>
          </p:nvSpPr>
          <p:spPr bwMode="auto">
            <a:xfrm flipH="1">
              <a:off x="4411" y="1715"/>
              <a:ext cx="239" cy="4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1398" name="Group 54"/>
            <p:cNvGrpSpPr>
              <a:grpSpLocks/>
            </p:cNvGrpSpPr>
            <p:nvPr/>
          </p:nvGrpSpPr>
          <p:grpSpPr bwMode="auto">
            <a:xfrm>
              <a:off x="4150" y="1536"/>
              <a:ext cx="536" cy="624"/>
              <a:chOff x="4147" y="1776"/>
              <a:chExt cx="536" cy="624"/>
            </a:xfrm>
          </p:grpSpPr>
          <p:sp>
            <p:nvSpPr>
              <p:cNvPr id="441399" name="Oval 55"/>
              <p:cNvSpPr>
                <a:spLocks noChangeArrowheads="1"/>
              </p:cNvSpPr>
              <p:nvPr/>
            </p:nvSpPr>
            <p:spPr bwMode="auto">
              <a:xfrm>
                <a:off x="4155" y="1920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0" name="Oval 56"/>
              <p:cNvSpPr>
                <a:spLocks noChangeArrowheads="1"/>
              </p:cNvSpPr>
              <p:nvPr/>
            </p:nvSpPr>
            <p:spPr bwMode="auto">
              <a:xfrm>
                <a:off x="4627" y="2160"/>
                <a:ext cx="56" cy="5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1" name="Oval 57"/>
              <p:cNvSpPr>
                <a:spLocks noChangeArrowheads="1"/>
              </p:cNvSpPr>
              <p:nvPr/>
            </p:nvSpPr>
            <p:spPr bwMode="auto">
              <a:xfrm>
                <a:off x="4387" y="2344"/>
                <a:ext cx="56" cy="5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2" name="Oval 58"/>
              <p:cNvSpPr>
                <a:spLocks noChangeArrowheads="1"/>
              </p:cNvSpPr>
              <p:nvPr/>
            </p:nvSpPr>
            <p:spPr bwMode="auto">
              <a:xfrm>
                <a:off x="4627" y="19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3" name="Oval 59"/>
              <p:cNvSpPr>
                <a:spLocks noChangeArrowheads="1"/>
              </p:cNvSpPr>
              <p:nvPr/>
            </p:nvSpPr>
            <p:spPr bwMode="auto">
              <a:xfrm>
                <a:off x="4147" y="216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41404" name="Oval 60"/>
              <p:cNvSpPr>
                <a:spLocks noChangeArrowheads="1"/>
              </p:cNvSpPr>
              <p:nvPr/>
            </p:nvSpPr>
            <p:spPr bwMode="auto">
              <a:xfrm>
                <a:off x="4387" y="1776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33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180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441405" name="Line 61"/>
          <p:cNvSpPr>
            <a:spLocks noChangeShapeType="1"/>
          </p:cNvSpPr>
          <p:nvPr/>
        </p:nvSpPr>
        <p:spPr bwMode="auto">
          <a:xfrm>
            <a:off x="4800600" y="1600200"/>
            <a:ext cx="0" cy="480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1408" name="Text Box 64"/>
          <p:cNvSpPr txBox="1">
            <a:spLocks noChangeArrowheads="1"/>
          </p:cNvSpPr>
          <p:nvPr/>
        </p:nvSpPr>
        <p:spPr bwMode="auto">
          <a:xfrm>
            <a:off x="152400" y="5334000"/>
            <a:ext cx="4557713" cy="1216025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accent2"/>
                </a:solidFill>
              </a:rPr>
              <a:t>Corollary: </a:t>
            </a:r>
            <a:r>
              <a:rPr lang="en-US" sz="2400"/>
              <a:t>One-Way Functions</a:t>
            </a:r>
            <a:br>
              <a:rPr lang="en-US" sz="2400"/>
            </a:br>
            <a:r>
              <a:rPr lang="en-US" sz="2400">
                <a:latin typeface="cmsy10" pitchFamily="34" charset="0"/>
              </a:rPr>
              <a:t>)</a:t>
            </a:r>
            <a:r>
              <a:rPr lang="en-US" sz="2400"/>
              <a:t> Statistical Zero Knowledge</a:t>
            </a:r>
            <a:br>
              <a:rPr lang="en-US" sz="2400"/>
            </a:br>
            <a:r>
              <a:rPr lang="en-US" sz="2400"/>
              <a:t>	“Arguments” for NP.</a:t>
            </a:r>
            <a:endParaRPr lang="en-US" sz="2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4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anchor="b"/>
          <a:lstStyle/>
          <a:p>
            <a:pPr algn="r"/>
            <a:r>
              <a:rPr lang="en-US"/>
              <a:t>outline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371600"/>
            <a:ext cx="7391400" cy="5181600"/>
          </a:xfrm>
          <a:noFill/>
        </p:spPr>
        <p:txBody>
          <a:bodyPr anchor="ctr"/>
          <a:lstStyle/>
          <a:p>
            <a:pPr marL="0" indent="0">
              <a:spcBef>
                <a:spcPct val="80000"/>
              </a:spcBef>
            </a:pPr>
            <a:r>
              <a:rPr lang="en-US">
                <a:solidFill>
                  <a:schemeClr val="bg2"/>
                </a:solidFill>
              </a:rPr>
              <a:t> Entropy</a:t>
            </a:r>
            <a:r>
              <a:rPr lang="en-US"/>
              <a:t>	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Secrecy &amp; Pseudoentropy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Unforgeability &amp; Inaccessible Entropy</a:t>
            </a:r>
          </a:p>
          <a:p>
            <a:pPr marL="0" indent="0">
              <a:spcBef>
                <a:spcPct val="80000"/>
              </a:spcBef>
            </a:pPr>
            <a:r>
              <a:rPr lang="en-US"/>
              <a:t> Applications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Perfect Secrecy &amp; Entropy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889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Def [Sh49]: </a:t>
            </a:r>
            <a:r>
              <a:rPr lang="en-US"/>
              <a:t>Encryption scheme (Enc,Dec) has </a:t>
            </a:r>
            <a:r>
              <a:rPr lang="en-US" b="1"/>
              <a:t>perfect secrecy</a:t>
            </a:r>
            <a:r>
              <a:rPr lang="en-US"/>
              <a:t> if </a:t>
            </a:r>
            <a:r>
              <a:rPr lang="en-US">
                <a:latin typeface="cmsy10" pitchFamily="34" charset="0"/>
              </a:rPr>
              <a:t>8</a:t>
            </a:r>
            <a:r>
              <a:rPr lang="en-US"/>
              <a:t> m,m’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{0,1}</a:t>
            </a:r>
            <a:r>
              <a:rPr lang="en-US" baseline="30000"/>
              <a:t>n</a:t>
            </a:r>
            <a:r>
              <a:rPr lang="en-US"/>
              <a:t/>
            </a:r>
            <a:br>
              <a:rPr lang="en-US"/>
            </a:br>
            <a:r>
              <a:rPr lang="en-US"/>
              <a:t>Enc</a:t>
            </a:r>
            <a:r>
              <a:rPr lang="en-US" baseline="-25000"/>
              <a:t>K</a:t>
            </a:r>
            <a:r>
              <a:rPr lang="en-US"/>
              <a:t>(m) &amp; Enc</a:t>
            </a:r>
            <a:r>
              <a:rPr lang="en-US" baseline="-25000"/>
              <a:t>K</a:t>
            </a:r>
            <a:r>
              <a:rPr lang="en-US"/>
              <a:t>(m’) are identically distributed for a random key K.</a:t>
            </a:r>
            <a:br>
              <a:rPr lang="en-US"/>
            </a:br>
            <a:endParaRPr lang="en-US">
              <a:solidFill>
                <a:srgbClr val="CC66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Thm [Sh49]:</a:t>
            </a:r>
            <a:r>
              <a:rPr lang="en-US"/>
              <a:t> Perfect secrecy </a:t>
            </a:r>
            <a:r>
              <a:rPr lang="en-US">
                <a:latin typeface="cmsy10" pitchFamily="34" charset="0"/>
              </a:rPr>
              <a:t>)</a:t>
            </a:r>
            <a:r>
              <a:rPr lang="en-US"/>
              <a:t> |K| </a:t>
            </a:r>
            <a:r>
              <a:rPr lang="en-US">
                <a:latin typeface="cmsy10" pitchFamily="34" charset="0"/>
              </a:rPr>
              <a:t>¸</a:t>
            </a:r>
            <a:r>
              <a:rPr lang="en-US"/>
              <a:t> n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CC6600"/>
              </a:solidFill>
            </a:endParaRPr>
          </a:p>
          <a:p>
            <a:endParaRPr lang="en-US">
              <a:solidFill>
                <a:srgbClr val="CC6600"/>
              </a:solidFill>
            </a:endParaRPr>
          </a:p>
          <a:p>
            <a:endParaRPr lang="en-US" baseline="3000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Secrecy </a:t>
            </a:r>
            <a:r>
              <a:rPr lang="en-US" dirty="0">
                <a:latin typeface="cmsy10" pitchFamily="34" charset="0"/>
              </a:rPr>
              <a:t>)</a:t>
            </a:r>
            <a:r>
              <a:rPr lang="en-US" dirty="0"/>
              <a:t> |K|</a:t>
            </a:r>
            <a:r>
              <a:rPr lang="en-US" dirty="0">
                <a:latin typeface="cmsy10" pitchFamily="34" charset="0"/>
              </a:rPr>
              <a:t>¸</a:t>
            </a:r>
            <a:r>
              <a:rPr lang="en-US" dirty="0"/>
              <a:t> n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4788" cy="4889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CC6600"/>
                </a:solidFill>
              </a:rPr>
              <a:t>Proof:</a:t>
            </a:r>
          </a:p>
          <a:p>
            <a:r>
              <a:rPr lang="en-US" dirty="0">
                <a:solidFill>
                  <a:schemeClr val="tx2"/>
                </a:solidFill>
              </a:rPr>
              <a:t>Perfect secrecy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(</a:t>
            </a:r>
            <a:r>
              <a:rPr lang="en-US" dirty="0" err="1">
                <a:solidFill>
                  <a:schemeClr val="tx2"/>
                </a:solidFill>
              </a:rPr>
              <a:t>M,Enc</a:t>
            </a:r>
            <a:r>
              <a:rPr lang="en-US" baseline="-25000" dirty="0" err="1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(M)) </a:t>
            </a: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´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M,Enc</a:t>
            </a:r>
            <a:r>
              <a:rPr lang="en-US" baseline="-25000" dirty="0" err="1" smtClean="0">
                <a:solidFill>
                  <a:schemeClr val="tx2"/>
                </a:solidFill>
              </a:rPr>
              <a:t>K</a:t>
            </a:r>
            <a:r>
              <a:rPr lang="en-US" dirty="0" smtClean="0">
                <a:solidFill>
                  <a:schemeClr val="tx2"/>
                </a:solidFill>
              </a:rPr>
              <a:t>(M’)) for M,M’</a:t>
            </a:r>
            <a:r>
              <a:rPr lang="en-US" dirty="0" smtClean="0">
                <a:solidFill>
                  <a:schemeClr val="tx2"/>
                </a:solidFill>
                <a:latin typeface="cmsy10" pitchFamily="34" charset="0"/>
              </a:rPr>
              <a:t>Ã</a:t>
            </a:r>
            <a:r>
              <a:rPr lang="en-US" dirty="0" smtClean="0">
                <a:solidFill>
                  <a:schemeClr val="tx2"/>
                </a:solidFill>
              </a:rPr>
              <a:t>{0,1}</a:t>
            </a:r>
            <a:r>
              <a:rPr lang="en-US" baseline="30000" dirty="0" smtClean="0">
                <a:solidFill>
                  <a:schemeClr val="tx2"/>
                </a:solidFill>
              </a:rPr>
              <a:t>n</a:t>
            </a:r>
            <a:r>
              <a:rPr lang="en-US" baseline="30000" dirty="0">
                <a:solidFill>
                  <a:schemeClr val="tx2"/>
                </a:solidFill>
              </a:rPr>
              <a:t/>
            </a:r>
            <a:br>
              <a:rPr lang="en-US" baseline="30000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H(</a:t>
            </a:r>
            <a:r>
              <a:rPr lang="en-US" dirty="0" err="1">
                <a:solidFill>
                  <a:schemeClr val="tx2"/>
                </a:solidFill>
              </a:rPr>
              <a:t>M|Enc</a:t>
            </a:r>
            <a:r>
              <a:rPr lang="en-US" baseline="-25000" dirty="0" err="1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(M)) = n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Decryptability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H(</a:t>
            </a:r>
            <a:r>
              <a:rPr lang="en-US" dirty="0" err="1">
                <a:solidFill>
                  <a:schemeClr val="tx2"/>
                </a:solidFill>
              </a:rPr>
              <a:t>M|Enc</a:t>
            </a:r>
            <a:r>
              <a:rPr lang="en-US" baseline="-25000" dirty="0" err="1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(M),K) = 0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 H(</a:t>
            </a:r>
            <a:r>
              <a:rPr lang="en-US" dirty="0" err="1">
                <a:solidFill>
                  <a:schemeClr val="tx2"/>
                </a:solidFill>
              </a:rPr>
              <a:t>M|Enc</a:t>
            </a:r>
            <a:r>
              <a:rPr lang="en-US" baseline="-25000" dirty="0" err="1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(M)) </a:t>
            </a:r>
            <a:r>
              <a:rPr lang="en-US" dirty="0">
                <a:solidFill>
                  <a:schemeClr val="tx2"/>
                </a:solidFill>
                <a:latin typeface="cmsy10" pitchFamily="34" charset="0"/>
              </a:rPr>
              <a:t>·</a:t>
            </a:r>
            <a:r>
              <a:rPr lang="en-US" dirty="0">
                <a:solidFill>
                  <a:schemeClr val="tx2"/>
                </a:solidFill>
              </a:rPr>
              <a:t> H(K).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Secrecy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CC6600"/>
                </a:solidFill>
              </a:rPr>
              <a:t>Def [GM82]: </a:t>
            </a:r>
            <a:r>
              <a:rPr lang="en-US"/>
              <a:t>Encryption scheme (Enc,Dec) has </a:t>
            </a:r>
            <a:r>
              <a:rPr lang="en-US" b="1"/>
              <a:t>computational secrecy</a:t>
            </a:r>
            <a:r>
              <a:rPr lang="en-US"/>
              <a:t> if </a:t>
            </a:r>
            <a:r>
              <a:rPr lang="en-US">
                <a:latin typeface="cmsy10" pitchFamily="34" charset="0"/>
              </a:rPr>
              <a:t>8</a:t>
            </a:r>
            <a:r>
              <a:rPr lang="en-US"/>
              <a:t> m,m’ </a:t>
            </a:r>
            <a:r>
              <a:rPr lang="en-US">
                <a:latin typeface="cmsy10" pitchFamily="34" charset="0"/>
              </a:rPr>
              <a:t>2</a:t>
            </a:r>
            <a:r>
              <a:rPr lang="en-US"/>
              <a:t> {0,1}</a:t>
            </a:r>
            <a:r>
              <a:rPr lang="en-US" baseline="30000"/>
              <a:t>n</a:t>
            </a:r>
            <a:r>
              <a:rPr lang="en-US"/>
              <a:t/>
            </a:r>
            <a:br>
              <a:rPr lang="en-US"/>
            </a:br>
            <a:r>
              <a:rPr lang="en-US"/>
              <a:t>Enc</a:t>
            </a:r>
            <a:r>
              <a:rPr lang="en-US" baseline="-25000"/>
              <a:t>K</a:t>
            </a:r>
            <a:r>
              <a:rPr lang="en-US"/>
              <a:t>(m) &amp; Enc</a:t>
            </a:r>
            <a:r>
              <a:rPr lang="en-US" baseline="-25000"/>
              <a:t>K</a:t>
            </a:r>
            <a:r>
              <a:rPr lang="en-US"/>
              <a:t>(m’) are computationally indistinguishable.</a:t>
            </a:r>
            <a:br>
              <a:rPr lang="en-US"/>
            </a:br>
            <a:endParaRPr lang="en-US"/>
          </a:p>
          <a:p>
            <a:pPr>
              <a:buFont typeface="Wingdings" pitchFamily="2" charset="2"/>
              <a:buNone/>
            </a:pPr>
            <a:r>
              <a:rPr lang="en-US">
                <a:latin typeface="cmsy10" pitchFamily="34" charset="0"/>
              </a:rPr>
              <a:t>)</a:t>
            </a:r>
            <a:r>
              <a:rPr lang="en-US"/>
              <a:t> can have |K| </a:t>
            </a:r>
            <a:r>
              <a:rPr lang="en-US">
                <a:latin typeface="cmsy10" pitchFamily="34" charset="0"/>
              </a:rPr>
              <a:t>¿</a:t>
            </a:r>
            <a:r>
              <a:rPr lang="en-US"/>
              <a:t> 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ALIL@9PTYBENFUVWXY5ML" val="3327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|5.4|2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2.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H}(X) = \mathop{E}_{x\leftarrow X} [\log(1/\Pr[X=x])]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83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H$&#10;\end{document}&#10;"/>
  <p:tag name="FILENAME" val="TP_tmp"/>
  <p:tag name="FORMAT" val="emf"/>
  <p:tag name="RES" val="1200"/>
  <p:tag name="BLEND" val="0"/>
  <p:tag name="TRANSPARENT" val="0"/>
  <p:tag name="TBUG" val="0"/>
  <p:tag name="ALLOWFS" val="1"/>
  <p:tag name="ORIGWIDTH" val="2"/>
  <p:tag name="PICTUREFILESIZE" val="7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H(X) = 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3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0.2|1.8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0.2|1.8|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heme/theme1.xml><?xml version="1.0" encoding="utf-8"?>
<a:theme xmlns:a="http://schemas.openxmlformats.org/drawingml/2006/main" name="Narrow">
  <a:themeElements>
    <a:clrScheme name="Narrow 16">
      <a:dk1>
        <a:srgbClr val="333399"/>
      </a:dk1>
      <a:lt1>
        <a:srgbClr val="FFFFFF"/>
      </a:lt1>
      <a:dk2>
        <a:srgbClr val="000000"/>
      </a:dk2>
      <a:lt2>
        <a:srgbClr val="B2B2B2"/>
      </a:lt2>
      <a:accent1>
        <a:srgbClr val="FFFF99"/>
      </a:accent1>
      <a:accent2>
        <a:srgbClr val="DC143C"/>
      </a:accent2>
      <a:accent3>
        <a:srgbClr val="FFFFFF"/>
      </a:accent3>
      <a:accent4>
        <a:srgbClr val="2A2A82"/>
      </a:accent4>
      <a:accent5>
        <a:srgbClr val="FFFFCA"/>
      </a:accent5>
      <a:accent6>
        <a:srgbClr val="C71135"/>
      </a:accent6>
      <a:hlink>
        <a:srgbClr val="009999"/>
      </a:hlink>
      <a:folHlink>
        <a:srgbClr val="99CC00"/>
      </a:folHlink>
    </a:clrScheme>
    <a:fontScheme name="Narrow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rrow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14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15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rrow 16">
        <a:dk1>
          <a:srgbClr val="333399"/>
        </a:dk1>
        <a:lt1>
          <a:srgbClr val="FFFFFF"/>
        </a:lt1>
        <a:dk2>
          <a:srgbClr val="000000"/>
        </a:dk2>
        <a:lt2>
          <a:srgbClr val="B2B2B2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de">
  <a:themeElements>
    <a:clrScheme name="Wide 15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DC143C"/>
      </a:accent2>
      <a:accent3>
        <a:srgbClr val="FFFFFF"/>
      </a:accent3>
      <a:accent4>
        <a:srgbClr val="2A2A82"/>
      </a:accent4>
      <a:accent5>
        <a:srgbClr val="FFFFCA"/>
      </a:accent5>
      <a:accent6>
        <a:srgbClr val="C71135"/>
      </a:accent6>
      <a:hlink>
        <a:srgbClr val="009999"/>
      </a:hlink>
      <a:folHlink>
        <a:srgbClr val="99CC00"/>
      </a:folHlink>
    </a:clrScheme>
    <a:fontScheme name="Wid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W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14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15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de 16">
        <a:dk1>
          <a:srgbClr val="333399"/>
        </a:dk1>
        <a:lt1>
          <a:srgbClr val="FFFFFF"/>
        </a:lt1>
        <a:dk2>
          <a:srgbClr val="000000"/>
        </a:dk2>
        <a:lt2>
          <a:srgbClr val="B2B2B2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">
  <a:themeElements>
    <a:clrScheme name="full 15">
      <a:dk1>
        <a:srgbClr val="333399"/>
      </a:dk1>
      <a:lt1>
        <a:srgbClr val="FFFFFF"/>
      </a:lt1>
      <a:dk2>
        <a:srgbClr val="000000"/>
      </a:dk2>
      <a:lt2>
        <a:srgbClr val="808080"/>
      </a:lt2>
      <a:accent1>
        <a:srgbClr val="FFFF99"/>
      </a:accent1>
      <a:accent2>
        <a:srgbClr val="DC143C"/>
      </a:accent2>
      <a:accent3>
        <a:srgbClr val="FFFFFF"/>
      </a:accent3>
      <a:accent4>
        <a:srgbClr val="2A2A82"/>
      </a:accent4>
      <a:accent5>
        <a:srgbClr val="FFFFCA"/>
      </a:accent5>
      <a:accent6>
        <a:srgbClr val="C71135"/>
      </a:accent6>
      <a:hlink>
        <a:srgbClr val="009999"/>
      </a:hlink>
      <a:folHlink>
        <a:srgbClr val="99CC00"/>
      </a:folHlink>
    </a:clrScheme>
    <a:fontScheme name="full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>
            <a:alpha val="14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Lucida Sans" pitchFamily="34" charset="0"/>
          </a:defRPr>
        </a:defPPr>
      </a:lstStyle>
    </a:lnDef>
  </a:objectDefaults>
  <a:extraClrSchemeLst>
    <a:extraClrScheme>
      <a:clrScheme name="fu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14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A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15">
        <a:dk1>
          <a:srgbClr val="333399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ll 16">
        <a:dk1>
          <a:srgbClr val="333399"/>
        </a:dk1>
        <a:lt1>
          <a:srgbClr val="FFFFFF"/>
        </a:lt1>
        <a:dk2>
          <a:srgbClr val="000000"/>
        </a:dk2>
        <a:lt2>
          <a:srgbClr val="B2B2B2"/>
        </a:lt2>
        <a:accent1>
          <a:srgbClr val="FFFF99"/>
        </a:accent1>
        <a:accent2>
          <a:srgbClr val="DC143C"/>
        </a:accent2>
        <a:accent3>
          <a:srgbClr val="FFFFFF"/>
        </a:accent3>
        <a:accent4>
          <a:srgbClr val="2A2A82"/>
        </a:accent4>
        <a:accent5>
          <a:srgbClr val="FFFFCA"/>
        </a:accent5>
        <a:accent6>
          <a:srgbClr val="C7113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9871</TotalTime>
  <Words>1785</Words>
  <Application>Microsoft Office PowerPoint</Application>
  <PresentationFormat>On-screen Show (4:3)</PresentationFormat>
  <Paragraphs>555</Paragraphs>
  <Slides>54</Slides>
  <Notes>9</Notes>
  <HiddenSlides>14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0" baseType="lpstr">
      <vt:lpstr>Arial</vt:lpstr>
      <vt:lpstr>Lucida Sans</vt:lpstr>
      <vt:lpstr>cmr10</vt:lpstr>
      <vt:lpstr>cmmi10</vt:lpstr>
      <vt:lpstr>cmmi7</vt:lpstr>
      <vt:lpstr>cmsy7</vt:lpstr>
      <vt:lpstr>Wingdings</vt:lpstr>
      <vt:lpstr>cmsy10</vt:lpstr>
      <vt:lpstr>Symbol</vt:lpstr>
      <vt:lpstr>Tahoma</vt:lpstr>
      <vt:lpstr>Comic Sans MS</vt:lpstr>
      <vt:lpstr>Times New Roman</vt:lpstr>
      <vt:lpstr>Verdana</vt:lpstr>
      <vt:lpstr>Narrow</vt:lpstr>
      <vt:lpstr>Wide</vt:lpstr>
      <vt:lpstr>full</vt:lpstr>
      <vt:lpstr>Inaccessible Entropy</vt:lpstr>
      <vt:lpstr>outline</vt:lpstr>
      <vt:lpstr>Entropy</vt:lpstr>
      <vt:lpstr>Conditional Entropy</vt:lpstr>
      <vt:lpstr>Worst-Case Entropy Measures</vt:lpstr>
      <vt:lpstr>outline</vt:lpstr>
      <vt:lpstr>Perfect Secrecy &amp; Entropy</vt:lpstr>
      <vt:lpstr>Perfect Secrecy ) |K|¸ n</vt:lpstr>
      <vt:lpstr>Computational Secrecy</vt:lpstr>
      <vt:lpstr>Where Shannon’s Proof Breaks</vt:lpstr>
      <vt:lpstr>Pseudoentropy</vt:lpstr>
      <vt:lpstr>Application of Pseudoentropy</vt:lpstr>
      <vt:lpstr>outline</vt:lpstr>
      <vt:lpstr>Unforgeability</vt:lpstr>
      <vt:lpstr>Ex: Collision-resistant Hashing</vt:lpstr>
      <vt:lpstr>Ex: Collision-resistant Hashing</vt:lpstr>
      <vt:lpstr>Ex: Collision-resistant Hashing</vt:lpstr>
      <vt:lpstr> Measuring Accessible Entropy</vt:lpstr>
      <vt:lpstr>Inaccessible Entropy</vt:lpstr>
      <vt:lpstr>Real Entropy</vt:lpstr>
      <vt:lpstr>Accessible Entropy</vt:lpstr>
      <vt:lpstr>OWF  Inaccessible Entropy</vt:lpstr>
      <vt:lpstr>OWF  Inaccessible Entropy</vt:lpstr>
      <vt:lpstr>Real Entropy</vt:lpstr>
      <vt:lpstr>Accessible Entropy</vt:lpstr>
      <vt:lpstr>Accessible Entropy</vt:lpstr>
      <vt:lpstr>Ex: Collision-resistant Hashing</vt:lpstr>
      <vt:lpstr>Ex: Collision-resistant Hashing</vt:lpstr>
      <vt:lpstr>outline</vt:lpstr>
      <vt:lpstr>Slide 30</vt:lpstr>
      <vt:lpstr>Commitment Schemes</vt:lpstr>
      <vt:lpstr>Commitment Schemes</vt:lpstr>
      <vt:lpstr>Commitment Schemes</vt:lpstr>
      <vt:lpstr>Security of Commitments</vt:lpstr>
      <vt:lpstr>Statistical Security?</vt:lpstr>
      <vt:lpstr>Statistical Binding</vt:lpstr>
      <vt:lpstr>Statistical Hiding</vt:lpstr>
      <vt:lpstr>Our Results I</vt:lpstr>
      <vt:lpstr>Our Results II</vt:lpstr>
      <vt:lpstr>Statistically Hiding Commitments &amp; Inaccessible Entropy</vt:lpstr>
      <vt:lpstr>Statistically Hiding Commitments &amp; Inaccessible Entropy</vt:lpstr>
      <vt:lpstr>OWF ) Statistically Hiding Commitments: Our Proof</vt:lpstr>
      <vt:lpstr>Cf. OWF ) Statistically Binding Commitment [HILL90,Nao91]</vt:lpstr>
      <vt:lpstr>OWF ) Statistically Hiding Commitments: Our Proof</vt:lpstr>
      <vt:lpstr>OWF ) Inaccessible Entropy</vt:lpstr>
      <vt:lpstr>Claim: Accessible Entropy · n-log n</vt:lpstr>
      <vt:lpstr>Claim: Accessible Entropy · n-log n</vt:lpstr>
      <vt:lpstr>Claim: Accessible Entropy · n-log n</vt:lpstr>
      <vt:lpstr>Claim: Accessible Entropy · n-log n</vt:lpstr>
      <vt:lpstr>Other Applications</vt:lpstr>
      <vt:lpstr>Conclusion</vt:lpstr>
      <vt:lpstr>Research Directions</vt:lpstr>
      <vt:lpstr>Benefit of Statistical Hiding</vt:lpstr>
      <vt:lpstr>Example: Zero Knowledge for NP [Goldreich-Micali-Wigderson86]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Zero-Knowledge Arguments from One-Way Functions</dc:title>
  <dc:creator>DEAS IT</dc:creator>
  <cp:lastModifiedBy>Salil</cp:lastModifiedBy>
  <cp:revision>118</cp:revision>
  <dcterms:created xsi:type="dcterms:W3CDTF">2006-04-24T20:46:05Z</dcterms:created>
  <dcterms:modified xsi:type="dcterms:W3CDTF">2009-11-19T09:23:47Z</dcterms:modified>
</cp:coreProperties>
</file>