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27" r:id="rId2"/>
    <p:sldId id="264" r:id="rId3"/>
    <p:sldId id="265" r:id="rId4"/>
    <p:sldId id="266" r:id="rId5"/>
    <p:sldId id="267" r:id="rId6"/>
    <p:sldId id="317" r:id="rId7"/>
    <p:sldId id="318" r:id="rId8"/>
    <p:sldId id="331" r:id="rId9"/>
    <p:sldId id="270" r:id="rId10"/>
    <p:sldId id="271" r:id="rId11"/>
    <p:sldId id="272" r:id="rId12"/>
    <p:sldId id="273" r:id="rId13"/>
    <p:sldId id="274" r:id="rId14"/>
    <p:sldId id="275" r:id="rId15"/>
    <p:sldId id="276" r:id="rId16"/>
    <p:sldId id="278" r:id="rId17"/>
    <p:sldId id="279" r:id="rId18"/>
    <p:sldId id="328" r:id="rId19"/>
    <p:sldId id="281" r:id="rId20"/>
    <p:sldId id="284" r:id="rId21"/>
    <p:sldId id="285" r:id="rId22"/>
    <p:sldId id="286" r:id="rId23"/>
    <p:sldId id="321" r:id="rId24"/>
    <p:sldId id="287" r:id="rId25"/>
    <p:sldId id="309" r:id="rId26"/>
    <p:sldId id="288" r:id="rId27"/>
    <p:sldId id="311" r:id="rId28"/>
    <p:sldId id="292" r:id="rId29"/>
    <p:sldId id="293" r:id="rId30"/>
    <p:sldId id="29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CA02"/>
    <a:srgbClr val="B2FE94"/>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12" autoAdjust="0"/>
  </p:normalViewPr>
  <p:slideViewPr>
    <p:cSldViewPr>
      <p:cViewPr varScale="1">
        <p:scale>
          <a:sx n="52" d="100"/>
          <a:sy n="52" d="100"/>
        </p:scale>
        <p:origin x="170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74D9E-8444-44F3-8E60-ABCF9F2B7E5D}" type="datetimeFigureOut">
              <a:rPr lang="en-US" smtClean="0"/>
              <a:pPr/>
              <a:t>5/1/2017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A8CE60-FF29-4499-9343-0B4B6EAF0504}" type="slidenum">
              <a:rPr lang="en-US" smtClean="0"/>
              <a:pPr/>
              <a:t>‹#›</a:t>
            </a:fld>
            <a:endParaRPr lang="en-US"/>
          </a:p>
        </p:txBody>
      </p:sp>
    </p:spTree>
    <p:extLst>
      <p:ext uri="{BB962C8B-B14F-4D97-AF65-F5344CB8AC3E}">
        <p14:creationId xmlns:p14="http://schemas.microsoft.com/office/powerpoint/2010/main" val="3233191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1549BD-7427-4113-B643-7E89D3A1E9C8}" type="slidenum">
              <a:rPr lang="en-US" smtClean="0"/>
              <a:pPr/>
              <a:t>2</a:t>
            </a:fld>
            <a:endParaRPr lang="en-US"/>
          </a:p>
        </p:txBody>
      </p:sp>
    </p:spTree>
    <p:extLst>
      <p:ext uri="{BB962C8B-B14F-4D97-AF65-F5344CB8AC3E}">
        <p14:creationId xmlns:p14="http://schemas.microsoft.com/office/powerpoint/2010/main" val="3380785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happens if the client performs a sequential scan of virtual disk?</a:t>
            </a:r>
          </a:p>
        </p:txBody>
      </p:sp>
      <p:sp>
        <p:nvSpPr>
          <p:cNvPr id="4" name="Slide Number Placeholder 3"/>
          <p:cNvSpPr>
            <a:spLocks noGrp="1"/>
          </p:cNvSpPr>
          <p:nvPr>
            <p:ph type="sldNum" sz="quarter" idx="10"/>
          </p:nvPr>
        </p:nvSpPr>
        <p:spPr/>
        <p:txBody>
          <a:bodyPr/>
          <a:lstStyle/>
          <a:p>
            <a:fld id="{3AA8CE60-FF29-4499-9343-0B4B6EAF0504}" type="slidenum">
              <a:rPr lang="en-US" smtClean="0"/>
              <a:pPr/>
              <a:t>11</a:t>
            </a:fld>
            <a:endParaRPr lang="en-US"/>
          </a:p>
        </p:txBody>
      </p:sp>
    </p:spTree>
    <p:extLst>
      <p:ext uri="{BB962C8B-B14F-4D97-AF65-F5344CB8AC3E}">
        <p14:creationId xmlns:p14="http://schemas.microsoft.com/office/powerpoint/2010/main" val="18226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happens over time.</a:t>
            </a:r>
            <a:r>
              <a:rPr lang="en-US" baseline="0" dirty="0"/>
              <a:t> First, an application like SQL issues two </a:t>
            </a:r>
            <a:r>
              <a:rPr lang="en-US" baseline="0" dirty="0" err="1"/>
              <a:t>IOs</a:t>
            </a:r>
            <a:r>
              <a:rPr lang="en-US" baseline="0" dirty="0"/>
              <a:t>, one for X and one for Y. ****** Then, the client OS issues network sends for those operations. ****** Then, the network delivers those operations to the OS on the remote server. ****** Finally, the remote server issues the operations to the local disk.    The thing to notice is that, due to the vagaries of the universe, the temporal gap between the two </a:t>
            </a:r>
            <a:r>
              <a:rPr lang="en-US" baseline="0" dirty="0" err="1"/>
              <a:t>IOs</a:t>
            </a:r>
            <a:r>
              <a:rPr lang="en-US" baseline="0" dirty="0"/>
              <a:t> will often increase at each step along the way. For example, even though SQL may perceive that it issued two writes immediately, those writes may not hit the client’s network card at the same time, due to scheduling jitter on the client. As the operations travel across the network, they may also spread out due to queuing delays. Also, the remote server is handling requests from multiple clients, so there’s scheduling jitter there as well. What’s this all mean? ****** Well, the disk has an IO queue. In the ideal world, ***** the two </a:t>
            </a:r>
            <a:r>
              <a:rPr lang="en-US" baseline="0" dirty="0" err="1"/>
              <a:t>IOs</a:t>
            </a:r>
            <a:r>
              <a:rPr lang="en-US" baseline="0" dirty="0"/>
              <a:t> arrive at the queue at the same time. ****** That allows a single head sweep to handle both writes.</a:t>
            </a:r>
            <a:endParaRPr lang="en-US" dirty="0"/>
          </a:p>
        </p:txBody>
      </p:sp>
      <p:sp>
        <p:nvSpPr>
          <p:cNvPr id="4" name="Slide Number Placeholder 3"/>
          <p:cNvSpPr>
            <a:spLocks noGrp="1"/>
          </p:cNvSpPr>
          <p:nvPr>
            <p:ph type="sldNum" sz="quarter" idx="10"/>
          </p:nvPr>
        </p:nvSpPr>
        <p:spPr/>
        <p:txBody>
          <a:bodyPr/>
          <a:lstStyle/>
          <a:p>
            <a:fld id="{3AA8CE60-FF29-4499-9343-0B4B6EAF0504}" type="slidenum">
              <a:rPr lang="en-US" smtClean="0"/>
              <a:pPr/>
              <a:t>12</a:t>
            </a:fld>
            <a:endParaRPr lang="en-US"/>
          </a:p>
        </p:txBody>
      </p:sp>
    </p:spTree>
    <p:extLst>
      <p:ext uri="{BB962C8B-B14F-4D97-AF65-F5344CB8AC3E}">
        <p14:creationId xmlns:p14="http://schemas.microsoft.com/office/powerpoint/2010/main" val="2395344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 if the two operations</a:t>
            </a:r>
            <a:r>
              <a:rPr lang="en-US" baseline="0" dirty="0"/>
              <a:t> are spread in time, then the disk head will start moving and handle the operation to X, but by the time that Y arrives, the disk head will be out of position. ******* This means that we’ll have to pay additional seek costs to move disk arm back to Y.  We call this effect </a:t>
            </a:r>
            <a:r>
              <a:rPr lang="en-US" baseline="0" dirty="0" err="1"/>
              <a:t>IOp</a:t>
            </a:r>
            <a:r>
              <a:rPr lang="en-US" baseline="0" dirty="0"/>
              <a:t> convoy dilation.</a:t>
            </a:r>
            <a:endParaRPr lang="en-US" dirty="0"/>
          </a:p>
        </p:txBody>
      </p:sp>
      <p:sp>
        <p:nvSpPr>
          <p:cNvPr id="4" name="Slide Number Placeholder 3"/>
          <p:cNvSpPr>
            <a:spLocks noGrp="1"/>
          </p:cNvSpPr>
          <p:nvPr>
            <p:ph type="sldNum" sz="quarter" idx="10"/>
          </p:nvPr>
        </p:nvSpPr>
        <p:spPr/>
        <p:txBody>
          <a:bodyPr/>
          <a:lstStyle/>
          <a:p>
            <a:fld id="{3AA8CE60-FF29-4499-9343-0B4B6EAF0504}" type="slidenum">
              <a:rPr lang="en-US" smtClean="0"/>
              <a:pPr/>
              <a:t>13</a:t>
            </a:fld>
            <a:endParaRPr lang="en-US"/>
          </a:p>
        </p:txBody>
      </p:sp>
    </p:spTree>
    <p:extLst>
      <p:ext uri="{BB962C8B-B14F-4D97-AF65-F5344CB8AC3E}">
        <p14:creationId xmlns:p14="http://schemas.microsoft.com/office/powerpoint/2010/main" val="1861310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 pretty simple way</a:t>
            </a:r>
            <a:r>
              <a:rPr lang="en-US" baseline="0" dirty="0"/>
              <a:t> to address the problem. We take the simple linear mapping that I showed you before, and we change it to look like this, such that adjacent blocks are mapped to different disks. In this example, we say that we have a segment size of 4, meaning that up to 4 sequential IOs will be handled by 4 different disks.</a:t>
            </a:r>
            <a:endParaRPr lang="en-US" dirty="0"/>
          </a:p>
        </p:txBody>
      </p:sp>
      <p:sp>
        <p:nvSpPr>
          <p:cNvPr id="4" name="Slide Number Placeholder 3"/>
          <p:cNvSpPr>
            <a:spLocks noGrp="1"/>
          </p:cNvSpPr>
          <p:nvPr>
            <p:ph type="sldNum" sz="quarter" idx="10"/>
          </p:nvPr>
        </p:nvSpPr>
        <p:spPr/>
        <p:txBody>
          <a:bodyPr/>
          <a:lstStyle/>
          <a:p>
            <a:fld id="{3AA8CE60-FF29-4499-9343-0B4B6EAF0504}" type="slidenum">
              <a:rPr lang="en-US" smtClean="0"/>
              <a:pPr/>
              <a:t>14</a:t>
            </a:fld>
            <a:endParaRPr lang="en-US"/>
          </a:p>
        </p:txBody>
      </p:sp>
    </p:spTree>
    <p:extLst>
      <p:ext uri="{BB962C8B-B14F-4D97-AF65-F5344CB8AC3E}">
        <p14:creationId xmlns:p14="http://schemas.microsoft.com/office/powerpoint/2010/main" val="1484887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What’s nice about this scheme is that now random *and*</a:t>
            </a:r>
            <a:r>
              <a:rPr lang="en-US" baseline="0" dirty="0"/>
              <a:t> sequential IOs hit multiple spindles. These helps to mitigate the impact of </a:t>
            </a:r>
            <a:r>
              <a:rPr lang="en-US" baseline="0" dirty="0" err="1"/>
              <a:t>IOp</a:t>
            </a:r>
            <a:r>
              <a:rPr lang="en-US" baseline="0" dirty="0"/>
              <a:t> dilation. Even if sequential requests get spread out as they leave the clients, those requests will still hit multiple drives, and have some hope of being handled in parallel. So, that’s how we address the </a:t>
            </a:r>
            <a:r>
              <a:rPr lang="en-US" baseline="0" dirty="0" err="1"/>
              <a:t>IOp</a:t>
            </a:r>
            <a:r>
              <a:rPr lang="en-US" baseline="0" dirty="0"/>
              <a:t> dilation problem.</a:t>
            </a:r>
            <a:endParaRPr lang="en-US" dirty="0"/>
          </a:p>
        </p:txBody>
      </p:sp>
      <p:sp>
        <p:nvSpPr>
          <p:cNvPr id="4" name="Slide Number Placeholder 3"/>
          <p:cNvSpPr>
            <a:spLocks noGrp="1"/>
          </p:cNvSpPr>
          <p:nvPr>
            <p:ph type="sldNum" sz="quarter" idx="10"/>
          </p:nvPr>
        </p:nvSpPr>
        <p:spPr/>
        <p:txBody>
          <a:bodyPr/>
          <a:lstStyle/>
          <a:p>
            <a:fld id="{F21549BD-7427-4113-B643-7E89D3A1E9C8}" type="slidenum">
              <a:rPr lang="en-US" smtClean="0"/>
              <a:pPr/>
              <a:t>15</a:t>
            </a:fld>
            <a:endParaRPr lang="en-US"/>
          </a:p>
        </p:txBody>
      </p:sp>
    </p:spTree>
    <p:extLst>
      <p:ext uri="{BB962C8B-B14F-4D97-AF65-F5344CB8AC3E}">
        <p14:creationId xmlns:p14="http://schemas.microsoft.com/office/powerpoint/2010/main" val="1013431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next</a:t>
            </a:r>
            <a:r>
              <a:rPr lang="en-US" baseline="0" dirty="0"/>
              <a:t> challenge is rack locality. In some datacenter architectures, it’s much faster for a machine to talk to a peer inside of its own rack than to a peer that’s outside of the local rack. This is because cross-rack links are oversubscribed. In this example, any two machines that are inside of the same rack can communicate at full 10 </a:t>
            </a:r>
            <a:r>
              <a:rPr lang="en-US" baseline="0" dirty="0" err="1"/>
              <a:t>Gbps</a:t>
            </a:r>
            <a:r>
              <a:rPr lang="en-US" baseline="0" dirty="0"/>
              <a:t> speeds. However, there’s only 20 </a:t>
            </a:r>
            <a:r>
              <a:rPr lang="en-US" baseline="0" dirty="0" err="1"/>
              <a:t>Gbps</a:t>
            </a:r>
            <a:r>
              <a:rPr lang="en-US" baseline="0" dirty="0"/>
              <a:t> of bandwidth *between* the two racks. So, if all four machines in the left rack try to talk to all four machines on the right, we get a traffic jam.</a:t>
            </a:r>
          </a:p>
        </p:txBody>
      </p:sp>
      <p:sp>
        <p:nvSpPr>
          <p:cNvPr id="4" name="Slide Number Placeholder 3"/>
          <p:cNvSpPr>
            <a:spLocks noGrp="1"/>
          </p:cNvSpPr>
          <p:nvPr>
            <p:ph type="sldNum" sz="quarter" idx="10"/>
          </p:nvPr>
        </p:nvSpPr>
        <p:spPr/>
        <p:txBody>
          <a:bodyPr/>
          <a:lstStyle/>
          <a:p>
            <a:fld id="{F21549BD-7427-4113-B643-7E89D3A1E9C8}" type="slidenum">
              <a:rPr lang="en-US" smtClean="0"/>
              <a:pPr/>
              <a:t>16</a:t>
            </a:fld>
            <a:endParaRPr lang="en-US"/>
          </a:p>
        </p:txBody>
      </p:sp>
    </p:spTree>
    <p:extLst>
      <p:ext uri="{BB962C8B-B14F-4D97-AF65-F5344CB8AC3E}">
        <p14:creationId xmlns:p14="http://schemas.microsoft.com/office/powerpoint/2010/main" val="306850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1549BD-7427-4113-B643-7E89D3A1E9C8}" type="slidenum">
              <a:rPr lang="en-US" smtClean="0"/>
              <a:pPr/>
              <a:t>17</a:t>
            </a:fld>
            <a:endParaRPr lang="en-US"/>
          </a:p>
        </p:txBody>
      </p:sp>
    </p:spTree>
    <p:extLst>
      <p:ext uri="{BB962C8B-B14F-4D97-AF65-F5344CB8AC3E}">
        <p14:creationId xmlns:p14="http://schemas.microsoft.com/office/powerpoint/2010/main" val="2968942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1549BD-7427-4113-B643-7E89D3A1E9C8}" type="slidenum">
              <a:rPr lang="en-US" smtClean="0"/>
              <a:pPr/>
              <a:t>19</a:t>
            </a:fld>
            <a:endParaRPr lang="en-US"/>
          </a:p>
        </p:txBody>
      </p:sp>
    </p:spTree>
    <p:extLst>
      <p:ext uri="{BB962C8B-B14F-4D97-AF65-F5344CB8AC3E}">
        <p14:creationId xmlns:p14="http://schemas.microsoft.com/office/powerpoint/2010/main" val="3585204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8CE60-FF29-4499-9343-0B4B6EAF0504}" type="slidenum">
              <a:rPr lang="en-US" smtClean="0"/>
              <a:pPr/>
              <a:t>20</a:t>
            </a:fld>
            <a:endParaRPr lang="en-US"/>
          </a:p>
        </p:txBody>
      </p:sp>
    </p:spTree>
    <p:extLst>
      <p:ext uri="{BB962C8B-B14F-4D97-AF65-F5344CB8AC3E}">
        <p14:creationId xmlns:p14="http://schemas.microsoft.com/office/powerpoint/2010/main" val="2322923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8CE60-FF29-4499-9343-0B4B6EAF0504}" type="slidenum">
              <a:rPr lang="en-US" smtClean="0"/>
              <a:pPr/>
              <a:t>21</a:t>
            </a:fld>
            <a:endParaRPr lang="en-US"/>
          </a:p>
        </p:txBody>
      </p:sp>
    </p:spTree>
    <p:extLst>
      <p:ext uri="{BB962C8B-B14F-4D97-AF65-F5344CB8AC3E}">
        <p14:creationId xmlns:p14="http://schemas.microsoft.com/office/powerpoint/2010/main" val="138790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549BD-7427-4113-B643-7E89D3A1E9C8}" type="slidenum">
              <a:rPr lang="en-US" smtClean="0"/>
              <a:pPr/>
              <a:t>3</a:t>
            </a:fld>
            <a:endParaRPr lang="en-US"/>
          </a:p>
        </p:txBody>
      </p:sp>
    </p:spTree>
    <p:extLst>
      <p:ext uri="{BB962C8B-B14F-4D97-AF65-F5344CB8AC3E}">
        <p14:creationId xmlns:p14="http://schemas.microsoft.com/office/powerpoint/2010/main" val="3380785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8CE60-FF29-4499-9343-0B4B6EAF0504}" type="slidenum">
              <a:rPr lang="en-US" smtClean="0"/>
              <a:pPr/>
              <a:t>22</a:t>
            </a:fld>
            <a:endParaRPr lang="en-US"/>
          </a:p>
        </p:txBody>
      </p:sp>
    </p:spTree>
    <p:extLst>
      <p:ext uri="{BB962C8B-B14F-4D97-AF65-F5344CB8AC3E}">
        <p14:creationId xmlns:p14="http://schemas.microsoft.com/office/powerpoint/2010/main" val="2513427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we see a client application, a Blizzard virtual drive, and a remote disk that provides physical backing storage. ***** The application issues the first write to block Y, and Blizzard acknowledges that write to the application, even though no write has been issued to remote storage. ***** The application issues a flush operation, and Blizzard acknowledges the flush immediately as well, incrementing the flush epoch by one. *****The application issues a write to block X, and Blizzard acknowledges the write immediately. *****At this point, Blizzard decides to issue the first write to Y. ******Then, the client issues another write to Y. ****** Here, Blizzard learns that the first write to Y has become durable. Remember that Blizzard retires writes in epoch order. So, at this point, all writes in epoch 0 have completed. So, Blizzard is free to issue all writes from epoch 1 ****** and that’s what Blizzard does. ****Blizzard receives another flush request, which is acknowledged immediately and causes the epoch number to be incremented. ****** Another write comes in, which is acknowledged immediately, *****and then Blizzard receives confirmation for the write to Y from epoch 1.</a:t>
            </a:r>
            <a:endParaRPr lang="en-US" dirty="0"/>
          </a:p>
        </p:txBody>
      </p:sp>
      <p:sp>
        <p:nvSpPr>
          <p:cNvPr id="4" name="Slide Number Placeholder 3"/>
          <p:cNvSpPr>
            <a:spLocks noGrp="1"/>
          </p:cNvSpPr>
          <p:nvPr>
            <p:ph type="sldNum" sz="quarter" idx="10"/>
          </p:nvPr>
        </p:nvSpPr>
        <p:spPr/>
        <p:txBody>
          <a:bodyPr/>
          <a:lstStyle/>
          <a:p>
            <a:fld id="{3AA8CE60-FF29-4499-9343-0B4B6EAF0504}" type="slidenum">
              <a:rPr lang="en-US" smtClean="0"/>
              <a:pPr/>
              <a:t>23</a:t>
            </a:fld>
            <a:endParaRPr lang="en-US"/>
          </a:p>
        </p:txBody>
      </p:sp>
    </p:spTree>
    <p:extLst>
      <p:ext uri="{BB962C8B-B14F-4D97-AF65-F5344CB8AC3E}">
        <p14:creationId xmlns:p14="http://schemas.microsoft.com/office/powerpoint/2010/main" val="1151020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suppose that Blizzard crashes at this point. ***** Note that all writes have been acknowledged to the client, but only the</a:t>
            </a:r>
            <a:r>
              <a:rPr lang="en-US" baseline="0" dirty="0"/>
              <a:t> first and second writes to Y are durable. This is actually okay, because Blizzard has provided something known as </a:t>
            </a:r>
            <a:r>
              <a:rPr lang="en-US" b="1" baseline="0" dirty="0"/>
              <a:t>prefix consistency</a:t>
            </a:r>
            <a:r>
              <a:rPr lang="en-US" baseline="0" dirty="0"/>
              <a:t>. If we look at which writes become durable, then all writes up to some epoch N-1 are durable;  some, all, or no writes from epoch N are durable;   and no writes from subsequent epochs are durable.     Essentially, Blizzard has lengthened the window of potential data loss in exchange for much better performance. In practice, many applications are happy with this consistency model.  Of course, you might be thinking . . .</a:t>
            </a:r>
            <a:endParaRPr lang="en-US" dirty="0"/>
          </a:p>
        </p:txBody>
      </p:sp>
      <p:sp>
        <p:nvSpPr>
          <p:cNvPr id="4" name="Slide Number Placeholder 3"/>
          <p:cNvSpPr>
            <a:spLocks noGrp="1"/>
          </p:cNvSpPr>
          <p:nvPr>
            <p:ph type="sldNum" sz="quarter" idx="10"/>
          </p:nvPr>
        </p:nvSpPr>
        <p:spPr/>
        <p:txBody>
          <a:bodyPr/>
          <a:lstStyle/>
          <a:p>
            <a:fld id="{3AA8CE60-FF29-4499-9343-0B4B6EAF0504}" type="slidenum">
              <a:rPr lang="en-US" smtClean="0"/>
              <a:pPr/>
              <a:t>24</a:t>
            </a:fld>
            <a:endParaRPr lang="en-US"/>
          </a:p>
        </p:txBody>
      </p:sp>
    </p:spTree>
    <p:extLst>
      <p:ext uri="{BB962C8B-B14F-4D97-AF65-F5344CB8AC3E}">
        <p14:creationId xmlns:p14="http://schemas.microsoft.com/office/powerpoint/2010/main" val="266081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 doesn‘t</a:t>
            </a:r>
            <a:r>
              <a:rPr lang="en-US" baseline="0" dirty="0"/>
              <a:t> Blizzard have to buffer a lot of data? After all, Blizzard retires writes in epoch order. ***** So, in this example, while Blizzard is waiting for epoch 0 to become durable, *****epochs 1, 2, and 3 can’t issue, and must be buffered in memory. If Blizzard crashes, it will still provide prefix consistency, but the buffered writes will be lost. So, how can we reduce the amount of buffering? Well . . .</a:t>
            </a:r>
            <a:endParaRPr lang="en-US" dirty="0"/>
          </a:p>
        </p:txBody>
      </p:sp>
      <p:sp>
        <p:nvSpPr>
          <p:cNvPr id="4" name="Slide Number Placeholder 3"/>
          <p:cNvSpPr>
            <a:spLocks noGrp="1"/>
          </p:cNvSpPr>
          <p:nvPr>
            <p:ph type="sldNum" sz="quarter" idx="10"/>
          </p:nvPr>
        </p:nvSpPr>
        <p:spPr/>
        <p:txBody>
          <a:bodyPr/>
          <a:lstStyle/>
          <a:p>
            <a:fld id="{3AA8CE60-FF29-4499-9343-0B4B6EAF0504}" type="slidenum">
              <a:rPr lang="en-US" smtClean="0"/>
              <a:pPr/>
              <a:t>25</a:t>
            </a:fld>
            <a:endParaRPr lang="en-US"/>
          </a:p>
        </p:txBody>
      </p:sp>
    </p:spTree>
    <p:extLst>
      <p:ext uri="{BB962C8B-B14F-4D97-AF65-F5344CB8AC3E}">
        <p14:creationId xmlns:p14="http://schemas.microsoft.com/office/powerpoint/2010/main" val="815888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8CE60-FF29-4499-9343-0B4B6EAF0504}" type="slidenum">
              <a:rPr lang="en-US" smtClean="0"/>
              <a:pPr/>
              <a:t>26</a:t>
            </a:fld>
            <a:endParaRPr lang="en-US"/>
          </a:p>
        </p:txBody>
      </p:sp>
    </p:spTree>
    <p:extLst>
      <p:ext uri="{BB962C8B-B14F-4D97-AF65-F5344CB8AC3E}">
        <p14:creationId xmlns:p14="http://schemas.microsoft.com/office/powerpoint/2010/main" val="3830915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summary, I’ve described three aspects of Blizzard’s design. To solve the </a:t>
            </a:r>
            <a:r>
              <a:rPr lang="en-US" dirty="0" err="1"/>
              <a:t>IOp</a:t>
            </a:r>
            <a:r>
              <a:rPr lang="en-US" dirty="0"/>
              <a:t> dilation problem, Blizzard employs nested striping, which uses</a:t>
            </a:r>
            <a:r>
              <a:rPr lang="en-US" baseline="0" dirty="0"/>
              <a:t> write-through IOs to remote disks</a:t>
            </a:r>
            <a:r>
              <a:rPr lang="en-US" dirty="0"/>
              <a:t>. To</a:t>
            </a:r>
            <a:r>
              <a:rPr lang="en-US" baseline="0" dirty="0"/>
              <a:t> prevent rack locality from constraining IO parallelism, Blizzard uses an </a:t>
            </a:r>
            <a:r>
              <a:rPr lang="en-US" baseline="0" dirty="0" err="1"/>
              <a:t>FDS</a:t>
            </a:r>
            <a:r>
              <a:rPr lang="en-US" baseline="0" dirty="0"/>
              <a:t>-style hardware architecture that provides a locality-oblivious storage substrate. Finally, to eliminate the write barriers induced by </a:t>
            </a:r>
            <a:r>
              <a:rPr lang="en-US" baseline="0" dirty="0" err="1"/>
              <a:t>fsync</a:t>
            </a:r>
            <a:r>
              <a:rPr lang="en-US" baseline="0" dirty="0"/>
              <a:t>()s, Blizzard uses delayed durability semantics to immediately acknowledge writes and flushes while still providing prefix consistency.</a:t>
            </a:r>
            <a:endParaRPr lang="en-US" dirty="0"/>
          </a:p>
        </p:txBody>
      </p:sp>
      <p:sp>
        <p:nvSpPr>
          <p:cNvPr id="4" name="Slide Number Placeholder 3"/>
          <p:cNvSpPr>
            <a:spLocks noGrp="1"/>
          </p:cNvSpPr>
          <p:nvPr>
            <p:ph type="sldNum" sz="quarter" idx="10"/>
          </p:nvPr>
        </p:nvSpPr>
        <p:spPr/>
        <p:txBody>
          <a:bodyPr/>
          <a:lstStyle/>
          <a:p>
            <a:fld id="{3AA8CE60-FF29-4499-9343-0B4B6EAF0504}" type="slidenum">
              <a:rPr lang="en-US" smtClean="0"/>
              <a:pPr/>
              <a:t>27</a:t>
            </a:fld>
            <a:endParaRPr lang="en-US"/>
          </a:p>
        </p:txBody>
      </p:sp>
    </p:spTree>
    <p:extLst>
      <p:ext uri="{BB962C8B-B14F-4D97-AF65-F5344CB8AC3E}">
        <p14:creationId xmlns:p14="http://schemas.microsoft.com/office/powerpoint/2010/main" val="3304358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a:t>
            </a:r>
            <a:r>
              <a:rPr lang="en-US" baseline="0" dirty="0" err="1"/>
              <a:t>microbenchmark</a:t>
            </a:r>
            <a:r>
              <a:rPr lang="en-US" baseline="0" dirty="0"/>
              <a:t>, we look at Blizzard’s throughput for reads and writes of various sizes. In these experiments, the virtual drive was backed by 128 remote disks, and Blizzard used nested striping, with none of the delayed durability tricks. Note that nested striping uses write-through operations on remote disks, so the virtual drive did not receive an acknowledgement for a write until that write was persistent on a remote disk. So, these throughput numbers represent Blizzard’s maximum “true” throughput, regardless of delayed durability tricks that may drive up the application’s perceived throughput. We see that, as block sizes get bigger (and more data is returned per remote disk seek), Blizzard’s throughput can reach 1000 MB/s or more. ***** Note that sequential writes are sometimes slower than they should be due to a bug in the storage controller for our servers, but that’s not a fundamental problem with Blizzard’s architecture.</a:t>
            </a:r>
            <a:endParaRPr lang="en-US" dirty="0"/>
          </a:p>
        </p:txBody>
      </p:sp>
      <p:sp>
        <p:nvSpPr>
          <p:cNvPr id="4" name="Slide Number Placeholder 3"/>
          <p:cNvSpPr>
            <a:spLocks noGrp="1"/>
          </p:cNvSpPr>
          <p:nvPr>
            <p:ph type="sldNum" sz="quarter" idx="10"/>
          </p:nvPr>
        </p:nvSpPr>
        <p:spPr/>
        <p:txBody>
          <a:bodyPr/>
          <a:lstStyle/>
          <a:p>
            <a:fld id="{3AA8CE60-FF29-4499-9343-0B4B6EAF0504}" type="slidenum">
              <a:rPr lang="en-US" smtClean="0"/>
              <a:pPr/>
              <a:t>28</a:t>
            </a:fld>
            <a:endParaRPr lang="en-US"/>
          </a:p>
        </p:txBody>
      </p:sp>
    </p:spTree>
    <p:extLst>
      <p:ext uri="{BB962C8B-B14F-4D97-AF65-F5344CB8AC3E}">
        <p14:creationId xmlns:p14="http://schemas.microsoft.com/office/powerpoint/2010/main" val="750429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a bunch</a:t>
            </a:r>
            <a:r>
              <a:rPr lang="en-US" baseline="0" dirty="0"/>
              <a:t> of application-level MACRO-benchmarks for performance. Here, throughput is measured from the application’s perspective, e.g., how many megabytes per second a </a:t>
            </a:r>
            <a:r>
              <a:rPr lang="en-US" baseline="0" dirty="0" err="1"/>
              <a:t>gzip</a:t>
            </a:r>
            <a:r>
              <a:rPr lang="en-US" baseline="0" dirty="0"/>
              <a:t> process can scan. The results compare a Blizzard drive and a single, local physical disk. I won’t go into detail about these results, but suffice it to say that they show the expected outcome--if you stripe application IOs across multiple remote disks instead of just one local disk, you’ll see nice performance gains, anywhere from two x to ten x.</a:t>
            </a:r>
            <a:endParaRPr lang="en-US" dirty="0"/>
          </a:p>
        </p:txBody>
      </p:sp>
      <p:sp>
        <p:nvSpPr>
          <p:cNvPr id="4" name="Slide Number Placeholder 3"/>
          <p:cNvSpPr>
            <a:spLocks noGrp="1"/>
          </p:cNvSpPr>
          <p:nvPr>
            <p:ph type="sldNum" sz="quarter" idx="10"/>
          </p:nvPr>
        </p:nvSpPr>
        <p:spPr/>
        <p:txBody>
          <a:bodyPr/>
          <a:lstStyle/>
          <a:p>
            <a:fld id="{3AA8CE60-FF29-4499-9343-0B4B6EAF0504}" type="slidenum">
              <a:rPr lang="en-US" smtClean="0"/>
              <a:pPr/>
              <a:t>29</a:t>
            </a:fld>
            <a:endParaRPr lang="en-US"/>
          </a:p>
        </p:txBody>
      </p:sp>
    </p:spTree>
    <p:extLst>
      <p:ext uri="{BB962C8B-B14F-4D97-AF65-F5344CB8AC3E}">
        <p14:creationId xmlns:p14="http://schemas.microsoft.com/office/powerpoint/2010/main" val="2024571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a</a:t>
            </a:r>
            <a:r>
              <a:rPr lang="en-US" baseline="0" dirty="0"/>
              <a:t> cool property of delayed durability---it can hide the penalty of data replication, since a write that is replicated N-times can return immediately, without waiting for the slowest replica to finish. Here, we compare the performance of the Exchange email server on a local disk, and on several variants of Blizzard. ****** We see that </a:t>
            </a:r>
            <a:r>
              <a:rPr lang="en-US" sz="1200" b="0" i="0" u="none" strike="noStrike" kern="1200" baseline="0" dirty="0">
                <a:solidFill>
                  <a:schemeClr val="tx1"/>
                </a:solidFill>
                <a:latin typeface="+mn-lt"/>
                <a:ea typeface="+mn-ea"/>
                <a:cs typeface="+mn-cs"/>
              </a:rPr>
              <a:t>Blizzard in write-through, nested-striping mode with single replication provides a 4x throughput improvement over a local physical disk. ***** If Blizzard runs in single replication mode with fast acknowledgments of flush operations, Blizzard provides a 9x improvement compared to a local physical disk. ****** Compared to single replication mode with fast acknowledgement, the log-based fast acknowledgement scheme is just as fast, even if Blizzard uses triple-replication. Note that the log-based scheme isn’t faster than the vanilla delayed-durability scheme because both schemes immediately acknowledge writes and flushes. However, the log-based scheme loses less data in a crash, because it issues writes immediately, without waiting for old epochs </a:t>
            </a:r>
            <a:r>
              <a:rPr lang="en-US" sz="1200" b="0" i="0" u="none" strike="noStrike" kern="1200" baseline="0">
                <a:solidFill>
                  <a:schemeClr val="tx1"/>
                </a:solidFill>
                <a:latin typeface="+mn-lt"/>
                <a:ea typeface="+mn-ea"/>
                <a:cs typeface="+mn-cs"/>
              </a:rPr>
              <a:t>to retire. </a:t>
            </a:r>
            <a:r>
              <a:rPr lang="en-US" sz="1200" b="0" i="0" u="none" strike="noStrike" kern="1200" baseline="0" dirty="0">
                <a:solidFill>
                  <a:schemeClr val="tx1"/>
                </a:solidFill>
                <a:latin typeface="+mn-lt"/>
                <a:ea typeface="+mn-ea"/>
                <a:cs typeface="+mn-cs"/>
              </a:rPr>
              <a:t>In the paper, we provide a more detailed loss analysis.</a:t>
            </a:r>
            <a:endParaRPr lang="en-US" dirty="0"/>
          </a:p>
        </p:txBody>
      </p:sp>
      <p:sp>
        <p:nvSpPr>
          <p:cNvPr id="4" name="Slide Number Placeholder 3"/>
          <p:cNvSpPr>
            <a:spLocks noGrp="1"/>
          </p:cNvSpPr>
          <p:nvPr>
            <p:ph type="sldNum" sz="quarter" idx="10"/>
          </p:nvPr>
        </p:nvSpPr>
        <p:spPr/>
        <p:txBody>
          <a:bodyPr/>
          <a:lstStyle/>
          <a:p>
            <a:fld id="{3AA8CE60-FF29-4499-9343-0B4B6EAF0504}" type="slidenum">
              <a:rPr lang="en-US" smtClean="0"/>
              <a:pPr/>
              <a:t>30</a:t>
            </a:fld>
            <a:endParaRPr lang="en-US"/>
          </a:p>
        </p:txBody>
      </p:sp>
    </p:spTree>
    <p:extLst>
      <p:ext uri="{BB962C8B-B14F-4D97-AF65-F5344CB8AC3E}">
        <p14:creationId xmlns:p14="http://schemas.microsoft.com/office/powerpoint/2010/main" val="1926026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A8CE60-FF29-4499-9343-0B4B6EAF0504}" type="slidenum">
              <a:rPr lang="en-US" smtClean="0"/>
              <a:pPr/>
              <a:t>4</a:t>
            </a:fld>
            <a:endParaRPr lang="en-US"/>
          </a:p>
        </p:txBody>
      </p:sp>
    </p:spTree>
    <p:extLst>
      <p:ext uri="{BB962C8B-B14F-4D97-AF65-F5344CB8AC3E}">
        <p14:creationId xmlns:p14="http://schemas.microsoft.com/office/powerpoint/2010/main" val="163423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A8CE60-FF29-4499-9343-0B4B6EAF0504}" type="slidenum">
              <a:rPr lang="en-US" smtClean="0"/>
              <a:pPr/>
              <a:t>5</a:t>
            </a:fld>
            <a:endParaRPr lang="en-US"/>
          </a:p>
        </p:txBody>
      </p:sp>
    </p:spTree>
    <p:extLst>
      <p:ext uri="{BB962C8B-B14F-4D97-AF65-F5344CB8AC3E}">
        <p14:creationId xmlns:p14="http://schemas.microsoft.com/office/powerpoint/2010/main" val="41030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F21549BD-7427-4113-B643-7E89D3A1E9C8}" type="slidenum">
              <a:rPr lang="en-US" smtClean="0"/>
              <a:pPr/>
              <a:t>6</a:t>
            </a:fld>
            <a:endParaRPr lang="en-US"/>
          </a:p>
        </p:txBody>
      </p:sp>
    </p:spTree>
    <p:extLst>
      <p:ext uri="{BB962C8B-B14F-4D97-AF65-F5344CB8AC3E}">
        <p14:creationId xmlns:p14="http://schemas.microsoft.com/office/powerpoint/2010/main" val="29116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I’ll describe three technical challenges and three solutions. First, I’ll describe a phenomenon called </a:t>
            </a:r>
            <a:r>
              <a:rPr lang="en-US" baseline="0" dirty="0" err="1"/>
              <a:t>IOp</a:t>
            </a:r>
            <a:r>
              <a:rPr lang="en-US" baseline="0" dirty="0"/>
              <a:t> convoy dilation. Dilation causes non-optimal seek behavior on remote disks, and limits throughput for sequential read and write workloads. I’ll describe how a data placement strategy called nested striping can avoid this problem. Next, I’ll describe how traditional datacenter networks with oversubscribed network links constrain the disk parallelism available to POSIX workloads. I’ll explain how Blizzard can use locality-oblivious storage, first proposed by FDS, to solve this problem. Finally, I’ll describe how </a:t>
            </a:r>
            <a:r>
              <a:rPr lang="en-US" baseline="0" dirty="0" err="1"/>
              <a:t>fsync</a:t>
            </a:r>
            <a:r>
              <a:rPr lang="en-US" baseline="0" dirty="0"/>
              <a:t>() operations act as write barriers, constraining how many parallel IOs a client can issue. I’ll describe how we can remove these write barriers by decoupling the notion of ordering and durability. This allows Blizzard to immediately acknowledge write requests while still maintaining consistency.</a:t>
            </a:r>
          </a:p>
        </p:txBody>
      </p:sp>
      <p:sp>
        <p:nvSpPr>
          <p:cNvPr id="4" name="Slide Number Placeholder 3"/>
          <p:cNvSpPr>
            <a:spLocks noGrp="1"/>
          </p:cNvSpPr>
          <p:nvPr>
            <p:ph type="sldNum" sz="quarter" idx="10"/>
          </p:nvPr>
        </p:nvSpPr>
        <p:spPr/>
        <p:txBody>
          <a:bodyPr/>
          <a:lstStyle/>
          <a:p>
            <a:fld id="{F21549BD-7427-4113-B643-7E89D3A1E9C8}" type="slidenum">
              <a:rPr lang="en-US" smtClean="0"/>
              <a:pPr/>
              <a:t>7</a:t>
            </a:fld>
            <a:endParaRPr lang="en-US"/>
          </a:p>
        </p:txBody>
      </p:sp>
    </p:spTree>
    <p:extLst>
      <p:ext uri="{BB962C8B-B14F-4D97-AF65-F5344CB8AC3E}">
        <p14:creationId xmlns:p14="http://schemas.microsoft.com/office/powerpoint/2010/main" val="3114530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Redundant links help if a switch or a link fail. Redundant links also help to deal with hot spots.</a:t>
            </a:r>
          </a:p>
        </p:txBody>
      </p:sp>
      <p:sp>
        <p:nvSpPr>
          <p:cNvPr id="4" name="Slide Number Placeholder 3"/>
          <p:cNvSpPr>
            <a:spLocks noGrp="1"/>
          </p:cNvSpPr>
          <p:nvPr>
            <p:ph type="sldNum" sz="quarter" idx="10"/>
          </p:nvPr>
        </p:nvSpPr>
        <p:spPr/>
        <p:txBody>
          <a:bodyPr/>
          <a:lstStyle/>
          <a:p>
            <a:fld id="{3AA8CE60-FF29-4499-9343-0B4B6EAF0504}" type="slidenum">
              <a:rPr lang="en-US" smtClean="0"/>
              <a:pPr/>
              <a:t>8</a:t>
            </a:fld>
            <a:endParaRPr lang="en-US"/>
          </a:p>
        </p:txBody>
      </p:sp>
    </p:spTree>
    <p:extLst>
      <p:ext uri="{BB962C8B-B14F-4D97-AF65-F5344CB8AC3E}">
        <p14:creationId xmlns:p14="http://schemas.microsoft.com/office/powerpoint/2010/main" val="92584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virtual disk represents a linear range of bytes. We take that range, divide it into blocks, and stripe those blocks across remote drives. Let’s focus on the last two blocks in that range, which we’ll call X and Y.</a:t>
            </a:r>
            <a:endParaRPr lang="en-US" dirty="0"/>
          </a:p>
        </p:txBody>
      </p:sp>
      <p:sp>
        <p:nvSpPr>
          <p:cNvPr id="4" name="Slide Number Placeholder 3"/>
          <p:cNvSpPr>
            <a:spLocks noGrp="1"/>
          </p:cNvSpPr>
          <p:nvPr>
            <p:ph type="sldNum" sz="quarter" idx="10"/>
          </p:nvPr>
        </p:nvSpPr>
        <p:spPr/>
        <p:txBody>
          <a:bodyPr/>
          <a:lstStyle/>
          <a:p>
            <a:fld id="{3AA8CE60-FF29-4499-9343-0B4B6EAF0504}" type="slidenum">
              <a:rPr lang="en-US" smtClean="0"/>
              <a:pPr/>
              <a:t>9</a:t>
            </a:fld>
            <a:endParaRPr lang="en-US"/>
          </a:p>
        </p:txBody>
      </p:sp>
    </p:spTree>
    <p:extLst>
      <p:ext uri="{BB962C8B-B14F-4D97-AF65-F5344CB8AC3E}">
        <p14:creationId xmlns:p14="http://schemas.microsoft.com/office/powerpoint/2010/main" val="1952569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we look inside the remote disk, we’ll see that X and Y are stored in adjacent locations within the same track. </a:t>
            </a:r>
            <a:endParaRPr lang="en-US" dirty="0"/>
          </a:p>
        </p:txBody>
      </p:sp>
      <p:sp>
        <p:nvSpPr>
          <p:cNvPr id="4" name="Slide Number Placeholder 3"/>
          <p:cNvSpPr>
            <a:spLocks noGrp="1"/>
          </p:cNvSpPr>
          <p:nvPr>
            <p:ph type="sldNum" sz="quarter" idx="10"/>
          </p:nvPr>
        </p:nvSpPr>
        <p:spPr/>
        <p:txBody>
          <a:bodyPr/>
          <a:lstStyle/>
          <a:p>
            <a:fld id="{3AA8CE60-FF29-4499-9343-0B4B6EAF0504}" type="slidenum">
              <a:rPr lang="en-US" smtClean="0"/>
              <a:pPr/>
              <a:t>10</a:t>
            </a:fld>
            <a:endParaRPr lang="en-US"/>
          </a:p>
        </p:txBody>
      </p:sp>
    </p:spTree>
    <p:extLst>
      <p:ext uri="{BB962C8B-B14F-4D97-AF65-F5344CB8AC3E}">
        <p14:creationId xmlns:p14="http://schemas.microsoft.com/office/powerpoint/2010/main" val="1174341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CB3914-5C1E-4020-862C-2A7436C7BFF9}"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22853-968B-46E5-AF86-A74243753B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CB3914-5C1E-4020-862C-2A7436C7BFF9}"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22853-968B-46E5-AF86-A74243753B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CB3914-5C1E-4020-862C-2A7436C7BFF9}"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22853-968B-46E5-AF86-A74243753B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CB3914-5C1E-4020-862C-2A7436C7BFF9}"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22853-968B-46E5-AF86-A74243753B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CB3914-5C1E-4020-862C-2A7436C7BFF9}"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22853-968B-46E5-AF86-A74243753B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CB3914-5C1E-4020-862C-2A7436C7BFF9}" type="datetimeFigureOut">
              <a:rPr lang="en-US" smtClean="0"/>
              <a:pPr/>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22853-968B-46E5-AF86-A74243753B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CB3914-5C1E-4020-862C-2A7436C7BFF9}" type="datetimeFigureOut">
              <a:rPr lang="en-US" smtClean="0"/>
              <a:pPr/>
              <a:t>5/1/2017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22853-968B-46E5-AF86-A74243753B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CB3914-5C1E-4020-862C-2A7436C7BFF9}" type="datetimeFigureOut">
              <a:rPr lang="en-US" smtClean="0"/>
              <a:pPr/>
              <a:t>5/1/2017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722853-968B-46E5-AF86-A74243753B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B3914-5C1E-4020-862C-2A7436C7BFF9}" type="datetimeFigureOut">
              <a:rPr lang="en-US" smtClean="0"/>
              <a:pPr/>
              <a:t>5/1/2017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722853-968B-46E5-AF86-A74243753B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CB3914-5C1E-4020-862C-2A7436C7BFF9}" type="datetimeFigureOut">
              <a:rPr lang="en-US" smtClean="0"/>
              <a:pPr/>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22853-968B-46E5-AF86-A74243753B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CB3914-5C1E-4020-862C-2A7436C7BFF9}" type="datetimeFigureOut">
              <a:rPr lang="en-US" smtClean="0"/>
              <a:pPr/>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22853-968B-46E5-AF86-A74243753B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B3914-5C1E-4020-862C-2A7436C7BFF9}" type="datetimeFigureOut">
              <a:rPr lang="en-US" smtClean="0"/>
              <a:pPr/>
              <a:t>5/1/2017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22853-968B-46E5-AF86-A74243753B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84" y="304800"/>
            <a:ext cx="4882416" cy="1219200"/>
          </a:xfrm>
          <a:solidFill>
            <a:schemeClr val="bg1">
              <a:alpha val="74000"/>
            </a:schemeClr>
          </a:solidFill>
        </p:spPr>
        <p:txBody>
          <a:bodyPr>
            <a:normAutofit fontScale="90000"/>
          </a:bodyPr>
          <a:lstStyle/>
          <a:p>
            <a:r>
              <a:rPr lang="en-US" sz="7200" dirty="0">
                <a:latin typeface="Segoe UI" panose="020B0502040204020203" pitchFamily="34" charset="0"/>
                <a:cs typeface="Segoe UI" panose="020B0502040204020203" pitchFamily="34" charset="0"/>
              </a:rPr>
              <a:t>The Last Day</a:t>
            </a:r>
          </a:p>
        </p:txBody>
      </p:sp>
      <p:sp>
        <p:nvSpPr>
          <p:cNvPr id="5" name="Subtitle 2"/>
          <p:cNvSpPr txBox="1">
            <a:spLocks/>
          </p:cNvSpPr>
          <p:nvPr/>
        </p:nvSpPr>
        <p:spPr bwMode="auto">
          <a:xfrm>
            <a:off x="4876800" y="421193"/>
            <a:ext cx="4267200" cy="1255207"/>
          </a:xfrm>
          <a:prstGeom prst="rect">
            <a:avLst/>
          </a:prstGeom>
          <a:solidFill>
            <a:schemeClr val="bg1">
              <a:alpha val="60000"/>
            </a:schemeClr>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marL="0" indent="0" algn="ctr">
              <a:buNone/>
            </a:pPr>
            <a:r>
              <a:rPr lang="en-US" sz="3600" kern="0" dirty="0">
                <a:latin typeface="Segoe UI" panose="020B0502040204020203" pitchFamily="34" charset="0"/>
                <a:ea typeface="Segoe UI" panose="020B0502040204020203" pitchFamily="34" charset="0"/>
                <a:cs typeface="Segoe UI" panose="020B0502040204020203" pitchFamily="34" charset="0"/>
              </a:rPr>
              <a:t>CS 161: Lecture 19</a:t>
            </a:r>
          </a:p>
          <a:p>
            <a:pPr marL="0" indent="0" algn="ctr">
              <a:buNone/>
            </a:pPr>
            <a:r>
              <a:rPr lang="en-US" sz="3600" kern="0" dirty="0">
                <a:latin typeface="Segoe UI" panose="020B0502040204020203" pitchFamily="34" charset="0"/>
                <a:ea typeface="Segoe UI" panose="020B0502040204020203" pitchFamily="34" charset="0"/>
                <a:cs typeface="Segoe UI" panose="020B0502040204020203" pitchFamily="34" charset="0"/>
              </a:rPr>
              <a:t>4/25/17</a:t>
            </a:r>
          </a:p>
        </p:txBody>
      </p:sp>
      <p:pic>
        <p:nvPicPr>
          <p:cNvPr id="1026" name="Picture 2" descr="http://i0.kym-cdn.com/photos/images/newsfeed/000/586/964/c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16443"/>
            <a:ext cx="8857196"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491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72840" y="1219200"/>
            <a:ext cx="5394960" cy="539496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3749040" y="1294326"/>
            <a:ext cx="5232042" cy="52320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4267200" y="2438400"/>
            <a:ext cx="2133600" cy="1524000"/>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4610100" y="2171700"/>
            <a:ext cx="2209800" cy="1219200"/>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0"/>
          </p:cNvCxnSpPr>
          <p:nvPr/>
        </p:nvCxnSpPr>
        <p:spPr>
          <a:xfrm rot="16200000" flipH="1">
            <a:off x="5074651" y="2584736"/>
            <a:ext cx="2591874" cy="11055"/>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Oval 7"/>
          <p:cNvSpPr>
            <a:spLocks noChangeAspect="1"/>
          </p:cNvSpPr>
          <p:nvPr/>
        </p:nvSpPr>
        <p:spPr>
          <a:xfrm>
            <a:off x="4191000" y="1726842"/>
            <a:ext cx="4419600" cy="44196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33800" y="3810000"/>
            <a:ext cx="2621280"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87440" y="3733800"/>
            <a:ext cx="381000" cy="381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8"/>
          <p:cNvGrpSpPr>
            <a:grpSpLocks noChangeAspect="1"/>
          </p:cNvGrpSpPr>
          <p:nvPr/>
        </p:nvGrpSpPr>
        <p:grpSpPr>
          <a:xfrm>
            <a:off x="228600" y="228600"/>
            <a:ext cx="4686301" cy="588593"/>
            <a:chOff x="2781299" y="2419582"/>
            <a:chExt cx="5118165" cy="642834"/>
          </a:xfrm>
        </p:grpSpPr>
        <p:sp>
          <p:nvSpPr>
            <p:cNvPr id="11" name="Rectangle 10"/>
            <p:cNvSpPr/>
            <p:nvPr/>
          </p:nvSpPr>
          <p:spPr>
            <a:xfrm>
              <a:off x="2781299"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25051"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060634"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02366"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42817"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975552"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611135"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59384"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traight Arrow Connector 32"/>
          <p:cNvCxnSpPr/>
          <p:nvPr/>
        </p:nvCxnSpPr>
        <p:spPr>
          <a:xfrm rot="16200000" flipH="1">
            <a:off x="3848100" y="1104900"/>
            <a:ext cx="838200" cy="4572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48200" y="914400"/>
            <a:ext cx="838200" cy="381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759558" y="228600"/>
            <a:ext cx="533400" cy="584775"/>
          </a:xfrm>
          <a:prstGeom prst="rect">
            <a:avLst/>
          </a:prstGeom>
          <a:noFill/>
        </p:spPr>
        <p:txBody>
          <a:bodyPr wrap="square" rtlCol="0">
            <a:spAutoFit/>
          </a:bodyPr>
          <a:lstStyle/>
          <a:p>
            <a:pPr algn="ctr"/>
            <a:r>
              <a:rPr lang="en-US" sz="3200" b="1" dirty="0"/>
              <a:t>X</a:t>
            </a:r>
          </a:p>
        </p:txBody>
      </p:sp>
      <p:sp>
        <p:nvSpPr>
          <p:cNvPr id="37" name="TextBox 36"/>
          <p:cNvSpPr txBox="1"/>
          <p:nvPr/>
        </p:nvSpPr>
        <p:spPr>
          <a:xfrm>
            <a:off x="4343400" y="228600"/>
            <a:ext cx="533400" cy="584775"/>
          </a:xfrm>
          <a:prstGeom prst="rect">
            <a:avLst/>
          </a:prstGeom>
          <a:noFill/>
        </p:spPr>
        <p:txBody>
          <a:bodyPr wrap="square" rtlCol="0">
            <a:spAutoFit/>
          </a:bodyPr>
          <a:lstStyle/>
          <a:p>
            <a:pPr algn="ctr"/>
            <a:r>
              <a:rPr lang="en-US" sz="3200" b="1" dirty="0"/>
              <a:t>Y</a:t>
            </a:r>
          </a:p>
        </p:txBody>
      </p:sp>
      <p:sp>
        <p:nvSpPr>
          <p:cNvPr id="38" name="TextBox 37"/>
          <p:cNvSpPr txBox="1"/>
          <p:nvPr/>
        </p:nvSpPr>
        <p:spPr>
          <a:xfrm rot="19077863">
            <a:off x="4495800" y="1828800"/>
            <a:ext cx="533400" cy="584775"/>
          </a:xfrm>
          <a:prstGeom prst="rect">
            <a:avLst/>
          </a:prstGeom>
          <a:noFill/>
        </p:spPr>
        <p:txBody>
          <a:bodyPr wrap="square" rtlCol="0">
            <a:spAutoFit/>
          </a:bodyPr>
          <a:lstStyle/>
          <a:p>
            <a:pPr algn="ctr"/>
            <a:r>
              <a:rPr lang="en-US" sz="3200" b="1" dirty="0"/>
              <a:t>X</a:t>
            </a:r>
          </a:p>
        </p:txBody>
      </p:sp>
      <p:sp>
        <p:nvSpPr>
          <p:cNvPr id="39" name="TextBox 38"/>
          <p:cNvSpPr txBox="1"/>
          <p:nvPr/>
        </p:nvSpPr>
        <p:spPr>
          <a:xfrm rot="20552312">
            <a:off x="5486400" y="1295400"/>
            <a:ext cx="533400" cy="584775"/>
          </a:xfrm>
          <a:prstGeom prst="rect">
            <a:avLst/>
          </a:prstGeom>
          <a:noFill/>
        </p:spPr>
        <p:txBody>
          <a:bodyPr wrap="square" rtlCol="0">
            <a:spAutoFit/>
          </a:bodyPr>
          <a:lstStyle/>
          <a:p>
            <a:pPr algn="ctr"/>
            <a:r>
              <a:rPr lang="en-US" sz="3200" b="1" dirty="0"/>
              <a:t>Y</a:t>
            </a:r>
          </a:p>
        </p:txBody>
      </p:sp>
      <p:sp>
        <p:nvSpPr>
          <p:cNvPr id="41" name="Can 40"/>
          <p:cNvSpPr/>
          <p:nvPr/>
        </p:nvSpPr>
        <p:spPr>
          <a:xfrm>
            <a:off x="457200" y="1447800"/>
            <a:ext cx="7620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42"/>
          <p:cNvSpPr/>
          <p:nvPr/>
        </p:nvSpPr>
        <p:spPr>
          <a:xfrm>
            <a:off x="1600200" y="1447800"/>
            <a:ext cx="7620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2743200" y="1447800"/>
            <a:ext cx="7620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rot="16200000" flipH="1">
            <a:off x="342900" y="1066263"/>
            <a:ext cx="533400" cy="1524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762000" y="1105437"/>
            <a:ext cx="533400" cy="762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6200000" flipH="1">
            <a:off x="1409700" y="1054458"/>
            <a:ext cx="533400" cy="1524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1917342" y="1080216"/>
            <a:ext cx="533400" cy="100884"/>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H="1">
            <a:off x="2628900" y="1054458"/>
            <a:ext cx="533400" cy="1524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3137079" y="1079679"/>
            <a:ext cx="507642" cy="762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3" name="Group 56"/>
          <p:cNvGrpSpPr/>
          <p:nvPr/>
        </p:nvGrpSpPr>
        <p:grpSpPr>
          <a:xfrm>
            <a:off x="3886200" y="875763"/>
            <a:ext cx="762000" cy="1334037"/>
            <a:chOff x="3886200" y="875763"/>
            <a:chExt cx="762000" cy="1334037"/>
          </a:xfrm>
        </p:grpSpPr>
        <p:sp>
          <p:nvSpPr>
            <p:cNvPr id="58" name="Can 57"/>
            <p:cNvSpPr/>
            <p:nvPr/>
          </p:nvSpPr>
          <p:spPr>
            <a:xfrm>
              <a:off x="3886200" y="1447800"/>
              <a:ext cx="7620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p:cNvCxnSpPr/>
            <p:nvPr/>
          </p:nvCxnSpPr>
          <p:spPr>
            <a:xfrm rot="16200000" flipH="1">
              <a:off x="3771900" y="1066263"/>
              <a:ext cx="533400" cy="1524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4280079" y="1104363"/>
              <a:ext cx="507642" cy="762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5257800" y="181428"/>
            <a:ext cx="3581400" cy="646331"/>
          </a:xfrm>
          <a:prstGeom prst="rect">
            <a:avLst/>
          </a:prstGeom>
          <a:noFill/>
        </p:spPr>
        <p:txBody>
          <a:bodyPr wrap="square" rtlCol="0">
            <a:spAutoFit/>
          </a:bodyPr>
          <a:lstStyle/>
          <a:p>
            <a:r>
              <a:rPr lang="en-US" sz="3600" dirty="0"/>
              <a:t>Virtual disk</a:t>
            </a:r>
          </a:p>
        </p:txBody>
      </p:sp>
      <p:sp>
        <p:nvSpPr>
          <p:cNvPr id="42" name="TextBox 41"/>
          <p:cNvSpPr txBox="1"/>
          <p:nvPr/>
        </p:nvSpPr>
        <p:spPr>
          <a:xfrm>
            <a:off x="5246916" y="1487712"/>
            <a:ext cx="3581400" cy="646331"/>
          </a:xfrm>
          <a:prstGeom prst="rect">
            <a:avLst/>
          </a:prstGeom>
          <a:noFill/>
        </p:spPr>
        <p:txBody>
          <a:bodyPr wrap="square" rtlCol="0">
            <a:spAutoFit/>
          </a:bodyPr>
          <a:lstStyle/>
          <a:p>
            <a:r>
              <a:rPr lang="en-US" sz="3600" dirty="0"/>
              <a:t>Remote disks</a:t>
            </a:r>
          </a:p>
        </p:txBody>
      </p:sp>
      <p:sp>
        <p:nvSpPr>
          <p:cNvPr id="46" name="TextBox 45"/>
          <p:cNvSpPr txBox="1"/>
          <p:nvPr/>
        </p:nvSpPr>
        <p:spPr>
          <a:xfrm>
            <a:off x="4267200" y="3200400"/>
            <a:ext cx="2133600" cy="646331"/>
          </a:xfrm>
          <a:prstGeom prst="rect">
            <a:avLst/>
          </a:prstGeom>
          <a:noFill/>
        </p:spPr>
        <p:txBody>
          <a:bodyPr wrap="square" rtlCol="0">
            <a:spAutoFit/>
          </a:bodyPr>
          <a:lstStyle/>
          <a:p>
            <a:r>
              <a:rPr lang="en-US" sz="3600" dirty="0"/>
              <a:t>Disk arm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2"/>
                                        </p:tgtEl>
                                      </p:cBhvr>
                                    </p:animEffect>
                                    <p:set>
                                      <p:cBhvr>
                                        <p:cTn id="10" dur="1" fill="hold">
                                          <p:stCondLst>
                                            <p:cond delay="499"/>
                                          </p:stCondLst>
                                        </p:cTn>
                                        <p:tgtEl>
                                          <p:spTgt spid="4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0"/>
                                        </p:tgtEl>
                                      </p:cBhvr>
                                    </p:animEffect>
                                    <p:set>
                                      <p:cBhvr>
                                        <p:cTn id="13" dur="1" fill="hold">
                                          <p:stCondLst>
                                            <p:cond delay="499"/>
                                          </p:stCondLst>
                                        </p:cTn>
                                        <p:tgtEl>
                                          <p:spTgt spid="40"/>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P spid="10" grpId="0" animBg="1"/>
      <p:bldP spid="38" grpId="0"/>
      <p:bldP spid="39" grpId="0"/>
      <p:bldP spid="40" grpId="0"/>
      <p:bldP spid="42"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72840" y="1219200"/>
            <a:ext cx="5394960" cy="539496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3749040" y="1294326"/>
            <a:ext cx="5232042" cy="52320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4267200" y="2438400"/>
            <a:ext cx="2133600" cy="1524000"/>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4610100" y="2171700"/>
            <a:ext cx="2209800" cy="1219200"/>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0"/>
          </p:cNvCxnSpPr>
          <p:nvPr/>
        </p:nvCxnSpPr>
        <p:spPr>
          <a:xfrm rot="16200000" flipH="1">
            <a:off x="5074651" y="2584736"/>
            <a:ext cx="2591874" cy="11055"/>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Oval 7"/>
          <p:cNvSpPr>
            <a:spLocks noChangeAspect="1"/>
          </p:cNvSpPr>
          <p:nvPr/>
        </p:nvSpPr>
        <p:spPr>
          <a:xfrm>
            <a:off x="4191000" y="1726842"/>
            <a:ext cx="4419600" cy="44196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33800" y="3810000"/>
            <a:ext cx="2621280"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87440" y="3733800"/>
            <a:ext cx="381000" cy="381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rot="19077863">
            <a:off x="4495800" y="1828800"/>
            <a:ext cx="533400" cy="584775"/>
          </a:xfrm>
          <a:prstGeom prst="rect">
            <a:avLst/>
          </a:prstGeom>
          <a:noFill/>
        </p:spPr>
        <p:txBody>
          <a:bodyPr wrap="square" rtlCol="0">
            <a:spAutoFit/>
          </a:bodyPr>
          <a:lstStyle/>
          <a:p>
            <a:pPr algn="ctr"/>
            <a:r>
              <a:rPr lang="en-US" sz="3200" b="1" dirty="0"/>
              <a:t>X</a:t>
            </a:r>
          </a:p>
        </p:txBody>
      </p:sp>
      <p:sp>
        <p:nvSpPr>
          <p:cNvPr id="39" name="TextBox 38"/>
          <p:cNvSpPr txBox="1"/>
          <p:nvPr/>
        </p:nvSpPr>
        <p:spPr>
          <a:xfrm rot="20552312">
            <a:off x="5486400" y="1295400"/>
            <a:ext cx="533400" cy="584775"/>
          </a:xfrm>
          <a:prstGeom prst="rect">
            <a:avLst/>
          </a:prstGeom>
          <a:noFill/>
        </p:spPr>
        <p:txBody>
          <a:bodyPr wrap="square" rtlCol="0">
            <a:spAutoFit/>
          </a:bodyPr>
          <a:lstStyle/>
          <a:p>
            <a:pPr algn="ctr"/>
            <a:r>
              <a:rPr lang="en-US" sz="3200" b="1" dirty="0"/>
              <a:t>Y</a:t>
            </a:r>
          </a:p>
        </p:txBody>
      </p:sp>
      <p:sp>
        <p:nvSpPr>
          <p:cNvPr id="35" name="TextBox 34"/>
          <p:cNvSpPr txBox="1"/>
          <p:nvPr/>
        </p:nvSpPr>
        <p:spPr>
          <a:xfrm>
            <a:off x="4267200" y="3200400"/>
            <a:ext cx="2133600" cy="646331"/>
          </a:xfrm>
          <a:prstGeom prst="rect">
            <a:avLst/>
          </a:prstGeom>
          <a:noFill/>
        </p:spPr>
        <p:txBody>
          <a:bodyPr wrap="square" rtlCol="0">
            <a:spAutoFit/>
          </a:bodyPr>
          <a:lstStyle/>
          <a:p>
            <a:r>
              <a:rPr lang="en-US" sz="3600" dirty="0"/>
              <a:t>Disk arm</a:t>
            </a:r>
          </a:p>
        </p:txBody>
      </p:sp>
      <p:sp>
        <p:nvSpPr>
          <p:cNvPr id="40" name="Rectangle 39"/>
          <p:cNvSpPr/>
          <p:nvPr/>
        </p:nvSpPr>
        <p:spPr>
          <a:xfrm>
            <a:off x="228600" y="231122"/>
            <a:ext cx="586071" cy="586071"/>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18033" y="231122"/>
            <a:ext cx="586071" cy="586071"/>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399986" y="231122"/>
            <a:ext cx="586071" cy="586071"/>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987570" y="231122"/>
            <a:ext cx="586071" cy="586071"/>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573980" y="228600"/>
            <a:ext cx="586071" cy="586071"/>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153326" y="228600"/>
            <a:ext cx="586071" cy="586071"/>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rot="16200000" flipH="1">
            <a:off x="3848100" y="1104900"/>
            <a:ext cx="838200" cy="4572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648200" y="914400"/>
            <a:ext cx="838200" cy="381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735279" y="228600"/>
            <a:ext cx="586071" cy="586071"/>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3759558" y="228600"/>
            <a:ext cx="533400" cy="584775"/>
          </a:xfrm>
          <a:prstGeom prst="rect">
            <a:avLst/>
          </a:prstGeom>
          <a:noFill/>
        </p:spPr>
        <p:txBody>
          <a:bodyPr wrap="square" rtlCol="0">
            <a:spAutoFit/>
          </a:bodyPr>
          <a:lstStyle/>
          <a:p>
            <a:pPr algn="ctr"/>
            <a:r>
              <a:rPr lang="en-US" sz="3200" b="1" dirty="0"/>
              <a:t>X</a:t>
            </a:r>
          </a:p>
        </p:txBody>
      </p:sp>
      <p:sp>
        <p:nvSpPr>
          <p:cNvPr id="59" name="Rectangle 58"/>
          <p:cNvSpPr/>
          <p:nvPr/>
        </p:nvSpPr>
        <p:spPr>
          <a:xfrm>
            <a:off x="4328830" y="228600"/>
            <a:ext cx="586071" cy="586071"/>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343400" y="228600"/>
            <a:ext cx="533400" cy="584775"/>
          </a:xfrm>
          <a:prstGeom prst="rect">
            <a:avLst/>
          </a:prstGeom>
          <a:noFill/>
        </p:spPr>
        <p:txBody>
          <a:bodyPr wrap="square" rtlCol="0">
            <a:spAutoFit/>
          </a:bodyPr>
          <a:lstStyle/>
          <a:p>
            <a:pPr algn="ctr"/>
            <a:r>
              <a:rPr lang="en-US" sz="3200" b="1" dirty="0"/>
              <a:t>Y</a:t>
            </a:r>
          </a:p>
        </p:txBody>
      </p:sp>
      <p:sp>
        <p:nvSpPr>
          <p:cNvPr id="61" name="Can 60"/>
          <p:cNvSpPr/>
          <p:nvPr/>
        </p:nvSpPr>
        <p:spPr>
          <a:xfrm>
            <a:off x="457200" y="1447800"/>
            <a:ext cx="7620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an 61"/>
          <p:cNvSpPr/>
          <p:nvPr/>
        </p:nvSpPr>
        <p:spPr>
          <a:xfrm>
            <a:off x="1600200" y="1447800"/>
            <a:ext cx="7620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an 62"/>
          <p:cNvSpPr/>
          <p:nvPr/>
        </p:nvSpPr>
        <p:spPr>
          <a:xfrm>
            <a:off x="2743200" y="1447800"/>
            <a:ext cx="7620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rot="16200000" flipH="1">
            <a:off x="342900" y="1066263"/>
            <a:ext cx="533400" cy="1524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762000" y="1105437"/>
            <a:ext cx="533400" cy="762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6200000" flipH="1">
            <a:off x="1409700" y="1054458"/>
            <a:ext cx="533400" cy="1524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1917342" y="1080216"/>
            <a:ext cx="533400" cy="100884"/>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6200000" flipH="1">
            <a:off x="2628900" y="1054458"/>
            <a:ext cx="533400" cy="1524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3137079" y="1079679"/>
            <a:ext cx="507642" cy="762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par>
                                <p:cTn id="8" presetID="8" presetClass="emph" presetSubtype="0" fill="hold" grpId="0" nodeType="withEffect">
                                  <p:stCondLst>
                                    <p:cond delay="0"/>
                                  </p:stCondLst>
                                  <p:childTnLst>
                                    <p:animRot by="5400000">
                                      <p:cBhvr>
                                        <p:cTn id="9" dur="500" fill="hold"/>
                                        <p:tgtEl>
                                          <p:spTgt spid="40"/>
                                        </p:tgtEl>
                                        <p:attrNameLst>
                                          <p:attrName>r</p:attrName>
                                        </p:attrNameLst>
                                      </p:cBhvr>
                                    </p:animRot>
                                  </p:childTnLst>
                                </p:cTn>
                              </p:par>
                              <p:par>
                                <p:cTn id="10" presetID="8" presetClass="emph" presetSubtype="0" fill="hold" grpId="0" nodeType="withEffect">
                                  <p:stCondLst>
                                    <p:cond delay="200"/>
                                  </p:stCondLst>
                                  <p:childTnLst>
                                    <p:animRot by="5400000">
                                      <p:cBhvr>
                                        <p:cTn id="11" dur="500" fill="hold"/>
                                        <p:tgtEl>
                                          <p:spTgt spid="42"/>
                                        </p:tgtEl>
                                        <p:attrNameLst>
                                          <p:attrName>r</p:attrName>
                                        </p:attrNameLst>
                                      </p:cBhvr>
                                    </p:animRot>
                                  </p:childTnLst>
                                </p:cTn>
                              </p:par>
                              <p:par>
                                <p:cTn id="12" presetID="8" presetClass="emph" presetSubtype="0" fill="hold" grpId="0" nodeType="withEffect">
                                  <p:stCondLst>
                                    <p:cond delay="400"/>
                                  </p:stCondLst>
                                  <p:childTnLst>
                                    <p:animRot by="5400000">
                                      <p:cBhvr>
                                        <p:cTn id="13" dur="500" fill="hold"/>
                                        <p:tgtEl>
                                          <p:spTgt spid="46"/>
                                        </p:tgtEl>
                                        <p:attrNameLst>
                                          <p:attrName>r</p:attrName>
                                        </p:attrNameLst>
                                      </p:cBhvr>
                                    </p:animRot>
                                  </p:childTnLst>
                                </p:cTn>
                              </p:par>
                              <p:par>
                                <p:cTn id="14" presetID="8" presetClass="emph" presetSubtype="0" fill="hold" grpId="0" nodeType="withEffect">
                                  <p:stCondLst>
                                    <p:cond delay="600"/>
                                  </p:stCondLst>
                                  <p:childTnLst>
                                    <p:animRot by="5400000">
                                      <p:cBhvr>
                                        <p:cTn id="15" dur="500" fill="hold"/>
                                        <p:tgtEl>
                                          <p:spTgt spid="47"/>
                                        </p:tgtEl>
                                        <p:attrNameLst>
                                          <p:attrName>r</p:attrName>
                                        </p:attrNameLst>
                                      </p:cBhvr>
                                    </p:animRot>
                                  </p:childTnLst>
                                </p:cTn>
                              </p:par>
                              <p:par>
                                <p:cTn id="16" presetID="8" presetClass="emph" presetSubtype="0" fill="hold" grpId="0" nodeType="withEffect">
                                  <p:stCondLst>
                                    <p:cond delay="800"/>
                                  </p:stCondLst>
                                  <p:childTnLst>
                                    <p:animRot by="5400000">
                                      <p:cBhvr>
                                        <p:cTn id="17" dur="500" fill="hold"/>
                                        <p:tgtEl>
                                          <p:spTgt spid="49"/>
                                        </p:tgtEl>
                                        <p:attrNameLst>
                                          <p:attrName>r</p:attrName>
                                        </p:attrNameLst>
                                      </p:cBhvr>
                                    </p:animRot>
                                  </p:childTnLst>
                                </p:cTn>
                              </p:par>
                              <p:par>
                                <p:cTn id="18" presetID="8" presetClass="emph" presetSubtype="0" fill="hold" grpId="0" nodeType="withEffect">
                                  <p:stCondLst>
                                    <p:cond delay="1000"/>
                                  </p:stCondLst>
                                  <p:childTnLst>
                                    <p:animRot by="5400000">
                                      <p:cBhvr>
                                        <p:cTn id="19" dur="500" fill="hold"/>
                                        <p:tgtEl>
                                          <p:spTgt spid="52"/>
                                        </p:tgtEl>
                                        <p:attrNameLst>
                                          <p:attrName>r</p:attrName>
                                        </p:attrNameLst>
                                      </p:cBhvr>
                                    </p:animRot>
                                  </p:childTnLst>
                                </p:cTn>
                              </p:par>
                              <p:par>
                                <p:cTn id="20" presetID="8" presetClass="emph" presetSubtype="0" fill="hold" grpId="0" nodeType="withEffect">
                                  <p:stCondLst>
                                    <p:cond delay="1200"/>
                                  </p:stCondLst>
                                  <p:childTnLst>
                                    <p:animRot by="5400000">
                                      <p:cBhvr>
                                        <p:cTn id="21" dur="500" fill="hold"/>
                                        <p:tgtEl>
                                          <p:spTgt spid="57"/>
                                        </p:tgtEl>
                                        <p:attrNameLst>
                                          <p:attrName>r</p:attrName>
                                        </p:attrNameLst>
                                      </p:cBhvr>
                                    </p:animRot>
                                  </p:childTnLst>
                                </p:cTn>
                              </p:par>
                              <p:par>
                                <p:cTn id="22" presetID="8" presetClass="emph" presetSubtype="0" fill="hold" grpId="0" nodeType="withEffect">
                                  <p:stCondLst>
                                    <p:cond delay="1400"/>
                                  </p:stCondLst>
                                  <p:childTnLst>
                                    <p:animRot by="5400000">
                                      <p:cBhvr>
                                        <p:cTn id="23" dur="500" fill="hold"/>
                                        <p:tgtEl>
                                          <p:spTgt spid="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0" grpId="0" animBg="1"/>
      <p:bldP spid="42" grpId="0" animBg="1"/>
      <p:bldP spid="46" grpId="0" animBg="1"/>
      <p:bldP spid="47" grpId="0" animBg="1"/>
      <p:bldP spid="49" grpId="0" animBg="1"/>
      <p:bldP spid="52" grpId="0" animBg="1"/>
      <p:bldP spid="57" grpId="0" animBg="1"/>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72840" y="1219200"/>
            <a:ext cx="5394960" cy="539496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a:spLocks noChangeAspect="1"/>
          </p:cNvSpPr>
          <p:nvPr/>
        </p:nvSpPr>
        <p:spPr>
          <a:xfrm>
            <a:off x="3749040" y="1294326"/>
            <a:ext cx="5232042" cy="52320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267200" y="2438400"/>
            <a:ext cx="2133600" cy="1524000"/>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4610100" y="2171700"/>
            <a:ext cx="2209800" cy="1219200"/>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0"/>
          </p:cNvCxnSpPr>
          <p:nvPr/>
        </p:nvCxnSpPr>
        <p:spPr>
          <a:xfrm rot="16200000" flipH="1">
            <a:off x="5074651" y="2584736"/>
            <a:ext cx="2591874" cy="11055"/>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Oval 8"/>
          <p:cNvSpPr>
            <a:spLocks noChangeAspect="1"/>
          </p:cNvSpPr>
          <p:nvPr/>
        </p:nvSpPr>
        <p:spPr>
          <a:xfrm>
            <a:off x="4191000" y="1726842"/>
            <a:ext cx="4419600" cy="44196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9077863">
            <a:off x="4495800" y="1828800"/>
            <a:ext cx="533400" cy="584775"/>
          </a:xfrm>
          <a:prstGeom prst="rect">
            <a:avLst/>
          </a:prstGeom>
          <a:noFill/>
        </p:spPr>
        <p:txBody>
          <a:bodyPr wrap="square" rtlCol="0">
            <a:spAutoFit/>
          </a:bodyPr>
          <a:lstStyle/>
          <a:p>
            <a:pPr algn="ctr"/>
            <a:r>
              <a:rPr lang="en-US" sz="3200" b="1" dirty="0"/>
              <a:t>X</a:t>
            </a:r>
          </a:p>
        </p:txBody>
      </p:sp>
      <p:sp>
        <p:nvSpPr>
          <p:cNvPr id="13" name="TextBox 12"/>
          <p:cNvSpPr txBox="1"/>
          <p:nvPr/>
        </p:nvSpPr>
        <p:spPr>
          <a:xfrm rot="20552312">
            <a:off x="5486400" y="1295400"/>
            <a:ext cx="533400" cy="584775"/>
          </a:xfrm>
          <a:prstGeom prst="rect">
            <a:avLst/>
          </a:prstGeom>
          <a:noFill/>
        </p:spPr>
        <p:txBody>
          <a:bodyPr wrap="square" rtlCol="0">
            <a:spAutoFit/>
          </a:bodyPr>
          <a:lstStyle/>
          <a:p>
            <a:pPr algn="ctr"/>
            <a:r>
              <a:rPr lang="en-US" sz="3200" b="1" dirty="0"/>
              <a:t>Y</a:t>
            </a:r>
          </a:p>
        </p:txBody>
      </p:sp>
      <p:grpSp>
        <p:nvGrpSpPr>
          <p:cNvPr id="2" name="Group 55"/>
          <p:cNvGrpSpPr/>
          <p:nvPr/>
        </p:nvGrpSpPr>
        <p:grpSpPr>
          <a:xfrm>
            <a:off x="533400" y="-112931"/>
            <a:ext cx="2971800" cy="1382573"/>
            <a:chOff x="533400" y="-112931"/>
            <a:chExt cx="2971800" cy="1382573"/>
          </a:xfrm>
        </p:grpSpPr>
        <p:sp>
          <p:nvSpPr>
            <p:cNvPr id="14" name="TextBox 13"/>
            <p:cNvSpPr txBox="1"/>
            <p:nvPr/>
          </p:nvSpPr>
          <p:spPr>
            <a:xfrm>
              <a:off x="533400" y="-112931"/>
              <a:ext cx="2133600" cy="646331"/>
            </a:xfrm>
            <a:prstGeom prst="rect">
              <a:avLst/>
            </a:prstGeom>
            <a:noFill/>
          </p:spPr>
          <p:txBody>
            <a:bodyPr wrap="square" rtlCol="0">
              <a:spAutoFit/>
            </a:bodyPr>
            <a:lstStyle/>
            <a:p>
              <a:r>
                <a:rPr lang="en-US" sz="3600" dirty="0"/>
                <a:t>Client App</a:t>
              </a:r>
            </a:p>
          </p:txBody>
        </p:sp>
        <p:sp>
          <p:nvSpPr>
            <p:cNvPr id="18" name="TextBox 17"/>
            <p:cNvSpPr txBox="1"/>
            <p:nvPr/>
          </p:nvSpPr>
          <p:spPr>
            <a:xfrm>
              <a:off x="1143000" y="420469"/>
              <a:ext cx="2286000" cy="523220"/>
            </a:xfrm>
            <a:prstGeom prst="rect">
              <a:avLst/>
            </a:prstGeom>
            <a:noFill/>
          </p:spPr>
          <p:txBody>
            <a:bodyPr wrap="square" rtlCol="0">
              <a:spAutoFit/>
            </a:bodyPr>
            <a:lstStyle/>
            <a:p>
              <a:r>
                <a:rPr lang="en-US" sz="2800" dirty="0">
                  <a:latin typeface="Consolas" pitchFamily="49" charset="0"/>
                  <a:cs typeface="Consolas" pitchFamily="49" charset="0"/>
                </a:rPr>
                <a:t>fwrite(W</a:t>
              </a:r>
              <a:r>
                <a:rPr lang="en-US" sz="4000" baseline="-25000" dirty="0">
                  <a:latin typeface="Consolas" pitchFamily="49" charset="0"/>
                  <a:cs typeface="Consolas" pitchFamily="49" charset="0"/>
                </a:rPr>
                <a:t>X</a:t>
              </a:r>
              <a:r>
                <a:rPr lang="en-US" sz="2800" dirty="0">
                  <a:latin typeface="Consolas" pitchFamily="49" charset="0"/>
                  <a:cs typeface="Consolas" pitchFamily="49" charset="0"/>
                </a:rPr>
                <a:t>)</a:t>
              </a:r>
            </a:p>
          </p:txBody>
        </p:sp>
        <p:grpSp>
          <p:nvGrpSpPr>
            <p:cNvPr id="3" name="Group 35"/>
            <p:cNvGrpSpPr/>
            <p:nvPr/>
          </p:nvGrpSpPr>
          <p:grpSpPr>
            <a:xfrm>
              <a:off x="977721" y="736242"/>
              <a:ext cx="152400" cy="228600"/>
              <a:chOff x="304800" y="838200"/>
              <a:chExt cx="152400" cy="228600"/>
            </a:xfrm>
          </p:grpSpPr>
          <p:cxnSp>
            <p:nvCxnSpPr>
              <p:cNvPr id="26" name="Straight Connector 25"/>
              <p:cNvCxnSpPr/>
              <p:nvPr/>
            </p:nvCxnSpPr>
            <p:spPr>
              <a:xfrm rot="5400000">
                <a:off x="190500" y="952500"/>
                <a:ext cx="228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304800" y="838200"/>
                <a:ext cx="152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304800" y="1066800"/>
                <a:ext cx="152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1143000" y="746422"/>
              <a:ext cx="2362200" cy="523220"/>
            </a:xfrm>
            <a:prstGeom prst="rect">
              <a:avLst/>
            </a:prstGeom>
            <a:noFill/>
          </p:spPr>
          <p:txBody>
            <a:bodyPr wrap="square" rtlCol="0">
              <a:spAutoFit/>
            </a:bodyPr>
            <a:lstStyle/>
            <a:p>
              <a:r>
                <a:rPr lang="en-US" sz="2800" dirty="0">
                  <a:latin typeface="Consolas" pitchFamily="49" charset="0"/>
                  <a:cs typeface="Consolas" pitchFamily="49" charset="0"/>
                </a:rPr>
                <a:t>fwrite(W</a:t>
              </a:r>
              <a:r>
                <a:rPr lang="en-US" sz="4000" baseline="-25000" dirty="0">
                  <a:latin typeface="Consolas" pitchFamily="49" charset="0"/>
                  <a:cs typeface="Consolas" pitchFamily="49" charset="0"/>
                </a:rPr>
                <a:t>Y</a:t>
              </a:r>
              <a:r>
                <a:rPr lang="en-US" sz="2800" dirty="0">
                  <a:latin typeface="Consolas" pitchFamily="49" charset="0"/>
                  <a:cs typeface="Consolas" pitchFamily="49" charset="0"/>
                </a:rPr>
                <a:t>)</a:t>
              </a:r>
            </a:p>
          </p:txBody>
        </p:sp>
      </p:grpSp>
      <p:grpSp>
        <p:nvGrpSpPr>
          <p:cNvPr id="25" name="Group 56"/>
          <p:cNvGrpSpPr/>
          <p:nvPr/>
        </p:nvGrpSpPr>
        <p:grpSpPr>
          <a:xfrm>
            <a:off x="533400" y="1374338"/>
            <a:ext cx="2971800" cy="1496336"/>
            <a:chOff x="533400" y="1374338"/>
            <a:chExt cx="2971800" cy="1496336"/>
          </a:xfrm>
        </p:grpSpPr>
        <p:sp>
          <p:nvSpPr>
            <p:cNvPr id="15" name="TextBox 14"/>
            <p:cNvSpPr txBox="1"/>
            <p:nvPr/>
          </p:nvSpPr>
          <p:spPr>
            <a:xfrm>
              <a:off x="533400" y="1374338"/>
              <a:ext cx="2209800" cy="646331"/>
            </a:xfrm>
            <a:prstGeom prst="rect">
              <a:avLst/>
            </a:prstGeom>
            <a:noFill/>
          </p:spPr>
          <p:txBody>
            <a:bodyPr wrap="square" rtlCol="0">
              <a:spAutoFit/>
            </a:bodyPr>
            <a:lstStyle/>
            <a:p>
              <a:r>
                <a:rPr lang="en-US" sz="3600" dirty="0"/>
                <a:t>Client OS</a:t>
              </a:r>
            </a:p>
          </p:txBody>
        </p:sp>
        <p:sp>
          <p:nvSpPr>
            <p:cNvPr id="19" name="TextBox 18"/>
            <p:cNvSpPr txBox="1"/>
            <p:nvPr/>
          </p:nvSpPr>
          <p:spPr>
            <a:xfrm>
              <a:off x="1143000" y="1792069"/>
              <a:ext cx="2362200" cy="523220"/>
            </a:xfrm>
            <a:prstGeom prst="rect">
              <a:avLst/>
            </a:prstGeom>
            <a:noFill/>
          </p:spPr>
          <p:txBody>
            <a:bodyPr wrap="square" rtlCol="0">
              <a:spAutoFit/>
            </a:bodyPr>
            <a:lstStyle/>
            <a:p>
              <a:r>
                <a:rPr lang="en-US" sz="2800" dirty="0">
                  <a:latin typeface="Consolas" pitchFamily="49" charset="0"/>
                  <a:cs typeface="Consolas" pitchFamily="49" charset="0"/>
                </a:rPr>
                <a:t>send(W</a:t>
              </a:r>
              <a:r>
                <a:rPr lang="en-US" sz="4000" baseline="-25000" dirty="0">
                  <a:latin typeface="Consolas" pitchFamily="49" charset="0"/>
                  <a:cs typeface="Consolas" pitchFamily="49" charset="0"/>
                </a:rPr>
                <a:t>X</a:t>
              </a:r>
              <a:r>
                <a:rPr lang="en-US" sz="2800" dirty="0">
                  <a:latin typeface="Consolas" pitchFamily="49" charset="0"/>
                  <a:cs typeface="Consolas" pitchFamily="49" charset="0"/>
                </a:rPr>
                <a:t>)</a:t>
              </a:r>
            </a:p>
          </p:txBody>
        </p:sp>
        <p:sp>
          <p:nvSpPr>
            <p:cNvPr id="20" name="TextBox 19"/>
            <p:cNvSpPr txBox="1"/>
            <p:nvPr/>
          </p:nvSpPr>
          <p:spPr>
            <a:xfrm>
              <a:off x="1143000" y="2347454"/>
              <a:ext cx="2362200" cy="523220"/>
            </a:xfrm>
            <a:prstGeom prst="rect">
              <a:avLst/>
            </a:prstGeom>
            <a:noFill/>
          </p:spPr>
          <p:txBody>
            <a:bodyPr wrap="square" rtlCol="0">
              <a:spAutoFit/>
            </a:bodyPr>
            <a:lstStyle/>
            <a:p>
              <a:r>
                <a:rPr lang="en-US" sz="2800" dirty="0">
                  <a:latin typeface="Consolas" pitchFamily="49" charset="0"/>
                  <a:cs typeface="Consolas" pitchFamily="49" charset="0"/>
                </a:rPr>
                <a:t>send(W</a:t>
              </a:r>
              <a:r>
                <a:rPr lang="en-US" sz="4000" baseline="-25000" dirty="0">
                  <a:latin typeface="Consolas" pitchFamily="49" charset="0"/>
                  <a:cs typeface="Consolas" pitchFamily="49" charset="0"/>
                </a:rPr>
                <a:t>Y</a:t>
              </a:r>
              <a:r>
                <a:rPr lang="en-US" sz="2800" dirty="0">
                  <a:latin typeface="Consolas" pitchFamily="49" charset="0"/>
                  <a:cs typeface="Consolas" pitchFamily="49" charset="0"/>
                </a:rPr>
                <a:t>)</a:t>
              </a:r>
            </a:p>
          </p:txBody>
        </p:sp>
        <p:grpSp>
          <p:nvGrpSpPr>
            <p:cNvPr id="27" name="Group 37"/>
            <p:cNvGrpSpPr/>
            <p:nvPr/>
          </p:nvGrpSpPr>
          <p:grpSpPr>
            <a:xfrm>
              <a:off x="914400" y="2133600"/>
              <a:ext cx="228600" cy="457200"/>
              <a:chOff x="304800" y="838200"/>
              <a:chExt cx="152400" cy="228600"/>
            </a:xfrm>
          </p:grpSpPr>
          <p:cxnSp>
            <p:nvCxnSpPr>
              <p:cNvPr id="39" name="Straight Connector 38"/>
              <p:cNvCxnSpPr/>
              <p:nvPr/>
            </p:nvCxnSpPr>
            <p:spPr>
              <a:xfrm rot="5400000">
                <a:off x="190500" y="952500"/>
                <a:ext cx="228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304800" y="838200"/>
                <a:ext cx="152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304800" y="1066800"/>
                <a:ext cx="152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8" name="Group 58"/>
          <p:cNvGrpSpPr/>
          <p:nvPr/>
        </p:nvGrpSpPr>
        <p:grpSpPr>
          <a:xfrm>
            <a:off x="533400" y="4763869"/>
            <a:ext cx="3124200" cy="2083951"/>
            <a:chOff x="533400" y="4763869"/>
            <a:chExt cx="3124200" cy="2083951"/>
          </a:xfrm>
        </p:grpSpPr>
        <p:sp>
          <p:nvSpPr>
            <p:cNvPr id="17" name="TextBox 16"/>
            <p:cNvSpPr txBox="1"/>
            <p:nvPr/>
          </p:nvSpPr>
          <p:spPr>
            <a:xfrm>
              <a:off x="533400" y="4763869"/>
              <a:ext cx="2133600" cy="646331"/>
            </a:xfrm>
            <a:prstGeom prst="rect">
              <a:avLst/>
            </a:prstGeom>
            <a:noFill/>
          </p:spPr>
          <p:txBody>
            <a:bodyPr wrap="square" rtlCol="0">
              <a:spAutoFit/>
            </a:bodyPr>
            <a:lstStyle/>
            <a:p>
              <a:r>
                <a:rPr lang="en-US" sz="3600" dirty="0"/>
                <a:t>Server OS</a:t>
              </a:r>
            </a:p>
          </p:txBody>
        </p:sp>
        <p:sp>
          <p:nvSpPr>
            <p:cNvPr id="23" name="TextBox 22"/>
            <p:cNvSpPr txBox="1"/>
            <p:nvPr/>
          </p:nvSpPr>
          <p:spPr>
            <a:xfrm>
              <a:off x="1143000" y="5105400"/>
              <a:ext cx="2514600" cy="523220"/>
            </a:xfrm>
            <a:prstGeom prst="rect">
              <a:avLst/>
            </a:prstGeom>
            <a:noFill/>
          </p:spPr>
          <p:txBody>
            <a:bodyPr wrap="square" rtlCol="0">
              <a:spAutoFit/>
            </a:bodyPr>
            <a:lstStyle/>
            <a:p>
              <a:r>
                <a:rPr lang="en-US" sz="2800" dirty="0" err="1">
                  <a:latin typeface="Consolas" pitchFamily="49" charset="0"/>
                  <a:cs typeface="Consolas" pitchFamily="49" charset="0"/>
                </a:rPr>
                <a:t>fwrite</a:t>
              </a:r>
              <a:r>
                <a:rPr lang="en-US" sz="2800" dirty="0">
                  <a:latin typeface="Consolas" pitchFamily="49" charset="0"/>
                  <a:cs typeface="Consolas" pitchFamily="49" charset="0"/>
                </a:rPr>
                <a:t>(W</a:t>
              </a:r>
              <a:r>
                <a:rPr lang="en-US" sz="4000" baseline="-25000" dirty="0">
                  <a:latin typeface="Consolas" pitchFamily="49" charset="0"/>
                  <a:cs typeface="Consolas" pitchFamily="49" charset="0"/>
                </a:rPr>
                <a:t>X</a:t>
              </a:r>
              <a:r>
                <a:rPr lang="en-US" sz="2800" dirty="0">
                  <a:latin typeface="Consolas" pitchFamily="49" charset="0"/>
                  <a:cs typeface="Consolas" pitchFamily="49" charset="0"/>
                </a:rPr>
                <a:t>)</a:t>
              </a:r>
            </a:p>
          </p:txBody>
        </p:sp>
        <p:sp>
          <p:nvSpPr>
            <p:cNvPr id="24" name="TextBox 23"/>
            <p:cNvSpPr txBox="1"/>
            <p:nvPr/>
          </p:nvSpPr>
          <p:spPr>
            <a:xfrm>
              <a:off x="1143000" y="6324600"/>
              <a:ext cx="2514600" cy="523220"/>
            </a:xfrm>
            <a:prstGeom prst="rect">
              <a:avLst/>
            </a:prstGeom>
            <a:noFill/>
          </p:spPr>
          <p:txBody>
            <a:bodyPr wrap="square" rtlCol="0">
              <a:spAutoFit/>
            </a:bodyPr>
            <a:lstStyle/>
            <a:p>
              <a:r>
                <a:rPr lang="en-US" sz="2800" dirty="0" err="1">
                  <a:latin typeface="Consolas" pitchFamily="49" charset="0"/>
                  <a:cs typeface="Consolas" pitchFamily="49" charset="0"/>
                </a:rPr>
                <a:t>fwrite</a:t>
              </a:r>
              <a:r>
                <a:rPr lang="en-US" sz="2800" dirty="0">
                  <a:latin typeface="Consolas" pitchFamily="49" charset="0"/>
                  <a:cs typeface="Consolas" pitchFamily="49" charset="0"/>
                </a:rPr>
                <a:t>(W</a:t>
              </a:r>
              <a:r>
                <a:rPr lang="en-US" sz="4000" baseline="-25000" dirty="0">
                  <a:latin typeface="Consolas" pitchFamily="49" charset="0"/>
                  <a:cs typeface="Consolas" pitchFamily="49" charset="0"/>
                </a:rPr>
                <a:t>Y</a:t>
              </a:r>
              <a:r>
                <a:rPr lang="en-US" sz="2800" dirty="0">
                  <a:latin typeface="Consolas" pitchFamily="49" charset="0"/>
                  <a:cs typeface="Consolas" pitchFamily="49" charset="0"/>
                </a:rPr>
                <a:t>)</a:t>
              </a:r>
            </a:p>
          </p:txBody>
        </p:sp>
        <p:grpSp>
          <p:nvGrpSpPr>
            <p:cNvPr id="30" name="Group 41"/>
            <p:cNvGrpSpPr/>
            <p:nvPr/>
          </p:nvGrpSpPr>
          <p:grpSpPr>
            <a:xfrm>
              <a:off x="914400" y="5410200"/>
              <a:ext cx="228600" cy="1219200"/>
              <a:chOff x="304800" y="838200"/>
              <a:chExt cx="152400" cy="228600"/>
            </a:xfrm>
          </p:grpSpPr>
          <p:cxnSp>
            <p:nvCxnSpPr>
              <p:cNvPr id="43" name="Straight Connector 42"/>
              <p:cNvCxnSpPr/>
              <p:nvPr/>
            </p:nvCxnSpPr>
            <p:spPr>
              <a:xfrm rot="5400000">
                <a:off x="190500" y="952500"/>
                <a:ext cx="228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304800" y="838200"/>
                <a:ext cx="152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304800" y="1066800"/>
                <a:ext cx="152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1" name="Group 57"/>
          <p:cNvGrpSpPr/>
          <p:nvPr/>
        </p:nvGrpSpPr>
        <p:grpSpPr>
          <a:xfrm>
            <a:off x="533400" y="2974538"/>
            <a:ext cx="3124200" cy="1871207"/>
            <a:chOff x="533400" y="2974538"/>
            <a:chExt cx="3124200" cy="1871207"/>
          </a:xfrm>
        </p:grpSpPr>
        <p:sp>
          <p:nvSpPr>
            <p:cNvPr id="16" name="TextBox 15"/>
            <p:cNvSpPr txBox="1"/>
            <p:nvPr/>
          </p:nvSpPr>
          <p:spPr>
            <a:xfrm>
              <a:off x="533400" y="2974538"/>
              <a:ext cx="1828800" cy="646331"/>
            </a:xfrm>
            <a:prstGeom prst="rect">
              <a:avLst/>
            </a:prstGeom>
            <a:noFill/>
          </p:spPr>
          <p:txBody>
            <a:bodyPr wrap="square" rtlCol="0">
              <a:spAutoFit/>
            </a:bodyPr>
            <a:lstStyle/>
            <a:p>
              <a:r>
                <a:rPr lang="en-US" sz="3600" dirty="0"/>
                <a:t>Network</a:t>
              </a:r>
            </a:p>
          </p:txBody>
        </p:sp>
        <p:sp>
          <p:nvSpPr>
            <p:cNvPr id="21" name="TextBox 20"/>
            <p:cNvSpPr txBox="1"/>
            <p:nvPr/>
          </p:nvSpPr>
          <p:spPr>
            <a:xfrm>
              <a:off x="1143000" y="3264795"/>
              <a:ext cx="2514600" cy="707886"/>
            </a:xfrm>
            <a:prstGeom prst="rect">
              <a:avLst/>
            </a:prstGeom>
            <a:noFill/>
          </p:spPr>
          <p:txBody>
            <a:bodyPr wrap="square" rtlCol="0">
              <a:spAutoFit/>
            </a:bodyPr>
            <a:lstStyle/>
            <a:p>
              <a:r>
                <a:rPr lang="en-US" sz="2800" dirty="0">
                  <a:latin typeface="Consolas" pitchFamily="49" charset="0"/>
                  <a:cs typeface="Consolas" pitchFamily="49" charset="0"/>
                </a:rPr>
                <a:t>W</a:t>
              </a:r>
              <a:r>
                <a:rPr lang="en-US" sz="4000" baseline="-25000" dirty="0">
                  <a:latin typeface="Consolas" pitchFamily="49" charset="0"/>
                  <a:cs typeface="Consolas" pitchFamily="49" charset="0"/>
                </a:rPr>
                <a:t>X</a:t>
              </a:r>
              <a:endParaRPr lang="en-US" sz="2800" dirty="0">
                <a:latin typeface="Consolas" pitchFamily="49" charset="0"/>
                <a:cs typeface="Consolas" pitchFamily="49" charset="0"/>
              </a:endParaRPr>
            </a:p>
          </p:txBody>
        </p:sp>
        <p:sp>
          <p:nvSpPr>
            <p:cNvPr id="22" name="TextBox 21"/>
            <p:cNvSpPr txBox="1"/>
            <p:nvPr/>
          </p:nvSpPr>
          <p:spPr>
            <a:xfrm>
              <a:off x="1143000" y="4137859"/>
              <a:ext cx="2514600" cy="707886"/>
            </a:xfrm>
            <a:prstGeom prst="rect">
              <a:avLst/>
            </a:prstGeom>
            <a:noFill/>
          </p:spPr>
          <p:txBody>
            <a:bodyPr wrap="square" rtlCol="0">
              <a:spAutoFit/>
            </a:bodyPr>
            <a:lstStyle/>
            <a:p>
              <a:r>
                <a:rPr lang="en-US" sz="2800" dirty="0">
                  <a:latin typeface="Consolas" pitchFamily="49" charset="0"/>
                  <a:cs typeface="Consolas" pitchFamily="49" charset="0"/>
                </a:rPr>
                <a:t>W</a:t>
              </a:r>
              <a:r>
                <a:rPr lang="en-US" sz="4000" baseline="-25000" dirty="0">
                  <a:latin typeface="Consolas" pitchFamily="49" charset="0"/>
                  <a:cs typeface="Consolas" pitchFamily="49" charset="0"/>
                </a:rPr>
                <a:t>Y</a:t>
              </a:r>
              <a:endParaRPr lang="en-US" sz="2800" dirty="0">
                <a:latin typeface="Consolas" pitchFamily="49" charset="0"/>
                <a:cs typeface="Consolas" pitchFamily="49" charset="0"/>
              </a:endParaRPr>
            </a:p>
          </p:txBody>
        </p:sp>
        <p:grpSp>
          <p:nvGrpSpPr>
            <p:cNvPr id="32" name="Group 45"/>
            <p:cNvGrpSpPr/>
            <p:nvPr/>
          </p:nvGrpSpPr>
          <p:grpSpPr>
            <a:xfrm>
              <a:off x="914400" y="3657598"/>
              <a:ext cx="228600" cy="838200"/>
              <a:chOff x="304800" y="796636"/>
              <a:chExt cx="152400" cy="228600"/>
            </a:xfrm>
          </p:grpSpPr>
          <p:cxnSp>
            <p:nvCxnSpPr>
              <p:cNvPr id="47" name="Straight Connector 46"/>
              <p:cNvCxnSpPr/>
              <p:nvPr/>
            </p:nvCxnSpPr>
            <p:spPr>
              <a:xfrm rot="5400000">
                <a:off x="190500" y="910936"/>
                <a:ext cx="228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a:off x="304800" y="796637"/>
                <a:ext cx="152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a:off x="304800" y="1025236"/>
                <a:ext cx="152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3" name="Group 49"/>
          <p:cNvGrpSpPr/>
          <p:nvPr/>
        </p:nvGrpSpPr>
        <p:grpSpPr>
          <a:xfrm>
            <a:off x="-91848" y="228600"/>
            <a:ext cx="461665" cy="6477794"/>
            <a:chOff x="-91848" y="228600"/>
            <a:chExt cx="461665" cy="6477794"/>
          </a:xfrm>
        </p:grpSpPr>
        <p:cxnSp>
          <p:nvCxnSpPr>
            <p:cNvPr id="51" name="Straight Arrow Connector 50"/>
            <p:cNvCxnSpPr/>
            <p:nvPr/>
          </p:nvCxnSpPr>
          <p:spPr>
            <a:xfrm rot="5400000">
              <a:off x="-2934494" y="3467100"/>
              <a:ext cx="6477794" cy="794"/>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6200000">
              <a:off x="-623015" y="2817168"/>
              <a:ext cx="1524000" cy="461665"/>
            </a:xfrm>
            <a:prstGeom prst="rect">
              <a:avLst/>
            </a:prstGeom>
            <a:noFill/>
          </p:spPr>
          <p:txBody>
            <a:bodyPr wrap="square" rtlCol="0">
              <a:spAutoFit/>
            </a:bodyPr>
            <a:lstStyle/>
            <a:p>
              <a:pPr algn="ctr"/>
              <a:r>
                <a:rPr lang="en-US" sz="2400" dirty="0"/>
                <a:t>Time</a:t>
              </a:r>
            </a:p>
          </p:txBody>
        </p:sp>
      </p:grpSp>
      <p:sp>
        <p:nvSpPr>
          <p:cNvPr id="52" name="TextBox 51"/>
          <p:cNvSpPr txBox="1"/>
          <p:nvPr/>
        </p:nvSpPr>
        <p:spPr>
          <a:xfrm>
            <a:off x="6248400" y="381000"/>
            <a:ext cx="1066800" cy="523220"/>
          </a:xfrm>
          <a:prstGeom prst="rect">
            <a:avLst/>
          </a:prstGeom>
          <a:noFill/>
        </p:spPr>
        <p:txBody>
          <a:bodyPr wrap="square" rtlCol="0">
            <a:spAutoFit/>
          </a:bodyPr>
          <a:lstStyle/>
          <a:p>
            <a:r>
              <a:rPr lang="en-US" sz="2800" dirty="0">
                <a:latin typeface="Consolas" pitchFamily="49" charset="0"/>
                <a:cs typeface="Consolas" pitchFamily="49" charset="0"/>
              </a:rPr>
              <a:t>(W</a:t>
            </a:r>
            <a:r>
              <a:rPr lang="en-US" sz="4000" baseline="-25000" dirty="0">
                <a:latin typeface="Consolas" pitchFamily="49" charset="0"/>
                <a:cs typeface="Consolas" pitchFamily="49" charset="0"/>
              </a:rPr>
              <a:t>X</a:t>
            </a:r>
            <a:r>
              <a:rPr lang="en-US" sz="2800" dirty="0">
                <a:latin typeface="Consolas" pitchFamily="49" charset="0"/>
                <a:cs typeface="Consolas" pitchFamily="49" charset="0"/>
              </a:rPr>
              <a:t>)</a:t>
            </a:r>
          </a:p>
        </p:txBody>
      </p:sp>
      <p:sp>
        <p:nvSpPr>
          <p:cNvPr id="53" name="TextBox 52"/>
          <p:cNvSpPr txBox="1"/>
          <p:nvPr/>
        </p:nvSpPr>
        <p:spPr>
          <a:xfrm>
            <a:off x="5486400" y="381000"/>
            <a:ext cx="1066800" cy="523220"/>
          </a:xfrm>
          <a:prstGeom prst="rect">
            <a:avLst/>
          </a:prstGeom>
          <a:noFill/>
        </p:spPr>
        <p:txBody>
          <a:bodyPr wrap="square" rtlCol="0">
            <a:spAutoFit/>
          </a:bodyPr>
          <a:lstStyle/>
          <a:p>
            <a:r>
              <a:rPr lang="en-US" sz="2800" dirty="0">
                <a:latin typeface="Consolas" pitchFamily="49" charset="0"/>
                <a:cs typeface="Consolas" pitchFamily="49" charset="0"/>
              </a:rPr>
              <a:t>(W</a:t>
            </a:r>
            <a:r>
              <a:rPr lang="en-US" sz="4000" baseline="-25000" dirty="0">
                <a:latin typeface="Consolas" pitchFamily="49" charset="0"/>
                <a:cs typeface="Consolas" pitchFamily="49" charset="0"/>
              </a:rPr>
              <a:t>Y</a:t>
            </a:r>
            <a:r>
              <a:rPr lang="en-US" sz="2800" dirty="0">
                <a:latin typeface="Consolas" pitchFamily="49" charset="0"/>
                <a:cs typeface="Consolas" pitchFamily="49" charset="0"/>
              </a:rPr>
              <a:t>)</a:t>
            </a:r>
          </a:p>
        </p:txBody>
      </p:sp>
      <p:grpSp>
        <p:nvGrpSpPr>
          <p:cNvPr id="34" name="Group 74"/>
          <p:cNvGrpSpPr/>
          <p:nvPr/>
        </p:nvGrpSpPr>
        <p:grpSpPr>
          <a:xfrm>
            <a:off x="7162800" y="101025"/>
            <a:ext cx="1981200" cy="1422975"/>
            <a:chOff x="7162800" y="101025"/>
            <a:chExt cx="1981200" cy="1422975"/>
          </a:xfrm>
        </p:grpSpPr>
        <p:cxnSp>
          <p:nvCxnSpPr>
            <p:cNvPr id="54" name="Straight Connector 53"/>
            <p:cNvCxnSpPr/>
            <p:nvPr/>
          </p:nvCxnSpPr>
          <p:spPr>
            <a:xfrm rot="5400000">
              <a:off x="7200900" y="685263"/>
              <a:ext cx="381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162800" y="494763"/>
              <a:ext cx="228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162800" y="875763"/>
              <a:ext cx="228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391400" y="685800"/>
              <a:ext cx="12192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flipV="1">
              <a:off x="8191500" y="1104900"/>
              <a:ext cx="838200" cy="0"/>
            </a:xfrm>
            <a:prstGeom prst="line">
              <a:avLst/>
            </a:prstGeom>
            <a:ln w="34925">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391400" y="101025"/>
              <a:ext cx="1752600" cy="584775"/>
            </a:xfrm>
            <a:prstGeom prst="rect">
              <a:avLst/>
            </a:prstGeom>
            <a:noFill/>
          </p:spPr>
          <p:txBody>
            <a:bodyPr wrap="square" rtlCol="0">
              <a:spAutoFit/>
            </a:bodyPr>
            <a:lstStyle/>
            <a:p>
              <a:r>
                <a:rPr lang="en-US" sz="3200" dirty="0"/>
                <a:t>IO queue</a:t>
              </a:r>
            </a:p>
          </p:txBody>
        </p:sp>
      </p:grpSp>
      <p:grpSp>
        <p:nvGrpSpPr>
          <p:cNvPr id="36" name="Group 79"/>
          <p:cNvGrpSpPr/>
          <p:nvPr/>
        </p:nvGrpSpPr>
        <p:grpSpPr>
          <a:xfrm>
            <a:off x="3466563" y="1024728"/>
            <a:ext cx="5807514" cy="5807514"/>
            <a:chOff x="3466563" y="1024728"/>
            <a:chExt cx="5807514" cy="5807514"/>
          </a:xfrm>
        </p:grpSpPr>
        <p:sp>
          <p:nvSpPr>
            <p:cNvPr id="10" name="Rectangle 9"/>
            <p:cNvSpPr/>
            <p:nvPr/>
          </p:nvSpPr>
          <p:spPr>
            <a:xfrm>
              <a:off x="3733800" y="3810000"/>
              <a:ext cx="2621280"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3466563" y="1024728"/>
              <a:ext cx="5807514" cy="58075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6187440" y="3733800"/>
            <a:ext cx="381000" cy="381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28600" y="231122"/>
            <a:ext cx="586071" cy="586071"/>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18033" y="231122"/>
            <a:ext cx="586071" cy="586071"/>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399986" y="231122"/>
            <a:ext cx="586071" cy="586071"/>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987570" y="231122"/>
            <a:ext cx="586071" cy="586071"/>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573980" y="228600"/>
            <a:ext cx="586071" cy="586071"/>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153326" y="228600"/>
            <a:ext cx="586071" cy="586071"/>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rot="16200000" flipH="1">
            <a:off x="3848100" y="1104900"/>
            <a:ext cx="838200" cy="4572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4648200" y="914400"/>
            <a:ext cx="838200" cy="381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3735279" y="228600"/>
            <a:ext cx="586071" cy="586071"/>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3759558" y="228600"/>
            <a:ext cx="533400" cy="584775"/>
          </a:xfrm>
          <a:prstGeom prst="rect">
            <a:avLst/>
          </a:prstGeom>
          <a:noFill/>
        </p:spPr>
        <p:txBody>
          <a:bodyPr wrap="square" rtlCol="0">
            <a:spAutoFit/>
          </a:bodyPr>
          <a:lstStyle/>
          <a:p>
            <a:pPr algn="ctr"/>
            <a:r>
              <a:rPr lang="en-US" sz="3200" b="1" dirty="0"/>
              <a:t>X</a:t>
            </a:r>
          </a:p>
        </p:txBody>
      </p:sp>
      <p:sp>
        <p:nvSpPr>
          <p:cNvPr id="92" name="Rectangle 91"/>
          <p:cNvSpPr/>
          <p:nvPr/>
        </p:nvSpPr>
        <p:spPr>
          <a:xfrm>
            <a:off x="4328830" y="228600"/>
            <a:ext cx="586071" cy="586071"/>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343400" y="228600"/>
            <a:ext cx="533400" cy="584775"/>
          </a:xfrm>
          <a:prstGeom prst="rect">
            <a:avLst/>
          </a:prstGeom>
          <a:noFill/>
        </p:spPr>
        <p:txBody>
          <a:bodyPr wrap="square" rtlCol="0">
            <a:spAutoFit/>
          </a:bodyPr>
          <a:lstStyle/>
          <a:p>
            <a:pPr algn="ctr"/>
            <a:r>
              <a:rPr lang="en-US" sz="3200" b="1" dirty="0"/>
              <a:t>Y</a:t>
            </a:r>
          </a:p>
        </p:txBody>
      </p:sp>
      <p:sp>
        <p:nvSpPr>
          <p:cNvPr id="94" name="Can 93"/>
          <p:cNvSpPr/>
          <p:nvPr/>
        </p:nvSpPr>
        <p:spPr>
          <a:xfrm>
            <a:off x="457200" y="1447800"/>
            <a:ext cx="7620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an 94"/>
          <p:cNvSpPr/>
          <p:nvPr/>
        </p:nvSpPr>
        <p:spPr>
          <a:xfrm>
            <a:off x="1600200" y="1447800"/>
            <a:ext cx="7620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an 95"/>
          <p:cNvSpPr/>
          <p:nvPr/>
        </p:nvSpPr>
        <p:spPr>
          <a:xfrm>
            <a:off x="2743200" y="1447800"/>
            <a:ext cx="7620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Arrow Connector 96"/>
          <p:cNvCxnSpPr/>
          <p:nvPr/>
        </p:nvCxnSpPr>
        <p:spPr>
          <a:xfrm rot="16200000" flipH="1">
            <a:off x="342900" y="1066263"/>
            <a:ext cx="533400" cy="1524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762000" y="1105437"/>
            <a:ext cx="533400" cy="762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6200000" flipH="1">
            <a:off x="1409700" y="1054458"/>
            <a:ext cx="533400" cy="1524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1917342" y="1080216"/>
            <a:ext cx="533400" cy="100884"/>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16200000" flipH="1">
            <a:off x="2628900" y="1054458"/>
            <a:ext cx="533400" cy="1524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3137079" y="1079679"/>
            <a:ext cx="507642" cy="762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82"/>
                                        </p:tgtEl>
                                      </p:cBhvr>
                                    </p:animEffect>
                                    <p:set>
                                      <p:cBhvr>
                                        <p:cTn id="7" dur="1" fill="hold">
                                          <p:stCondLst>
                                            <p:cond delay="499"/>
                                          </p:stCondLst>
                                        </p:cTn>
                                        <p:tgtEl>
                                          <p:spTgt spid="8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3"/>
                                        </p:tgtEl>
                                      </p:cBhvr>
                                    </p:animEffect>
                                    <p:set>
                                      <p:cBhvr>
                                        <p:cTn id="10" dur="1" fill="hold">
                                          <p:stCondLst>
                                            <p:cond delay="499"/>
                                          </p:stCondLst>
                                        </p:cTn>
                                        <p:tgtEl>
                                          <p:spTgt spid="8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84"/>
                                        </p:tgtEl>
                                      </p:cBhvr>
                                    </p:animEffect>
                                    <p:set>
                                      <p:cBhvr>
                                        <p:cTn id="13" dur="1" fill="hold">
                                          <p:stCondLst>
                                            <p:cond delay="499"/>
                                          </p:stCondLst>
                                        </p:cTn>
                                        <p:tgtEl>
                                          <p:spTgt spid="8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85"/>
                                        </p:tgtEl>
                                      </p:cBhvr>
                                    </p:animEffect>
                                    <p:set>
                                      <p:cBhvr>
                                        <p:cTn id="16" dur="1" fill="hold">
                                          <p:stCondLst>
                                            <p:cond delay="499"/>
                                          </p:stCondLst>
                                        </p:cTn>
                                        <p:tgtEl>
                                          <p:spTgt spid="8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86"/>
                                        </p:tgtEl>
                                      </p:cBhvr>
                                    </p:animEffect>
                                    <p:set>
                                      <p:cBhvr>
                                        <p:cTn id="19" dur="1" fill="hold">
                                          <p:stCondLst>
                                            <p:cond delay="499"/>
                                          </p:stCondLst>
                                        </p:cTn>
                                        <p:tgtEl>
                                          <p:spTgt spid="8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87"/>
                                        </p:tgtEl>
                                      </p:cBhvr>
                                    </p:animEffect>
                                    <p:set>
                                      <p:cBhvr>
                                        <p:cTn id="22" dur="1" fill="hold">
                                          <p:stCondLst>
                                            <p:cond delay="499"/>
                                          </p:stCondLst>
                                        </p:cTn>
                                        <p:tgtEl>
                                          <p:spTgt spid="8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88"/>
                                        </p:tgtEl>
                                      </p:cBhvr>
                                    </p:animEffect>
                                    <p:set>
                                      <p:cBhvr>
                                        <p:cTn id="25" dur="1" fill="hold">
                                          <p:stCondLst>
                                            <p:cond delay="499"/>
                                          </p:stCondLst>
                                        </p:cTn>
                                        <p:tgtEl>
                                          <p:spTgt spid="8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89"/>
                                        </p:tgtEl>
                                      </p:cBhvr>
                                    </p:animEffect>
                                    <p:set>
                                      <p:cBhvr>
                                        <p:cTn id="28" dur="1" fill="hold">
                                          <p:stCondLst>
                                            <p:cond delay="499"/>
                                          </p:stCondLst>
                                        </p:cTn>
                                        <p:tgtEl>
                                          <p:spTgt spid="89"/>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90"/>
                                        </p:tgtEl>
                                      </p:cBhvr>
                                    </p:animEffect>
                                    <p:set>
                                      <p:cBhvr>
                                        <p:cTn id="31" dur="1" fill="hold">
                                          <p:stCondLst>
                                            <p:cond delay="499"/>
                                          </p:stCondLst>
                                        </p:cTn>
                                        <p:tgtEl>
                                          <p:spTgt spid="90"/>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91"/>
                                        </p:tgtEl>
                                      </p:cBhvr>
                                    </p:animEffect>
                                    <p:set>
                                      <p:cBhvr>
                                        <p:cTn id="34" dur="1" fill="hold">
                                          <p:stCondLst>
                                            <p:cond delay="499"/>
                                          </p:stCondLst>
                                        </p:cTn>
                                        <p:tgtEl>
                                          <p:spTgt spid="91"/>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92"/>
                                        </p:tgtEl>
                                      </p:cBhvr>
                                    </p:animEffect>
                                    <p:set>
                                      <p:cBhvr>
                                        <p:cTn id="37" dur="1" fill="hold">
                                          <p:stCondLst>
                                            <p:cond delay="499"/>
                                          </p:stCondLst>
                                        </p:cTn>
                                        <p:tgtEl>
                                          <p:spTgt spid="92"/>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93"/>
                                        </p:tgtEl>
                                      </p:cBhvr>
                                    </p:animEffect>
                                    <p:set>
                                      <p:cBhvr>
                                        <p:cTn id="40" dur="1" fill="hold">
                                          <p:stCondLst>
                                            <p:cond delay="499"/>
                                          </p:stCondLst>
                                        </p:cTn>
                                        <p:tgtEl>
                                          <p:spTgt spid="93"/>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94"/>
                                        </p:tgtEl>
                                      </p:cBhvr>
                                    </p:animEffect>
                                    <p:set>
                                      <p:cBhvr>
                                        <p:cTn id="43" dur="1" fill="hold">
                                          <p:stCondLst>
                                            <p:cond delay="499"/>
                                          </p:stCondLst>
                                        </p:cTn>
                                        <p:tgtEl>
                                          <p:spTgt spid="94"/>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95"/>
                                        </p:tgtEl>
                                      </p:cBhvr>
                                    </p:animEffect>
                                    <p:set>
                                      <p:cBhvr>
                                        <p:cTn id="46" dur="1" fill="hold">
                                          <p:stCondLst>
                                            <p:cond delay="499"/>
                                          </p:stCondLst>
                                        </p:cTn>
                                        <p:tgtEl>
                                          <p:spTgt spid="95"/>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96"/>
                                        </p:tgtEl>
                                      </p:cBhvr>
                                    </p:animEffect>
                                    <p:set>
                                      <p:cBhvr>
                                        <p:cTn id="49" dur="1" fill="hold">
                                          <p:stCondLst>
                                            <p:cond delay="499"/>
                                          </p:stCondLst>
                                        </p:cTn>
                                        <p:tgtEl>
                                          <p:spTgt spid="9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97"/>
                                        </p:tgtEl>
                                      </p:cBhvr>
                                    </p:animEffect>
                                    <p:set>
                                      <p:cBhvr>
                                        <p:cTn id="52" dur="1" fill="hold">
                                          <p:stCondLst>
                                            <p:cond delay="499"/>
                                          </p:stCondLst>
                                        </p:cTn>
                                        <p:tgtEl>
                                          <p:spTgt spid="97"/>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98"/>
                                        </p:tgtEl>
                                      </p:cBhvr>
                                    </p:animEffect>
                                    <p:set>
                                      <p:cBhvr>
                                        <p:cTn id="55" dur="1" fill="hold">
                                          <p:stCondLst>
                                            <p:cond delay="499"/>
                                          </p:stCondLst>
                                        </p:cTn>
                                        <p:tgtEl>
                                          <p:spTgt spid="98"/>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99"/>
                                        </p:tgtEl>
                                      </p:cBhvr>
                                    </p:animEffect>
                                    <p:set>
                                      <p:cBhvr>
                                        <p:cTn id="58" dur="1" fill="hold">
                                          <p:stCondLst>
                                            <p:cond delay="499"/>
                                          </p:stCondLst>
                                        </p:cTn>
                                        <p:tgtEl>
                                          <p:spTgt spid="99"/>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00"/>
                                        </p:tgtEl>
                                      </p:cBhvr>
                                    </p:animEffect>
                                    <p:set>
                                      <p:cBhvr>
                                        <p:cTn id="61" dur="1" fill="hold">
                                          <p:stCondLst>
                                            <p:cond delay="499"/>
                                          </p:stCondLst>
                                        </p:cTn>
                                        <p:tgtEl>
                                          <p:spTgt spid="10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01"/>
                                        </p:tgtEl>
                                      </p:cBhvr>
                                    </p:animEffect>
                                    <p:set>
                                      <p:cBhvr>
                                        <p:cTn id="64" dur="1" fill="hold">
                                          <p:stCondLst>
                                            <p:cond delay="499"/>
                                          </p:stCondLst>
                                        </p:cTn>
                                        <p:tgtEl>
                                          <p:spTgt spid="101"/>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02"/>
                                        </p:tgtEl>
                                      </p:cBhvr>
                                    </p:animEffect>
                                    <p:set>
                                      <p:cBhvr>
                                        <p:cTn id="67" dur="1" fill="hold">
                                          <p:stCondLst>
                                            <p:cond delay="499"/>
                                          </p:stCondLst>
                                        </p:cTn>
                                        <p:tgtEl>
                                          <p:spTgt spid="102"/>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500"/>
                                        <p:tgtEl>
                                          <p:spTgt spid="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additive="base">
                                        <p:cTn id="95" dur="500" fill="hold"/>
                                        <p:tgtEl>
                                          <p:spTgt spid="52"/>
                                        </p:tgtEl>
                                        <p:attrNameLst>
                                          <p:attrName>ppt_x</p:attrName>
                                        </p:attrNameLst>
                                      </p:cBhvr>
                                      <p:tavLst>
                                        <p:tav tm="0">
                                          <p:val>
                                            <p:strVal val="0-#ppt_w/2"/>
                                          </p:val>
                                        </p:tav>
                                        <p:tav tm="100000">
                                          <p:val>
                                            <p:strVal val="#ppt_x"/>
                                          </p:val>
                                        </p:tav>
                                      </p:tavLst>
                                    </p:anim>
                                    <p:anim calcmode="lin" valueType="num">
                                      <p:cBhvr additive="base">
                                        <p:cTn id="96" dur="500" fill="hold"/>
                                        <p:tgtEl>
                                          <p:spTgt spid="52"/>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additive="base">
                                        <p:cTn id="99" dur="500" fill="hold"/>
                                        <p:tgtEl>
                                          <p:spTgt spid="53"/>
                                        </p:tgtEl>
                                        <p:attrNameLst>
                                          <p:attrName>ppt_x</p:attrName>
                                        </p:attrNameLst>
                                      </p:cBhvr>
                                      <p:tavLst>
                                        <p:tav tm="0">
                                          <p:val>
                                            <p:strVal val="0-#ppt_w/2"/>
                                          </p:val>
                                        </p:tav>
                                        <p:tav tm="100000">
                                          <p:val>
                                            <p:strVal val="#ppt_x"/>
                                          </p:val>
                                        </p:tav>
                                      </p:tavLst>
                                    </p:anim>
                                    <p:anim calcmode="lin" valueType="num">
                                      <p:cBhvr additive="base">
                                        <p:cTn id="100"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8" presetClass="emph" presetSubtype="0" fill="hold" nodeType="clickEffect">
                                  <p:stCondLst>
                                    <p:cond delay="0"/>
                                  </p:stCondLst>
                                  <p:childTnLst>
                                    <p:animRot by="5820000">
                                      <p:cBhvr>
                                        <p:cTn id="104" dur="2000" fill="hold"/>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82" grpId="0" animBg="1"/>
      <p:bldP spid="83" grpId="0" animBg="1"/>
      <p:bldP spid="84" grpId="0" animBg="1"/>
      <p:bldP spid="85" grpId="0" animBg="1"/>
      <p:bldP spid="86" grpId="0" animBg="1"/>
      <p:bldP spid="87" grpId="0" animBg="1"/>
      <p:bldP spid="90" grpId="0" animBg="1"/>
      <p:bldP spid="91" grpId="0"/>
      <p:bldP spid="92" grpId="0" animBg="1"/>
      <p:bldP spid="93" grpId="0"/>
      <p:bldP spid="94" grpId="0" animBg="1"/>
      <p:bldP spid="95" grpId="0" animBg="1"/>
      <p:bldP spid="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72840" y="1219200"/>
            <a:ext cx="5394960" cy="539496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a:spLocks noChangeAspect="1"/>
          </p:cNvSpPr>
          <p:nvPr/>
        </p:nvSpPr>
        <p:spPr>
          <a:xfrm>
            <a:off x="3749040" y="1294326"/>
            <a:ext cx="5232042" cy="52320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267200" y="2438400"/>
            <a:ext cx="2133600" cy="1524000"/>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4610100" y="2171700"/>
            <a:ext cx="2209800" cy="1219200"/>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0"/>
          </p:cNvCxnSpPr>
          <p:nvPr/>
        </p:nvCxnSpPr>
        <p:spPr>
          <a:xfrm rot="16200000" flipH="1">
            <a:off x="5074651" y="2584736"/>
            <a:ext cx="2591874" cy="11055"/>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Oval 8"/>
          <p:cNvSpPr>
            <a:spLocks noChangeAspect="1"/>
          </p:cNvSpPr>
          <p:nvPr/>
        </p:nvSpPr>
        <p:spPr>
          <a:xfrm>
            <a:off x="4191000" y="1726842"/>
            <a:ext cx="4419600" cy="44196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9077863">
            <a:off x="4495800" y="1828800"/>
            <a:ext cx="533400" cy="584775"/>
          </a:xfrm>
          <a:prstGeom prst="rect">
            <a:avLst/>
          </a:prstGeom>
          <a:noFill/>
        </p:spPr>
        <p:txBody>
          <a:bodyPr wrap="square" rtlCol="0">
            <a:spAutoFit/>
          </a:bodyPr>
          <a:lstStyle/>
          <a:p>
            <a:pPr algn="ctr"/>
            <a:r>
              <a:rPr lang="en-US" sz="3200" b="1" dirty="0"/>
              <a:t>X</a:t>
            </a:r>
          </a:p>
        </p:txBody>
      </p:sp>
      <p:sp>
        <p:nvSpPr>
          <p:cNvPr id="13" name="TextBox 12"/>
          <p:cNvSpPr txBox="1"/>
          <p:nvPr/>
        </p:nvSpPr>
        <p:spPr>
          <a:xfrm rot="20552312">
            <a:off x="5486400" y="1295400"/>
            <a:ext cx="533400" cy="584775"/>
          </a:xfrm>
          <a:prstGeom prst="rect">
            <a:avLst/>
          </a:prstGeom>
          <a:noFill/>
        </p:spPr>
        <p:txBody>
          <a:bodyPr wrap="square" rtlCol="0">
            <a:spAutoFit/>
          </a:bodyPr>
          <a:lstStyle/>
          <a:p>
            <a:pPr algn="ctr"/>
            <a:r>
              <a:rPr lang="en-US" sz="3200" b="1" dirty="0"/>
              <a:t>Y</a:t>
            </a:r>
          </a:p>
        </p:txBody>
      </p:sp>
      <p:grpSp>
        <p:nvGrpSpPr>
          <p:cNvPr id="2" name="Group 55"/>
          <p:cNvGrpSpPr/>
          <p:nvPr/>
        </p:nvGrpSpPr>
        <p:grpSpPr>
          <a:xfrm>
            <a:off x="533400" y="-112931"/>
            <a:ext cx="2971800" cy="1382573"/>
            <a:chOff x="533400" y="-112931"/>
            <a:chExt cx="2971800" cy="1382573"/>
          </a:xfrm>
        </p:grpSpPr>
        <p:sp>
          <p:nvSpPr>
            <p:cNvPr id="14" name="TextBox 13"/>
            <p:cNvSpPr txBox="1"/>
            <p:nvPr/>
          </p:nvSpPr>
          <p:spPr>
            <a:xfrm>
              <a:off x="533400" y="-112931"/>
              <a:ext cx="2133600" cy="646331"/>
            </a:xfrm>
            <a:prstGeom prst="rect">
              <a:avLst/>
            </a:prstGeom>
            <a:noFill/>
          </p:spPr>
          <p:txBody>
            <a:bodyPr wrap="square" rtlCol="0">
              <a:spAutoFit/>
            </a:bodyPr>
            <a:lstStyle/>
            <a:p>
              <a:r>
                <a:rPr lang="en-US" sz="3600" dirty="0"/>
                <a:t>Client App</a:t>
              </a:r>
            </a:p>
          </p:txBody>
        </p:sp>
        <p:sp>
          <p:nvSpPr>
            <p:cNvPr id="18" name="TextBox 17"/>
            <p:cNvSpPr txBox="1"/>
            <p:nvPr/>
          </p:nvSpPr>
          <p:spPr>
            <a:xfrm>
              <a:off x="1143000" y="420469"/>
              <a:ext cx="2286000" cy="523220"/>
            </a:xfrm>
            <a:prstGeom prst="rect">
              <a:avLst/>
            </a:prstGeom>
            <a:noFill/>
          </p:spPr>
          <p:txBody>
            <a:bodyPr wrap="square" rtlCol="0">
              <a:spAutoFit/>
            </a:bodyPr>
            <a:lstStyle/>
            <a:p>
              <a:r>
                <a:rPr lang="en-US" sz="2800" dirty="0">
                  <a:latin typeface="Consolas" pitchFamily="49" charset="0"/>
                  <a:cs typeface="Consolas" pitchFamily="49" charset="0"/>
                </a:rPr>
                <a:t>fwrite(W</a:t>
              </a:r>
              <a:r>
                <a:rPr lang="en-US" sz="4000" baseline="-25000" dirty="0">
                  <a:latin typeface="Consolas" pitchFamily="49" charset="0"/>
                  <a:cs typeface="Consolas" pitchFamily="49" charset="0"/>
                </a:rPr>
                <a:t>X</a:t>
              </a:r>
              <a:r>
                <a:rPr lang="en-US" sz="2800" dirty="0">
                  <a:latin typeface="Consolas" pitchFamily="49" charset="0"/>
                  <a:cs typeface="Consolas" pitchFamily="49" charset="0"/>
                </a:rPr>
                <a:t>)</a:t>
              </a:r>
            </a:p>
          </p:txBody>
        </p:sp>
        <p:grpSp>
          <p:nvGrpSpPr>
            <p:cNvPr id="3" name="Group 35"/>
            <p:cNvGrpSpPr/>
            <p:nvPr/>
          </p:nvGrpSpPr>
          <p:grpSpPr>
            <a:xfrm>
              <a:off x="977721" y="736242"/>
              <a:ext cx="152400" cy="228600"/>
              <a:chOff x="304800" y="838200"/>
              <a:chExt cx="152400" cy="228600"/>
            </a:xfrm>
          </p:grpSpPr>
          <p:cxnSp>
            <p:nvCxnSpPr>
              <p:cNvPr id="26" name="Straight Connector 25"/>
              <p:cNvCxnSpPr/>
              <p:nvPr/>
            </p:nvCxnSpPr>
            <p:spPr>
              <a:xfrm rot="5400000">
                <a:off x="190500" y="952500"/>
                <a:ext cx="228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304800" y="838200"/>
                <a:ext cx="152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304800" y="1066800"/>
                <a:ext cx="152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1143000" y="746422"/>
              <a:ext cx="2362200" cy="523220"/>
            </a:xfrm>
            <a:prstGeom prst="rect">
              <a:avLst/>
            </a:prstGeom>
            <a:noFill/>
          </p:spPr>
          <p:txBody>
            <a:bodyPr wrap="square" rtlCol="0">
              <a:spAutoFit/>
            </a:bodyPr>
            <a:lstStyle/>
            <a:p>
              <a:r>
                <a:rPr lang="en-US" sz="2800" dirty="0">
                  <a:latin typeface="Consolas" pitchFamily="49" charset="0"/>
                  <a:cs typeface="Consolas" pitchFamily="49" charset="0"/>
                </a:rPr>
                <a:t>fwrite(W</a:t>
              </a:r>
              <a:r>
                <a:rPr lang="en-US" sz="4000" baseline="-25000" dirty="0">
                  <a:latin typeface="Consolas" pitchFamily="49" charset="0"/>
                  <a:cs typeface="Consolas" pitchFamily="49" charset="0"/>
                </a:rPr>
                <a:t>Y</a:t>
              </a:r>
              <a:r>
                <a:rPr lang="en-US" sz="2800" dirty="0">
                  <a:latin typeface="Consolas" pitchFamily="49" charset="0"/>
                  <a:cs typeface="Consolas" pitchFamily="49" charset="0"/>
                </a:rPr>
                <a:t>)</a:t>
              </a:r>
            </a:p>
          </p:txBody>
        </p:sp>
      </p:grpSp>
      <p:grpSp>
        <p:nvGrpSpPr>
          <p:cNvPr id="25" name="Group 56"/>
          <p:cNvGrpSpPr/>
          <p:nvPr/>
        </p:nvGrpSpPr>
        <p:grpSpPr>
          <a:xfrm>
            <a:off x="533400" y="1374338"/>
            <a:ext cx="2971800" cy="1534973"/>
            <a:chOff x="533400" y="1374338"/>
            <a:chExt cx="2971800" cy="1534973"/>
          </a:xfrm>
        </p:grpSpPr>
        <p:sp>
          <p:nvSpPr>
            <p:cNvPr id="15" name="TextBox 14"/>
            <p:cNvSpPr txBox="1"/>
            <p:nvPr/>
          </p:nvSpPr>
          <p:spPr>
            <a:xfrm>
              <a:off x="533400" y="1374338"/>
              <a:ext cx="2209800" cy="646331"/>
            </a:xfrm>
            <a:prstGeom prst="rect">
              <a:avLst/>
            </a:prstGeom>
            <a:noFill/>
          </p:spPr>
          <p:txBody>
            <a:bodyPr wrap="square" rtlCol="0">
              <a:spAutoFit/>
            </a:bodyPr>
            <a:lstStyle/>
            <a:p>
              <a:r>
                <a:rPr lang="en-US" sz="3600" dirty="0"/>
                <a:t>Client OS</a:t>
              </a:r>
            </a:p>
          </p:txBody>
        </p:sp>
        <p:sp>
          <p:nvSpPr>
            <p:cNvPr id="19" name="TextBox 18"/>
            <p:cNvSpPr txBox="1"/>
            <p:nvPr/>
          </p:nvSpPr>
          <p:spPr>
            <a:xfrm>
              <a:off x="1143000" y="1792069"/>
              <a:ext cx="2362200" cy="523220"/>
            </a:xfrm>
            <a:prstGeom prst="rect">
              <a:avLst/>
            </a:prstGeom>
            <a:noFill/>
          </p:spPr>
          <p:txBody>
            <a:bodyPr wrap="square" rtlCol="0">
              <a:spAutoFit/>
            </a:bodyPr>
            <a:lstStyle/>
            <a:p>
              <a:r>
                <a:rPr lang="en-US" sz="2800" dirty="0">
                  <a:latin typeface="Consolas" pitchFamily="49" charset="0"/>
                  <a:cs typeface="Consolas" pitchFamily="49" charset="0"/>
                </a:rPr>
                <a:t>fwrite(W</a:t>
              </a:r>
              <a:r>
                <a:rPr lang="en-US" sz="4000" baseline="-25000" dirty="0">
                  <a:latin typeface="Consolas" pitchFamily="49" charset="0"/>
                  <a:cs typeface="Consolas" pitchFamily="49" charset="0"/>
                </a:rPr>
                <a:t>X</a:t>
              </a:r>
              <a:r>
                <a:rPr lang="en-US" sz="2800" dirty="0">
                  <a:latin typeface="Consolas" pitchFamily="49" charset="0"/>
                  <a:cs typeface="Consolas" pitchFamily="49" charset="0"/>
                </a:rPr>
                <a:t>)</a:t>
              </a:r>
            </a:p>
          </p:txBody>
        </p:sp>
        <p:sp>
          <p:nvSpPr>
            <p:cNvPr id="20" name="TextBox 19"/>
            <p:cNvSpPr txBox="1"/>
            <p:nvPr/>
          </p:nvSpPr>
          <p:spPr>
            <a:xfrm>
              <a:off x="1143000" y="2386091"/>
              <a:ext cx="2362200" cy="523220"/>
            </a:xfrm>
            <a:prstGeom prst="rect">
              <a:avLst/>
            </a:prstGeom>
            <a:noFill/>
          </p:spPr>
          <p:txBody>
            <a:bodyPr wrap="square" rtlCol="0">
              <a:spAutoFit/>
            </a:bodyPr>
            <a:lstStyle/>
            <a:p>
              <a:r>
                <a:rPr lang="en-US" sz="2800" dirty="0">
                  <a:latin typeface="Consolas" pitchFamily="49" charset="0"/>
                  <a:cs typeface="Consolas" pitchFamily="49" charset="0"/>
                </a:rPr>
                <a:t>fwrite(W</a:t>
              </a:r>
              <a:r>
                <a:rPr lang="en-US" sz="4000" baseline="-25000" dirty="0">
                  <a:latin typeface="Consolas" pitchFamily="49" charset="0"/>
                  <a:cs typeface="Consolas" pitchFamily="49" charset="0"/>
                </a:rPr>
                <a:t>Y</a:t>
              </a:r>
              <a:r>
                <a:rPr lang="en-US" sz="2800" dirty="0">
                  <a:latin typeface="Consolas" pitchFamily="49" charset="0"/>
                  <a:cs typeface="Consolas" pitchFamily="49" charset="0"/>
                </a:rPr>
                <a:t>)</a:t>
              </a:r>
            </a:p>
          </p:txBody>
        </p:sp>
        <p:grpSp>
          <p:nvGrpSpPr>
            <p:cNvPr id="27" name="Group 37"/>
            <p:cNvGrpSpPr/>
            <p:nvPr/>
          </p:nvGrpSpPr>
          <p:grpSpPr>
            <a:xfrm>
              <a:off x="914400" y="2133600"/>
              <a:ext cx="228600" cy="457200"/>
              <a:chOff x="304800" y="838200"/>
              <a:chExt cx="152400" cy="228600"/>
            </a:xfrm>
          </p:grpSpPr>
          <p:cxnSp>
            <p:nvCxnSpPr>
              <p:cNvPr id="39" name="Straight Connector 38"/>
              <p:cNvCxnSpPr/>
              <p:nvPr/>
            </p:nvCxnSpPr>
            <p:spPr>
              <a:xfrm rot="5400000">
                <a:off x="190500" y="952500"/>
                <a:ext cx="228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304800" y="838200"/>
                <a:ext cx="152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304800" y="1066800"/>
                <a:ext cx="152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8" name="Group 58"/>
          <p:cNvGrpSpPr/>
          <p:nvPr/>
        </p:nvGrpSpPr>
        <p:grpSpPr>
          <a:xfrm>
            <a:off x="533400" y="4763869"/>
            <a:ext cx="3124200" cy="2083951"/>
            <a:chOff x="533400" y="4763869"/>
            <a:chExt cx="3124200" cy="2083951"/>
          </a:xfrm>
        </p:grpSpPr>
        <p:sp>
          <p:nvSpPr>
            <p:cNvPr id="17" name="TextBox 16"/>
            <p:cNvSpPr txBox="1"/>
            <p:nvPr/>
          </p:nvSpPr>
          <p:spPr>
            <a:xfrm>
              <a:off x="533400" y="4763869"/>
              <a:ext cx="2133600" cy="646331"/>
            </a:xfrm>
            <a:prstGeom prst="rect">
              <a:avLst/>
            </a:prstGeom>
            <a:noFill/>
          </p:spPr>
          <p:txBody>
            <a:bodyPr wrap="square" rtlCol="0">
              <a:spAutoFit/>
            </a:bodyPr>
            <a:lstStyle/>
            <a:p>
              <a:r>
                <a:rPr lang="en-US" sz="3600" dirty="0"/>
                <a:t>Server OS</a:t>
              </a:r>
            </a:p>
          </p:txBody>
        </p:sp>
        <p:sp>
          <p:nvSpPr>
            <p:cNvPr id="23" name="TextBox 22"/>
            <p:cNvSpPr txBox="1"/>
            <p:nvPr/>
          </p:nvSpPr>
          <p:spPr>
            <a:xfrm>
              <a:off x="1143000" y="5105400"/>
              <a:ext cx="2514600" cy="523220"/>
            </a:xfrm>
            <a:prstGeom prst="rect">
              <a:avLst/>
            </a:prstGeom>
            <a:noFill/>
          </p:spPr>
          <p:txBody>
            <a:bodyPr wrap="square" rtlCol="0">
              <a:spAutoFit/>
            </a:bodyPr>
            <a:lstStyle/>
            <a:p>
              <a:r>
                <a:rPr lang="en-US" sz="2800" dirty="0" err="1">
                  <a:latin typeface="Consolas" pitchFamily="49" charset="0"/>
                  <a:cs typeface="Consolas" pitchFamily="49" charset="0"/>
                </a:rPr>
                <a:t>fwrite</a:t>
              </a:r>
              <a:r>
                <a:rPr lang="en-US" sz="2800" dirty="0">
                  <a:latin typeface="Consolas" pitchFamily="49" charset="0"/>
                  <a:cs typeface="Consolas" pitchFamily="49" charset="0"/>
                </a:rPr>
                <a:t>(W</a:t>
              </a:r>
              <a:r>
                <a:rPr lang="en-US" sz="4000" baseline="-25000" dirty="0">
                  <a:latin typeface="Consolas" pitchFamily="49" charset="0"/>
                  <a:cs typeface="Consolas" pitchFamily="49" charset="0"/>
                </a:rPr>
                <a:t>X</a:t>
              </a:r>
              <a:r>
                <a:rPr lang="en-US" sz="2800" dirty="0">
                  <a:latin typeface="Consolas" pitchFamily="49" charset="0"/>
                  <a:cs typeface="Consolas" pitchFamily="49" charset="0"/>
                </a:rPr>
                <a:t>)</a:t>
              </a:r>
            </a:p>
          </p:txBody>
        </p:sp>
        <p:sp>
          <p:nvSpPr>
            <p:cNvPr id="24" name="TextBox 23"/>
            <p:cNvSpPr txBox="1"/>
            <p:nvPr/>
          </p:nvSpPr>
          <p:spPr>
            <a:xfrm>
              <a:off x="1143000" y="6324600"/>
              <a:ext cx="2514600" cy="523220"/>
            </a:xfrm>
            <a:prstGeom prst="rect">
              <a:avLst/>
            </a:prstGeom>
            <a:noFill/>
          </p:spPr>
          <p:txBody>
            <a:bodyPr wrap="square" rtlCol="0">
              <a:spAutoFit/>
            </a:bodyPr>
            <a:lstStyle/>
            <a:p>
              <a:r>
                <a:rPr lang="en-US" sz="2800" dirty="0" err="1">
                  <a:latin typeface="Consolas" pitchFamily="49" charset="0"/>
                  <a:cs typeface="Consolas" pitchFamily="49" charset="0"/>
                </a:rPr>
                <a:t>fwrite</a:t>
              </a:r>
              <a:r>
                <a:rPr lang="en-US" sz="2800" dirty="0">
                  <a:latin typeface="Consolas" pitchFamily="49" charset="0"/>
                  <a:cs typeface="Consolas" pitchFamily="49" charset="0"/>
                </a:rPr>
                <a:t>(W</a:t>
              </a:r>
              <a:r>
                <a:rPr lang="en-US" sz="4000" baseline="-25000" dirty="0">
                  <a:latin typeface="Consolas" pitchFamily="49" charset="0"/>
                  <a:cs typeface="Consolas" pitchFamily="49" charset="0"/>
                </a:rPr>
                <a:t>Y</a:t>
              </a:r>
              <a:r>
                <a:rPr lang="en-US" sz="2800" dirty="0">
                  <a:latin typeface="Consolas" pitchFamily="49" charset="0"/>
                  <a:cs typeface="Consolas" pitchFamily="49" charset="0"/>
                </a:rPr>
                <a:t>)</a:t>
              </a:r>
            </a:p>
          </p:txBody>
        </p:sp>
        <p:grpSp>
          <p:nvGrpSpPr>
            <p:cNvPr id="30" name="Group 41"/>
            <p:cNvGrpSpPr/>
            <p:nvPr/>
          </p:nvGrpSpPr>
          <p:grpSpPr>
            <a:xfrm>
              <a:off x="914400" y="5410200"/>
              <a:ext cx="228600" cy="1219200"/>
              <a:chOff x="304800" y="838200"/>
              <a:chExt cx="152400" cy="228600"/>
            </a:xfrm>
          </p:grpSpPr>
          <p:cxnSp>
            <p:nvCxnSpPr>
              <p:cNvPr id="43" name="Straight Connector 42"/>
              <p:cNvCxnSpPr/>
              <p:nvPr/>
            </p:nvCxnSpPr>
            <p:spPr>
              <a:xfrm rot="5400000">
                <a:off x="190500" y="952500"/>
                <a:ext cx="228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304800" y="838200"/>
                <a:ext cx="152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304800" y="1066800"/>
                <a:ext cx="152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1" name="Group 57"/>
          <p:cNvGrpSpPr/>
          <p:nvPr/>
        </p:nvGrpSpPr>
        <p:grpSpPr>
          <a:xfrm>
            <a:off x="533400" y="2974538"/>
            <a:ext cx="3124200" cy="1775378"/>
            <a:chOff x="533400" y="2974538"/>
            <a:chExt cx="3124200" cy="1775378"/>
          </a:xfrm>
        </p:grpSpPr>
        <p:sp>
          <p:nvSpPr>
            <p:cNvPr id="16" name="TextBox 15"/>
            <p:cNvSpPr txBox="1"/>
            <p:nvPr/>
          </p:nvSpPr>
          <p:spPr>
            <a:xfrm>
              <a:off x="533400" y="2974538"/>
              <a:ext cx="1828800" cy="646331"/>
            </a:xfrm>
            <a:prstGeom prst="rect">
              <a:avLst/>
            </a:prstGeom>
            <a:noFill/>
          </p:spPr>
          <p:txBody>
            <a:bodyPr wrap="square" rtlCol="0">
              <a:spAutoFit/>
            </a:bodyPr>
            <a:lstStyle/>
            <a:p>
              <a:r>
                <a:rPr lang="en-US" sz="3600" dirty="0"/>
                <a:t>Network</a:t>
              </a:r>
            </a:p>
          </p:txBody>
        </p:sp>
        <p:sp>
          <p:nvSpPr>
            <p:cNvPr id="21" name="TextBox 20"/>
            <p:cNvSpPr txBox="1"/>
            <p:nvPr/>
          </p:nvSpPr>
          <p:spPr>
            <a:xfrm>
              <a:off x="1143000" y="3353632"/>
              <a:ext cx="2514600" cy="523220"/>
            </a:xfrm>
            <a:prstGeom prst="rect">
              <a:avLst/>
            </a:prstGeom>
            <a:noFill/>
          </p:spPr>
          <p:txBody>
            <a:bodyPr wrap="square" rtlCol="0">
              <a:spAutoFit/>
            </a:bodyPr>
            <a:lstStyle/>
            <a:p>
              <a:r>
                <a:rPr lang="en-US" sz="2800" dirty="0" err="1">
                  <a:latin typeface="Consolas" pitchFamily="49" charset="0"/>
                  <a:cs typeface="Consolas" pitchFamily="49" charset="0"/>
                </a:rPr>
                <a:t>fwrite</a:t>
              </a:r>
              <a:r>
                <a:rPr lang="en-US" sz="2800" dirty="0">
                  <a:latin typeface="Consolas" pitchFamily="49" charset="0"/>
                  <a:cs typeface="Consolas" pitchFamily="49" charset="0"/>
                </a:rPr>
                <a:t>(W</a:t>
              </a:r>
              <a:r>
                <a:rPr lang="en-US" sz="4000" baseline="-25000" dirty="0">
                  <a:latin typeface="Consolas" pitchFamily="49" charset="0"/>
                  <a:cs typeface="Consolas" pitchFamily="49" charset="0"/>
                </a:rPr>
                <a:t>X</a:t>
              </a:r>
              <a:r>
                <a:rPr lang="en-US" sz="2800" dirty="0">
                  <a:latin typeface="Consolas" pitchFamily="49" charset="0"/>
                  <a:cs typeface="Consolas" pitchFamily="49" charset="0"/>
                </a:rPr>
                <a:t>)</a:t>
              </a:r>
            </a:p>
          </p:txBody>
        </p:sp>
        <p:sp>
          <p:nvSpPr>
            <p:cNvPr id="22" name="TextBox 21"/>
            <p:cNvSpPr txBox="1"/>
            <p:nvPr/>
          </p:nvSpPr>
          <p:spPr>
            <a:xfrm>
              <a:off x="1143000" y="4226696"/>
              <a:ext cx="2514600" cy="523220"/>
            </a:xfrm>
            <a:prstGeom prst="rect">
              <a:avLst/>
            </a:prstGeom>
            <a:noFill/>
          </p:spPr>
          <p:txBody>
            <a:bodyPr wrap="square" rtlCol="0">
              <a:spAutoFit/>
            </a:bodyPr>
            <a:lstStyle/>
            <a:p>
              <a:r>
                <a:rPr lang="en-US" sz="2800" dirty="0" err="1">
                  <a:latin typeface="Consolas" pitchFamily="49" charset="0"/>
                  <a:cs typeface="Consolas" pitchFamily="49" charset="0"/>
                </a:rPr>
                <a:t>fwrite</a:t>
              </a:r>
              <a:r>
                <a:rPr lang="en-US" sz="2800" dirty="0">
                  <a:latin typeface="Consolas" pitchFamily="49" charset="0"/>
                  <a:cs typeface="Consolas" pitchFamily="49" charset="0"/>
                </a:rPr>
                <a:t>(W</a:t>
              </a:r>
              <a:r>
                <a:rPr lang="en-US" sz="4000" baseline="-25000" dirty="0">
                  <a:latin typeface="Consolas" pitchFamily="49" charset="0"/>
                  <a:cs typeface="Consolas" pitchFamily="49" charset="0"/>
                </a:rPr>
                <a:t>Y</a:t>
              </a:r>
              <a:r>
                <a:rPr lang="en-US" sz="2800" dirty="0">
                  <a:latin typeface="Consolas" pitchFamily="49" charset="0"/>
                  <a:cs typeface="Consolas" pitchFamily="49" charset="0"/>
                </a:rPr>
                <a:t>)</a:t>
              </a:r>
            </a:p>
          </p:txBody>
        </p:sp>
        <p:grpSp>
          <p:nvGrpSpPr>
            <p:cNvPr id="32" name="Group 45"/>
            <p:cNvGrpSpPr/>
            <p:nvPr/>
          </p:nvGrpSpPr>
          <p:grpSpPr>
            <a:xfrm>
              <a:off x="914400" y="3810000"/>
              <a:ext cx="228600" cy="838200"/>
              <a:chOff x="304800" y="838200"/>
              <a:chExt cx="152400" cy="228600"/>
            </a:xfrm>
          </p:grpSpPr>
          <p:cxnSp>
            <p:nvCxnSpPr>
              <p:cNvPr id="47" name="Straight Connector 46"/>
              <p:cNvCxnSpPr/>
              <p:nvPr/>
            </p:nvCxnSpPr>
            <p:spPr>
              <a:xfrm rot="5400000">
                <a:off x="190500" y="952500"/>
                <a:ext cx="228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a:off x="304800" y="838200"/>
                <a:ext cx="152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a:off x="304800" y="1066800"/>
                <a:ext cx="152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3" name="Group 49"/>
          <p:cNvGrpSpPr/>
          <p:nvPr/>
        </p:nvGrpSpPr>
        <p:grpSpPr>
          <a:xfrm>
            <a:off x="-91848" y="228600"/>
            <a:ext cx="461665" cy="6477794"/>
            <a:chOff x="-91848" y="228600"/>
            <a:chExt cx="461665" cy="6477794"/>
          </a:xfrm>
        </p:grpSpPr>
        <p:cxnSp>
          <p:nvCxnSpPr>
            <p:cNvPr id="51" name="Straight Arrow Connector 50"/>
            <p:cNvCxnSpPr/>
            <p:nvPr/>
          </p:nvCxnSpPr>
          <p:spPr>
            <a:xfrm rot="5400000">
              <a:off x="-2934494" y="3467100"/>
              <a:ext cx="6477794" cy="794"/>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6200000">
              <a:off x="-623015" y="2817168"/>
              <a:ext cx="1524000" cy="461665"/>
            </a:xfrm>
            <a:prstGeom prst="rect">
              <a:avLst/>
            </a:prstGeom>
            <a:noFill/>
          </p:spPr>
          <p:txBody>
            <a:bodyPr wrap="square" rtlCol="0">
              <a:spAutoFit/>
            </a:bodyPr>
            <a:lstStyle/>
            <a:p>
              <a:pPr algn="ctr"/>
              <a:r>
                <a:rPr lang="en-US" sz="2400" dirty="0"/>
                <a:t>Time</a:t>
              </a:r>
            </a:p>
          </p:txBody>
        </p:sp>
      </p:grpSp>
      <p:sp>
        <p:nvSpPr>
          <p:cNvPr id="52" name="TextBox 51"/>
          <p:cNvSpPr txBox="1"/>
          <p:nvPr/>
        </p:nvSpPr>
        <p:spPr>
          <a:xfrm>
            <a:off x="6248400" y="381000"/>
            <a:ext cx="1066800" cy="523220"/>
          </a:xfrm>
          <a:prstGeom prst="rect">
            <a:avLst/>
          </a:prstGeom>
          <a:noFill/>
        </p:spPr>
        <p:txBody>
          <a:bodyPr wrap="square" rtlCol="0">
            <a:spAutoFit/>
          </a:bodyPr>
          <a:lstStyle/>
          <a:p>
            <a:r>
              <a:rPr lang="en-US" sz="2800" dirty="0">
                <a:latin typeface="Consolas" pitchFamily="49" charset="0"/>
                <a:cs typeface="Consolas" pitchFamily="49" charset="0"/>
              </a:rPr>
              <a:t>(W</a:t>
            </a:r>
            <a:r>
              <a:rPr lang="en-US" sz="4000" baseline="-25000" dirty="0">
                <a:latin typeface="Consolas" pitchFamily="49" charset="0"/>
                <a:cs typeface="Consolas" pitchFamily="49" charset="0"/>
              </a:rPr>
              <a:t>X</a:t>
            </a:r>
            <a:r>
              <a:rPr lang="en-US" sz="2800" dirty="0">
                <a:latin typeface="Consolas" pitchFamily="49" charset="0"/>
                <a:cs typeface="Consolas" pitchFamily="49" charset="0"/>
              </a:rPr>
              <a:t>)</a:t>
            </a:r>
          </a:p>
        </p:txBody>
      </p:sp>
      <p:sp>
        <p:nvSpPr>
          <p:cNvPr id="53" name="TextBox 52"/>
          <p:cNvSpPr txBox="1"/>
          <p:nvPr/>
        </p:nvSpPr>
        <p:spPr>
          <a:xfrm>
            <a:off x="5486400" y="381000"/>
            <a:ext cx="1066800" cy="523220"/>
          </a:xfrm>
          <a:prstGeom prst="rect">
            <a:avLst/>
          </a:prstGeom>
          <a:noFill/>
        </p:spPr>
        <p:txBody>
          <a:bodyPr wrap="square" rtlCol="0">
            <a:spAutoFit/>
          </a:bodyPr>
          <a:lstStyle/>
          <a:p>
            <a:r>
              <a:rPr lang="en-US" sz="2800" dirty="0">
                <a:latin typeface="Consolas" pitchFamily="49" charset="0"/>
                <a:cs typeface="Consolas" pitchFamily="49" charset="0"/>
              </a:rPr>
              <a:t>(W</a:t>
            </a:r>
            <a:r>
              <a:rPr lang="en-US" sz="4000" baseline="-25000" dirty="0">
                <a:latin typeface="Consolas" pitchFamily="49" charset="0"/>
                <a:cs typeface="Consolas" pitchFamily="49" charset="0"/>
              </a:rPr>
              <a:t>Y</a:t>
            </a:r>
            <a:r>
              <a:rPr lang="en-US" sz="2800" dirty="0">
                <a:latin typeface="Consolas" pitchFamily="49" charset="0"/>
                <a:cs typeface="Consolas" pitchFamily="49" charset="0"/>
              </a:rPr>
              <a:t>)</a:t>
            </a:r>
          </a:p>
        </p:txBody>
      </p:sp>
      <p:grpSp>
        <p:nvGrpSpPr>
          <p:cNvPr id="34" name="Group 74"/>
          <p:cNvGrpSpPr/>
          <p:nvPr/>
        </p:nvGrpSpPr>
        <p:grpSpPr>
          <a:xfrm>
            <a:off x="7162800" y="101025"/>
            <a:ext cx="1981200" cy="1422975"/>
            <a:chOff x="7162800" y="101025"/>
            <a:chExt cx="1981200" cy="1422975"/>
          </a:xfrm>
        </p:grpSpPr>
        <p:cxnSp>
          <p:nvCxnSpPr>
            <p:cNvPr id="54" name="Straight Connector 53"/>
            <p:cNvCxnSpPr/>
            <p:nvPr/>
          </p:nvCxnSpPr>
          <p:spPr>
            <a:xfrm rot="5400000">
              <a:off x="7200900" y="685263"/>
              <a:ext cx="381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162800" y="494763"/>
              <a:ext cx="228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162800" y="875763"/>
              <a:ext cx="228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391400" y="685800"/>
              <a:ext cx="12192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flipV="1">
              <a:off x="8191500" y="1104900"/>
              <a:ext cx="838200" cy="0"/>
            </a:xfrm>
            <a:prstGeom prst="line">
              <a:avLst/>
            </a:prstGeom>
            <a:ln w="34925">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391400" y="101025"/>
              <a:ext cx="1752600" cy="584775"/>
            </a:xfrm>
            <a:prstGeom prst="rect">
              <a:avLst/>
            </a:prstGeom>
            <a:noFill/>
          </p:spPr>
          <p:txBody>
            <a:bodyPr wrap="square" rtlCol="0">
              <a:spAutoFit/>
            </a:bodyPr>
            <a:lstStyle/>
            <a:p>
              <a:r>
                <a:rPr lang="en-US" sz="3200" dirty="0"/>
                <a:t>IO queue</a:t>
              </a:r>
            </a:p>
          </p:txBody>
        </p:sp>
      </p:grpSp>
      <p:grpSp>
        <p:nvGrpSpPr>
          <p:cNvPr id="36" name="Group 79"/>
          <p:cNvGrpSpPr/>
          <p:nvPr/>
        </p:nvGrpSpPr>
        <p:grpSpPr>
          <a:xfrm>
            <a:off x="3466563" y="1024728"/>
            <a:ext cx="5807514" cy="5807514"/>
            <a:chOff x="3466563" y="1024728"/>
            <a:chExt cx="5807514" cy="5807514"/>
          </a:xfrm>
        </p:grpSpPr>
        <p:sp>
          <p:nvSpPr>
            <p:cNvPr id="10" name="Rectangle 9"/>
            <p:cNvSpPr/>
            <p:nvPr/>
          </p:nvSpPr>
          <p:spPr>
            <a:xfrm>
              <a:off x="3733800" y="3810000"/>
              <a:ext cx="2621280"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3466563" y="1024728"/>
              <a:ext cx="5807514" cy="58075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79"/>
          <p:cNvGrpSpPr/>
          <p:nvPr/>
        </p:nvGrpSpPr>
        <p:grpSpPr>
          <a:xfrm rot="9961621">
            <a:off x="3477294" y="1028163"/>
            <a:ext cx="5807514" cy="5807514"/>
            <a:chOff x="3466563" y="1024728"/>
            <a:chExt cx="5807514" cy="5807514"/>
          </a:xfrm>
        </p:grpSpPr>
        <p:sp>
          <p:nvSpPr>
            <p:cNvPr id="59" name="Rectangle 58"/>
            <p:cNvSpPr/>
            <p:nvPr/>
          </p:nvSpPr>
          <p:spPr>
            <a:xfrm>
              <a:off x="3733800" y="3810000"/>
              <a:ext cx="2621280"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3466563" y="1024728"/>
              <a:ext cx="5807514" cy="58075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6187440" y="3733800"/>
            <a:ext cx="381000" cy="381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itle 1"/>
          <p:cNvSpPr>
            <a:spLocks noGrp="1"/>
          </p:cNvSpPr>
          <p:nvPr>
            <p:ph type="title"/>
          </p:nvPr>
        </p:nvSpPr>
        <p:spPr>
          <a:xfrm rot="20417243">
            <a:off x="-133276" y="754611"/>
            <a:ext cx="4876800" cy="2316162"/>
          </a:xfrm>
        </p:spPr>
        <p:txBody>
          <a:bodyPr>
            <a:normAutofit/>
          </a:bodyPr>
          <a:lstStyle/>
          <a:p>
            <a:r>
              <a:rPr lang="en-US" sz="7200" b="1" dirty="0" err="1"/>
              <a:t>IOp</a:t>
            </a:r>
            <a:r>
              <a:rPr lang="en-US" sz="7200" b="1" dirty="0"/>
              <a:t> Convoy</a:t>
            </a:r>
            <a:br>
              <a:rPr lang="en-US" sz="7200" b="1" dirty="0"/>
            </a:br>
            <a:r>
              <a:rPr lang="en-US" sz="7200" b="1" dirty="0"/>
              <a:t> Dilation</a:t>
            </a:r>
          </a:p>
        </p:txBody>
      </p:sp>
      <p:sp>
        <p:nvSpPr>
          <p:cNvPr id="64" name="TextBox 63"/>
          <p:cNvSpPr txBox="1"/>
          <p:nvPr/>
        </p:nvSpPr>
        <p:spPr>
          <a:xfrm>
            <a:off x="-8454" y="3190488"/>
            <a:ext cx="3475017" cy="2308324"/>
          </a:xfrm>
          <a:prstGeom prst="rect">
            <a:avLst/>
          </a:prstGeom>
          <a:noFill/>
        </p:spPr>
        <p:txBody>
          <a:bodyPr wrap="square" rtlCol="0">
            <a:spAutoFit/>
          </a:bodyPr>
          <a:lstStyle/>
          <a:p>
            <a:r>
              <a:rPr lang="en-US" sz="3600" dirty="0"/>
              <a:t>The two writes may have to pay two rotational latencies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par>
                                <p:cTn id="8" presetID="9" presetClass="emph" presetSubtype="0" nodeType="withEffect">
                                  <p:stCondLst>
                                    <p:cond delay="0"/>
                                  </p:stCondLst>
                                  <p:childTnLst>
                                    <p:set>
                                      <p:cBhvr rctx="PPT">
                                        <p:cTn id="9" dur="indefinite"/>
                                        <p:tgtEl>
                                          <p:spTgt spid="25"/>
                                        </p:tgtEl>
                                        <p:attrNameLst>
                                          <p:attrName>style.opacity</p:attrName>
                                        </p:attrNameLst>
                                      </p:cBhvr>
                                      <p:to>
                                        <p:strVal val="0.25"/>
                                      </p:to>
                                    </p:set>
                                    <p:animEffect filter="image" prLst="opacity: 0.25">
                                      <p:cBhvr rctx="IE">
                                        <p:cTn id="10" dur="indefinite"/>
                                        <p:tgtEl>
                                          <p:spTgt spid="25"/>
                                        </p:tgtEl>
                                      </p:cBhvr>
                                    </p:animEffect>
                                  </p:childTnLst>
                                </p:cTn>
                              </p:par>
                              <p:par>
                                <p:cTn id="11" presetID="9" presetClass="emph" presetSubtype="0" nodeType="withEffect">
                                  <p:stCondLst>
                                    <p:cond delay="0"/>
                                  </p:stCondLst>
                                  <p:childTnLst>
                                    <p:set>
                                      <p:cBhvr rctx="PPT">
                                        <p:cTn id="12" dur="indefinite"/>
                                        <p:tgtEl>
                                          <p:spTgt spid="28"/>
                                        </p:tgtEl>
                                        <p:attrNameLst>
                                          <p:attrName>style.opacity</p:attrName>
                                        </p:attrNameLst>
                                      </p:cBhvr>
                                      <p:to>
                                        <p:strVal val="0.25"/>
                                      </p:to>
                                    </p:set>
                                    <p:animEffect filter="image" prLst="opacity: 0.25">
                                      <p:cBhvr rctx="IE">
                                        <p:cTn id="13" dur="indefinite"/>
                                        <p:tgtEl>
                                          <p:spTgt spid="28"/>
                                        </p:tgtEl>
                                      </p:cBhvr>
                                    </p:animEffect>
                                  </p:childTnLst>
                                </p:cTn>
                              </p:par>
                              <p:par>
                                <p:cTn id="14" presetID="9" presetClass="emph" presetSubtype="0" nodeType="withEffect">
                                  <p:stCondLst>
                                    <p:cond delay="0"/>
                                  </p:stCondLst>
                                  <p:childTnLst>
                                    <p:set>
                                      <p:cBhvr rctx="PPT">
                                        <p:cTn id="15" dur="indefinite"/>
                                        <p:tgtEl>
                                          <p:spTgt spid="31"/>
                                        </p:tgtEl>
                                        <p:attrNameLst>
                                          <p:attrName>style.opacity</p:attrName>
                                        </p:attrNameLst>
                                      </p:cBhvr>
                                      <p:to>
                                        <p:strVal val="0.25"/>
                                      </p:to>
                                    </p:set>
                                    <p:animEffect filter="image" prLst="opacity: 0.25">
                                      <p:cBhvr rctx="IE">
                                        <p:cTn id="16" dur="indefinite"/>
                                        <p:tgtEl>
                                          <p:spTgt spid="31"/>
                                        </p:tgtEl>
                                      </p:cBhvr>
                                    </p:animEffect>
                                  </p:childTnLst>
                                </p:cTn>
                              </p:par>
                              <p:par>
                                <p:cTn id="17" presetID="9" presetClass="emph" presetSubtype="0" nodeType="withEffect">
                                  <p:stCondLst>
                                    <p:cond delay="0"/>
                                  </p:stCondLst>
                                  <p:childTnLst>
                                    <p:set>
                                      <p:cBhvr rctx="PPT">
                                        <p:cTn id="18" dur="indefinite"/>
                                        <p:tgtEl>
                                          <p:spTgt spid="33"/>
                                        </p:tgtEl>
                                        <p:attrNameLst>
                                          <p:attrName>style.opacity</p:attrName>
                                        </p:attrNameLst>
                                      </p:cBhvr>
                                      <p:to>
                                        <p:strVal val="0.25"/>
                                      </p:to>
                                    </p:set>
                                    <p:animEffect filter="image" prLst="opacity: 0.25">
                                      <p:cBhvr rctx="IE">
                                        <p:cTn id="19" dur="indefinite"/>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500" fill="hold"/>
                                        <p:tgtEl>
                                          <p:spTgt spid="52"/>
                                        </p:tgtEl>
                                        <p:attrNameLst>
                                          <p:attrName>ppt_x</p:attrName>
                                        </p:attrNameLst>
                                      </p:cBhvr>
                                      <p:tavLst>
                                        <p:tav tm="0">
                                          <p:val>
                                            <p:strVal val="0-#ppt_w/2"/>
                                          </p:val>
                                        </p:tav>
                                        <p:tav tm="100000">
                                          <p:val>
                                            <p:strVal val="#ppt_x"/>
                                          </p:val>
                                        </p:tav>
                                      </p:tavLst>
                                    </p:anim>
                                    <p:anim calcmode="lin" valueType="num">
                                      <p:cBhvr additive="base">
                                        <p:cTn id="25" dur="500" fill="hold"/>
                                        <p:tgtEl>
                                          <p:spTgt spid="5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additive="base">
                                        <p:cTn id="28" dur="5000" fill="hold"/>
                                        <p:tgtEl>
                                          <p:spTgt spid="53"/>
                                        </p:tgtEl>
                                        <p:attrNameLst>
                                          <p:attrName>ppt_x</p:attrName>
                                        </p:attrNameLst>
                                      </p:cBhvr>
                                      <p:tavLst>
                                        <p:tav tm="0">
                                          <p:val>
                                            <p:strVal val="0-#ppt_w/2"/>
                                          </p:val>
                                        </p:tav>
                                        <p:tav tm="100000">
                                          <p:val>
                                            <p:strVal val="#ppt_x"/>
                                          </p:val>
                                        </p:tav>
                                      </p:tavLst>
                                    </p:anim>
                                    <p:anim calcmode="lin" valueType="num">
                                      <p:cBhvr additive="base">
                                        <p:cTn id="29" dur="5000" fill="hold"/>
                                        <p:tgtEl>
                                          <p:spTgt spid="53"/>
                                        </p:tgtEl>
                                        <p:attrNameLst>
                                          <p:attrName>ppt_y</p:attrName>
                                        </p:attrNameLst>
                                      </p:cBhvr>
                                      <p:tavLst>
                                        <p:tav tm="0">
                                          <p:val>
                                            <p:strVal val="#ppt_y"/>
                                          </p:val>
                                        </p:tav>
                                        <p:tav tm="100000">
                                          <p:val>
                                            <p:strVal val="#ppt_y"/>
                                          </p:val>
                                        </p:tav>
                                      </p:tavLst>
                                    </p:anim>
                                  </p:childTnLst>
                                </p:cTn>
                              </p:par>
                              <p:par>
                                <p:cTn id="30" presetID="8" presetClass="emph" presetSubtype="0" fill="hold" nodeType="withEffect">
                                  <p:stCondLst>
                                    <p:cond delay="400"/>
                                  </p:stCondLst>
                                  <p:childTnLst>
                                    <p:animRot by="9600000">
                                      <p:cBhvr>
                                        <p:cTn id="31" dur="5000" fill="hold"/>
                                        <p:tgtEl>
                                          <p:spTgt spid="36"/>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36"/>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par>
                                <p:cTn id="38" presetID="8" presetClass="emph" presetSubtype="0" fill="hold" nodeType="withEffect">
                                  <p:stCondLst>
                                    <p:cond delay="0"/>
                                  </p:stCondLst>
                                  <p:childTnLst>
                                    <p:animRot by="17520000">
                                      <p:cBhvr>
                                        <p:cTn id="39" dur="2000" fill="hold"/>
                                        <p:tgtEl>
                                          <p:spTgt spid="38"/>
                                        </p:tgtEl>
                                        <p:attrNameLst>
                                          <p:attrName>r</p:attrName>
                                        </p:attrNameLst>
                                      </p:cBhvr>
                                    </p:animRot>
                                  </p:childTnLst>
                                </p:cTn>
                              </p:par>
                              <p:par>
                                <p:cTn id="40" presetID="10" presetClass="entr" presetSubtype="0" fill="hold" grpId="0" nodeType="withEffect">
                                  <p:stCondLst>
                                    <p:cond delay="200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childTnLst>
                                </p:cTn>
                              </p:par>
                              <p:par>
                                <p:cTn id="43" presetID="9" presetClass="emph" presetSubtype="0" nodeType="withEffect">
                                  <p:stCondLst>
                                    <p:cond delay="0"/>
                                  </p:stCondLst>
                                  <p:childTnLst>
                                    <p:set>
                                      <p:cBhvr rctx="PPT">
                                        <p:cTn id="44" dur="indefinite"/>
                                        <p:tgtEl>
                                          <p:spTgt spid="2"/>
                                        </p:tgtEl>
                                        <p:attrNameLst>
                                          <p:attrName>style.opacity</p:attrName>
                                        </p:attrNameLst>
                                      </p:cBhvr>
                                      <p:to>
                                        <p:strVal val="0"/>
                                      </p:to>
                                    </p:set>
                                    <p:animEffect filter="image" prLst="opacity: 0">
                                      <p:cBhvr rctx="IE">
                                        <p:cTn id="45" dur="indefinite"/>
                                        <p:tgtEl>
                                          <p:spTgt spid="2"/>
                                        </p:tgtEl>
                                      </p:cBhvr>
                                    </p:animEffect>
                                  </p:childTnLst>
                                </p:cTn>
                              </p:par>
                              <p:par>
                                <p:cTn id="46" presetID="9" presetClass="emph" presetSubtype="0" nodeType="withEffect">
                                  <p:stCondLst>
                                    <p:cond delay="0"/>
                                  </p:stCondLst>
                                  <p:childTnLst>
                                    <p:set>
                                      <p:cBhvr rctx="PPT">
                                        <p:cTn id="47" dur="indefinite"/>
                                        <p:tgtEl>
                                          <p:spTgt spid="25"/>
                                        </p:tgtEl>
                                        <p:attrNameLst>
                                          <p:attrName>style.opacity</p:attrName>
                                        </p:attrNameLst>
                                      </p:cBhvr>
                                      <p:to>
                                        <p:strVal val="0"/>
                                      </p:to>
                                    </p:set>
                                    <p:animEffect filter="image" prLst="opacity: 0">
                                      <p:cBhvr rctx="IE">
                                        <p:cTn id="48" dur="indefinite"/>
                                        <p:tgtEl>
                                          <p:spTgt spid="25"/>
                                        </p:tgtEl>
                                      </p:cBhvr>
                                    </p:animEffect>
                                  </p:childTnLst>
                                </p:cTn>
                              </p:par>
                              <p:par>
                                <p:cTn id="49" presetID="9" presetClass="emph" presetSubtype="0" nodeType="withEffect">
                                  <p:stCondLst>
                                    <p:cond delay="0"/>
                                  </p:stCondLst>
                                  <p:childTnLst>
                                    <p:set>
                                      <p:cBhvr rctx="PPT">
                                        <p:cTn id="50" dur="indefinite"/>
                                        <p:tgtEl>
                                          <p:spTgt spid="28"/>
                                        </p:tgtEl>
                                        <p:attrNameLst>
                                          <p:attrName>style.opacity</p:attrName>
                                        </p:attrNameLst>
                                      </p:cBhvr>
                                      <p:to>
                                        <p:strVal val="0"/>
                                      </p:to>
                                    </p:set>
                                    <p:animEffect filter="image" prLst="opacity: 0">
                                      <p:cBhvr rctx="IE">
                                        <p:cTn id="51" dur="indefinite"/>
                                        <p:tgtEl>
                                          <p:spTgt spid="28"/>
                                        </p:tgtEl>
                                      </p:cBhvr>
                                    </p:animEffect>
                                  </p:childTnLst>
                                </p:cTn>
                              </p:par>
                              <p:par>
                                <p:cTn id="52" presetID="9" presetClass="emph" presetSubtype="0" nodeType="withEffect">
                                  <p:stCondLst>
                                    <p:cond delay="0"/>
                                  </p:stCondLst>
                                  <p:childTnLst>
                                    <p:set>
                                      <p:cBhvr rctx="PPT">
                                        <p:cTn id="53" dur="indefinite"/>
                                        <p:tgtEl>
                                          <p:spTgt spid="31"/>
                                        </p:tgtEl>
                                        <p:attrNameLst>
                                          <p:attrName>style.opacity</p:attrName>
                                        </p:attrNameLst>
                                      </p:cBhvr>
                                      <p:to>
                                        <p:strVal val="0"/>
                                      </p:to>
                                    </p:set>
                                    <p:animEffect filter="image" prLst="opacity: 0">
                                      <p:cBhvr rctx="IE">
                                        <p:cTn id="54" dur="indefinite"/>
                                        <p:tgtEl>
                                          <p:spTgt spid="31"/>
                                        </p:tgtEl>
                                      </p:cBhvr>
                                    </p:animEffect>
                                  </p:childTnLst>
                                </p:cTn>
                              </p:par>
                              <p:par>
                                <p:cTn id="55" presetID="9" presetClass="emph" presetSubtype="0" nodeType="withEffect">
                                  <p:stCondLst>
                                    <p:cond delay="0"/>
                                  </p:stCondLst>
                                  <p:childTnLst>
                                    <p:set>
                                      <p:cBhvr rctx="PPT">
                                        <p:cTn id="56" dur="indefinite"/>
                                        <p:tgtEl>
                                          <p:spTgt spid="33"/>
                                        </p:tgtEl>
                                        <p:attrNameLst>
                                          <p:attrName>style.opacity</p:attrName>
                                        </p:attrNameLst>
                                      </p:cBhvr>
                                      <p:to>
                                        <p:strVal val="0"/>
                                      </p:to>
                                    </p:set>
                                    <p:animEffect filter="image" prLst="opacity: 0">
                                      <p:cBhvr rctx="IE">
                                        <p:cTn id="57" dur="indefinite"/>
                                        <p:tgtEl>
                                          <p:spTgt spid="33"/>
                                        </p:tgtEl>
                                      </p:cBhvr>
                                    </p:animEffect>
                                  </p:childTnLst>
                                </p:cTn>
                              </p:par>
                            </p:childTnLst>
                          </p:cTn>
                        </p:par>
                        <p:par>
                          <p:cTn id="58" fill="hold">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Fixing </a:t>
            </a:r>
            <a:r>
              <a:rPr lang="en-US" dirty="0" err="1">
                <a:latin typeface="Segoe UI" panose="020B0502040204020203" pitchFamily="34" charset="0"/>
                <a:cs typeface="Segoe UI" panose="020B0502040204020203" pitchFamily="34" charset="0"/>
              </a:rPr>
              <a:t>IOp</a:t>
            </a:r>
            <a:r>
              <a:rPr lang="en-US" dirty="0">
                <a:latin typeface="Segoe UI" panose="020B0502040204020203" pitchFamily="34" charset="0"/>
                <a:cs typeface="Segoe UI" panose="020B0502040204020203" pitchFamily="34" charset="0"/>
              </a:rPr>
              <a:t> Convoy Dilation</a:t>
            </a:r>
          </a:p>
        </p:txBody>
      </p:sp>
      <p:sp>
        <p:nvSpPr>
          <p:cNvPr id="9" name="Rectangle 8"/>
          <p:cNvSpPr/>
          <p:nvPr/>
        </p:nvSpPr>
        <p:spPr>
          <a:xfrm>
            <a:off x="2781299"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25051"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60634"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02366"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42817"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75552"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11135"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259384"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6"/>
          <p:cNvSpPr/>
          <p:nvPr/>
        </p:nvSpPr>
        <p:spPr>
          <a:xfrm>
            <a:off x="2667000"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7"/>
          <p:cNvSpPr/>
          <p:nvPr/>
        </p:nvSpPr>
        <p:spPr>
          <a:xfrm>
            <a:off x="4036674"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5406348"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9"/>
          <p:cNvSpPr/>
          <p:nvPr/>
        </p:nvSpPr>
        <p:spPr>
          <a:xfrm>
            <a:off x="6752062"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rot="16200000" flipH="1">
            <a:off x="2848092" y="3914892"/>
            <a:ext cx="2419306" cy="723714"/>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1841836" y="4273261"/>
            <a:ext cx="2419305" cy="6976"/>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3847371" y="3542571"/>
            <a:ext cx="2419304" cy="1468354"/>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4916529" y="3163929"/>
            <a:ext cx="2419306" cy="2225636"/>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372611" y="3192251"/>
            <a:ext cx="2426738" cy="2161560"/>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4409337" y="3534558"/>
            <a:ext cx="2419308" cy="1484381"/>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404761" y="3903302"/>
            <a:ext cx="2426742" cy="739459"/>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487090" y="4276204"/>
            <a:ext cx="2419306" cy="1086"/>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nvSpPr>
        <p:spPr>
          <a:xfrm>
            <a:off x="152400" y="2472922"/>
            <a:ext cx="2504402" cy="5334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Virtual drive</a:t>
            </a:r>
          </a:p>
        </p:txBody>
      </p:sp>
      <p:sp>
        <p:nvSpPr>
          <p:cNvPr id="30" name="Title 1"/>
          <p:cNvSpPr txBox="1">
            <a:spLocks/>
          </p:cNvSpPr>
          <p:nvPr/>
        </p:nvSpPr>
        <p:spPr>
          <a:xfrm>
            <a:off x="76200" y="5829300"/>
            <a:ext cx="2504402" cy="5334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Remote disks</a:t>
            </a:r>
          </a:p>
        </p:txBody>
      </p:sp>
      <p:cxnSp>
        <p:nvCxnSpPr>
          <p:cNvPr id="77" name="Straight Arrow Connector 76"/>
          <p:cNvCxnSpPr/>
          <p:nvPr/>
        </p:nvCxnSpPr>
        <p:spPr>
          <a:xfrm flipH="1">
            <a:off x="3688080" y="3067097"/>
            <a:ext cx="7807" cy="2495503"/>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3047167" y="3067096"/>
            <a:ext cx="7807" cy="2495503"/>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4315038" y="3067096"/>
            <a:ext cx="7807" cy="2495503"/>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5005556" y="3067095"/>
            <a:ext cx="7807" cy="2495503"/>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5658953" y="3059662"/>
            <a:ext cx="7807" cy="2495503"/>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6353370" y="3067095"/>
            <a:ext cx="7807" cy="2495503"/>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6980052" y="3059661"/>
            <a:ext cx="7807" cy="2495503"/>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7689478" y="3067094"/>
            <a:ext cx="7807" cy="2495503"/>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grpSp>
        <p:nvGrpSpPr>
          <p:cNvPr id="2" name="Group 101"/>
          <p:cNvGrpSpPr/>
          <p:nvPr/>
        </p:nvGrpSpPr>
        <p:grpSpPr>
          <a:xfrm>
            <a:off x="2819400" y="1702158"/>
            <a:ext cx="2743200" cy="583842"/>
            <a:chOff x="2819400" y="1702158"/>
            <a:chExt cx="2743200" cy="583842"/>
          </a:xfrm>
        </p:grpSpPr>
        <p:cxnSp>
          <p:nvCxnSpPr>
            <p:cNvPr id="94" name="Straight Connector 93"/>
            <p:cNvCxnSpPr/>
            <p:nvPr/>
          </p:nvCxnSpPr>
          <p:spPr>
            <a:xfrm>
              <a:off x="2819400" y="2133600"/>
              <a:ext cx="2514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flipH="1" flipV="1">
              <a:off x="2743200" y="2209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flipH="1" flipV="1">
              <a:off x="5257800" y="2209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2971800" y="1702158"/>
              <a:ext cx="2590800" cy="461665"/>
            </a:xfrm>
            <a:prstGeom prst="rect">
              <a:avLst/>
            </a:prstGeom>
            <a:noFill/>
          </p:spPr>
          <p:txBody>
            <a:bodyPr wrap="square" rtlCol="0">
              <a:spAutoFit/>
            </a:bodyPr>
            <a:lstStyle/>
            <a:p>
              <a:r>
                <a:rPr lang="en-US" sz="2400" dirty="0"/>
                <a:t>Segment size = 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7"/>
                                        </p:tgtEl>
                                      </p:cBhvr>
                                    </p:animEffect>
                                    <p:set>
                                      <p:cBhvr>
                                        <p:cTn id="7" dur="1" fill="hold">
                                          <p:stCondLst>
                                            <p:cond delay="499"/>
                                          </p:stCondLst>
                                        </p:cTn>
                                        <p:tgtEl>
                                          <p:spTgt spid="7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8"/>
                                        </p:tgtEl>
                                      </p:cBhvr>
                                    </p:animEffect>
                                    <p:set>
                                      <p:cBhvr>
                                        <p:cTn id="10" dur="1" fill="hold">
                                          <p:stCondLst>
                                            <p:cond delay="499"/>
                                          </p:stCondLst>
                                        </p:cTn>
                                        <p:tgtEl>
                                          <p:spTgt spid="7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9"/>
                                        </p:tgtEl>
                                      </p:cBhvr>
                                    </p:animEffect>
                                    <p:set>
                                      <p:cBhvr>
                                        <p:cTn id="13" dur="1" fill="hold">
                                          <p:stCondLst>
                                            <p:cond delay="499"/>
                                          </p:stCondLst>
                                        </p:cTn>
                                        <p:tgtEl>
                                          <p:spTgt spid="7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80"/>
                                        </p:tgtEl>
                                      </p:cBhvr>
                                    </p:animEffect>
                                    <p:set>
                                      <p:cBhvr>
                                        <p:cTn id="16" dur="1" fill="hold">
                                          <p:stCondLst>
                                            <p:cond delay="499"/>
                                          </p:stCondLst>
                                        </p:cTn>
                                        <p:tgtEl>
                                          <p:spTgt spid="8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81"/>
                                        </p:tgtEl>
                                      </p:cBhvr>
                                    </p:animEffect>
                                    <p:set>
                                      <p:cBhvr>
                                        <p:cTn id="19" dur="1" fill="hold">
                                          <p:stCondLst>
                                            <p:cond delay="499"/>
                                          </p:stCondLst>
                                        </p:cTn>
                                        <p:tgtEl>
                                          <p:spTgt spid="8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82"/>
                                        </p:tgtEl>
                                      </p:cBhvr>
                                    </p:animEffect>
                                    <p:set>
                                      <p:cBhvr>
                                        <p:cTn id="22" dur="1" fill="hold">
                                          <p:stCondLst>
                                            <p:cond delay="499"/>
                                          </p:stCondLst>
                                        </p:cTn>
                                        <p:tgtEl>
                                          <p:spTgt spid="8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83"/>
                                        </p:tgtEl>
                                      </p:cBhvr>
                                    </p:animEffect>
                                    <p:set>
                                      <p:cBhvr>
                                        <p:cTn id="25" dur="1" fill="hold">
                                          <p:stCondLst>
                                            <p:cond delay="499"/>
                                          </p:stCondLst>
                                        </p:cTn>
                                        <p:tgtEl>
                                          <p:spTgt spid="8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84"/>
                                        </p:tgtEl>
                                      </p:cBhvr>
                                    </p:animEffect>
                                    <p:set>
                                      <p:cBhvr>
                                        <p:cTn id="28" dur="1" fill="hold">
                                          <p:stCondLst>
                                            <p:cond delay="499"/>
                                          </p:stCondLst>
                                        </p:cTn>
                                        <p:tgtEl>
                                          <p:spTgt spid="8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Fixing </a:t>
            </a:r>
            <a:r>
              <a:rPr lang="en-US" dirty="0" err="1">
                <a:latin typeface="Segoe UI" panose="020B0502040204020203" pitchFamily="34" charset="0"/>
                <a:cs typeface="Segoe UI" panose="020B0502040204020203" pitchFamily="34" charset="0"/>
              </a:rPr>
              <a:t>IOp</a:t>
            </a:r>
            <a:r>
              <a:rPr lang="en-US" dirty="0">
                <a:latin typeface="Segoe UI" panose="020B0502040204020203" pitchFamily="34" charset="0"/>
                <a:cs typeface="Segoe UI" panose="020B0502040204020203" pitchFamily="34" charset="0"/>
              </a:rPr>
              <a:t> Convoy Dilation</a:t>
            </a:r>
          </a:p>
        </p:txBody>
      </p:sp>
      <p:grpSp>
        <p:nvGrpSpPr>
          <p:cNvPr id="2" name="Group 37"/>
          <p:cNvGrpSpPr/>
          <p:nvPr/>
        </p:nvGrpSpPr>
        <p:grpSpPr>
          <a:xfrm>
            <a:off x="76200" y="1702158"/>
            <a:ext cx="7902683" cy="4927242"/>
            <a:chOff x="76200" y="1702158"/>
            <a:chExt cx="7902683" cy="4927242"/>
          </a:xfrm>
        </p:grpSpPr>
        <p:sp>
          <p:nvSpPr>
            <p:cNvPr id="9" name="Rectangle 8"/>
            <p:cNvSpPr/>
            <p:nvPr/>
          </p:nvSpPr>
          <p:spPr>
            <a:xfrm>
              <a:off x="2781299"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25051"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60634"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02366"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42817"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75552"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11135"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259384"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6"/>
            <p:cNvSpPr/>
            <p:nvPr/>
          </p:nvSpPr>
          <p:spPr>
            <a:xfrm>
              <a:off x="2667000"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7"/>
            <p:cNvSpPr/>
            <p:nvPr/>
          </p:nvSpPr>
          <p:spPr>
            <a:xfrm>
              <a:off x="4036674"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5406348"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9"/>
            <p:cNvSpPr/>
            <p:nvPr/>
          </p:nvSpPr>
          <p:spPr>
            <a:xfrm>
              <a:off x="6752062"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rot="16200000" flipH="1">
              <a:off x="2848092" y="3914892"/>
              <a:ext cx="2419306" cy="723714"/>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1841836" y="4273261"/>
              <a:ext cx="2419305" cy="6976"/>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3847371" y="3542571"/>
              <a:ext cx="2419304" cy="1468354"/>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4916529" y="3163929"/>
              <a:ext cx="2419306" cy="2225636"/>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372611" y="3192251"/>
              <a:ext cx="2426738" cy="2161560"/>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4409337" y="3534558"/>
              <a:ext cx="2419308" cy="1484381"/>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404761" y="3903302"/>
              <a:ext cx="2426742" cy="739459"/>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487090" y="4276204"/>
              <a:ext cx="2419306" cy="1086"/>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nvSpPr>
          <p:spPr>
            <a:xfrm>
              <a:off x="152400" y="2472922"/>
              <a:ext cx="2504402" cy="5334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Virtual drive</a:t>
              </a:r>
            </a:p>
          </p:txBody>
        </p:sp>
        <p:sp>
          <p:nvSpPr>
            <p:cNvPr id="30" name="Title 1"/>
            <p:cNvSpPr txBox="1">
              <a:spLocks/>
            </p:cNvSpPr>
            <p:nvPr/>
          </p:nvSpPr>
          <p:spPr>
            <a:xfrm>
              <a:off x="76200" y="5829300"/>
              <a:ext cx="2504402" cy="5334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Remote disks</a:t>
              </a:r>
            </a:p>
          </p:txBody>
        </p:sp>
        <p:grpSp>
          <p:nvGrpSpPr>
            <p:cNvPr id="3" name="Group 101"/>
            <p:cNvGrpSpPr/>
            <p:nvPr/>
          </p:nvGrpSpPr>
          <p:grpSpPr>
            <a:xfrm>
              <a:off x="2819400" y="1702158"/>
              <a:ext cx="2743200" cy="583842"/>
              <a:chOff x="2819400" y="1702158"/>
              <a:chExt cx="2743200" cy="583842"/>
            </a:xfrm>
          </p:grpSpPr>
          <p:cxnSp>
            <p:nvCxnSpPr>
              <p:cNvPr id="94" name="Straight Connector 93"/>
              <p:cNvCxnSpPr/>
              <p:nvPr/>
            </p:nvCxnSpPr>
            <p:spPr>
              <a:xfrm>
                <a:off x="2819400" y="2133600"/>
                <a:ext cx="2514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flipH="1" flipV="1">
                <a:off x="2743200" y="2209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flipH="1" flipV="1">
                <a:off x="5257800" y="2209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2971800" y="1702158"/>
                <a:ext cx="2590800" cy="461665"/>
              </a:xfrm>
              <a:prstGeom prst="rect">
                <a:avLst/>
              </a:prstGeom>
              <a:noFill/>
            </p:spPr>
            <p:txBody>
              <a:bodyPr wrap="square" rtlCol="0">
                <a:spAutoFit/>
              </a:bodyPr>
              <a:lstStyle/>
              <a:p>
                <a:r>
                  <a:rPr lang="en-US" sz="2400" dirty="0"/>
                  <a:t>Segment size = 4</a:t>
                </a:r>
              </a:p>
            </p:txBody>
          </p:sp>
        </p:grpSp>
      </p:grpSp>
      <p:sp>
        <p:nvSpPr>
          <p:cNvPr id="39" name="Title 1"/>
          <p:cNvSpPr txBox="1">
            <a:spLocks/>
          </p:cNvSpPr>
          <p:nvPr/>
        </p:nvSpPr>
        <p:spPr>
          <a:xfrm rot="20417243">
            <a:off x="232153" y="3339517"/>
            <a:ext cx="4876800" cy="2316162"/>
          </a:xfrm>
          <a:prstGeom prst="rect">
            <a:avLst/>
          </a:prstGeom>
        </p:spPr>
        <p:txBody>
          <a:bodyPr vert="horz" lIns="91440" tIns="45720" rIns="91440" bIns="45720" rtlCol="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chemeClr val="tx1"/>
                </a:solidFill>
                <a:effectLst/>
                <a:uLnTx/>
                <a:uFillTx/>
                <a:latin typeface="+mj-lt"/>
                <a:ea typeface="+mj-ea"/>
                <a:cs typeface="+mj-cs"/>
              </a:rPr>
              <a:t>Random *and* sequential IOs</a:t>
            </a:r>
            <a:r>
              <a:rPr kumimoji="0" lang="en-US" sz="7200" b="1" i="0" u="none" strike="noStrike" kern="1200" cap="none" spc="0" normalizeH="0" noProof="0" dirty="0">
                <a:ln>
                  <a:noFill/>
                </a:ln>
                <a:solidFill>
                  <a:schemeClr val="tx1"/>
                </a:solidFill>
                <a:effectLst/>
                <a:uLnTx/>
                <a:uFillTx/>
                <a:latin typeface="+mj-lt"/>
                <a:ea typeface="+mj-ea"/>
                <a:cs typeface="+mj-cs"/>
              </a:rPr>
              <a:t> hit multiple spindles in parallel—seeks and rotational latencies paid in parallel, not sequentially!</a:t>
            </a:r>
            <a:endParaRPr kumimoji="0" lang="en-US" sz="7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2"/>
                                        </p:tgtEl>
                                      </p:cBhvr>
                                      <p:by x="75000" y="75000"/>
                                    </p:animScale>
                                  </p:childTnLst>
                                </p:cTn>
                              </p:par>
                              <p:par>
                                <p:cTn id="7" presetID="56" presetClass="path" presetSubtype="0" accel="50000" decel="50000" fill="hold" nodeType="withEffect">
                                  <p:stCondLst>
                                    <p:cond delay="0"/>
                                  </p:stCondLst>
                                  <p:childTnLst>
                                    <p:animMotion origin="layout" path="M -1.38889E-6 4.48659E-6 L 0.23455 -0.04071 " pathEditMode="relative" rAng="0" ptsTypes="AA">
                                      <p:cBhvr>
                                        <p:cTn id="8" dur="1000" fill="hold"/>
                                        <p:tgtEl>
                                          <p:spTgt spid="2"/>
                                        </p:tgtEl>
                                        <p:attrNameLst>
                                          <p:attrName>ppt_x</p:attrName>
                                          <p:attrName>ppt_y</p:attrName>
                                        </p:attrNameLst>
                                      </p:cBhvr>
                                      <p:rCtr x="11700" y="-2000"/>
                                    </p:animMotion>
                                  </p:childTnLst>
                                </p:cTn>
                              </p:par>
                              <p:par>
                                <p:cTn id="9" presetID="10"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4724400" y="3200400"/>
            <a:ext cx="2286000" cy="2438400"/>
          </a:xfrm>
          <a:prstGeom prst="rect">
            <a:avLst/>
          </a:prstGeom>
          <a:solidFill>
            <a:srgbClr val="00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905000" y="3200400"/>
            <a:ext cx="2286000" cy="2438400"/>
          </a:xfrm>
          <a:prstGeom prst="rect">
            <a:avLst/>
          </a:prstGeom>
          <a:solidFill>
            <a:srgbClr val="FF7C8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c 41"/>
          <p:cNvSpPr/>
          <p:nvPr/>
        </p:nvSpPr>
        <p:spPr>
          <a:xfrm rot="6091984" flipH="1">
            <a:off x="4531969" y="2470388"/>
            <a:ext cx="1152570" cy="1014963"/>
          </a:xfrm>
          <a:prstGeom prst="arc">
            <a:avLst>
              <a:gd name="adj1" fmla="val 13869868"/>
              <a:gd name="adj2" fmla="val 2130065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rot="15508016">
            <a:off x="3214237" y="2509764"/>
            <a:ext cx="1152570" cy="1014963"/>
          </a:xfrm>
          <a:prstGeom prst="arc">
            <a:avLst>
              <a:gd name="adj1" fmla="val 13869868"/>
              <a:gd name="adj2" fmla="val 2130065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a:off x="2514600" y="2362200"/>
            <a:ext cx="4038600" cy="1905000"/>
          </a:xfrm>
          <a:prstGeom prst="arc">
            <a:avLst>
              <a:gd name="adj1" fmla="val 10547679"/>
              <a:gd name="adj2" fmla="val 7424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Rack Locality</a:t>
            </a:r>
          </a:p>
        </p:txBody>
      </p:sp>
      <p:grpSp>
        <p:nvGrpSpPr>
          <p:cNvPr id="3" name="Group 23"/>
          <p:cNvGrpSpPr/>
          <p:nvPr/>
        </p:nvGrpSpPr>
        <p:grpSpPr>
          <a:xfrm>
            <a:off x="2133600" y="3352800"/>
            <a:ext cx="1752600" cy="2209800"/>
            <a:chOff x="2133600" y="3352800"/>
            <a:chExt cx="1752600" cy="2209800"/>
          </a:xfrm>
        </p:grpSpPr>
        <p:sp>
          <p:nvSpPr>
            <p:cNvPr id="4" name="tower"/>
            <p:cNvSpPr>
              <a:spLocks noEditPoints="1" noChangeArrowheads="1"/>
            </p:cNvSpPr>
            <p:nvPr/>
          </p:nvSpPr>
          <p:spPr bwMode="auto">
            <a:xfrm>
              <a:off x="2133601" y="3352800"/>
              <a:ext cx="685800" cy="9144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tower"/>
            <p:cNvSpPr>
              <a:spLocks noEditPoints="1" noChangeArrowheads="1"/>
            </p:cNvSpPr>
            <p:nvPr/>
          </p:nvSpPr>
          <p:spPr bwMode="auto">
            <a:xfrm>
              <a:off x="3200400" y="3352800"/>
              <a:ext cx="685800" cy="9144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tower"/>
            <p:cNvSpPr>
              <a:spLocks noEditPoints="1" noChangeArrowheads="1"/>
            </p:cNvSpPr>
            <p:nvPr/>
          </p:nvSpPr>
          <p:spPr bwMode="auto">
            <a:xfrm>
              <a:off x="2133600" y="4648200"/>
              <a:ext cx="685800" cy="9144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tower"/>
            <p:cNvSpPr>
              <a:spLocks noEditPoints="1" noChangeArrowheads="1"/>
            </p:cNvSpPr>
            <p:nvPr/>
          </p:nvSpPr>
          <p:spPr bwMode="auto">
            <a:xfrm>
              <a:off x="3200400" y="4648200"/>
              <a:ext cx="685800" cy="9144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9" name="Straight Connector 8"/>
            <p:cNvCxnSpPr>
              <a:stCxn id="4" idx="7"/>
              <a:endCxn id="6" idx="1"/>
            </p:cNvCxnSpPr>
            <p:nvPr/>
          </p:nvCxnSpPr>
          <p:spPr>
            <a:xfrm flipH="1">
              <a:off x="2345182" y="4267200"/>
              <a:ext cx="124017" cy="381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505200" y="4267200"/>
              <a:ext cx="124017" cy="381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8"/>
              <a:endCxn id="6" idx="3"/>
            </p:cNvCxnSpPr>
            <p:nvPr/>
          </p:nvCxnSpPr>
          <p:spPr>
            <a:xfrm flipH="1">
              <a:off x="2819400" y="4267200"/>
              <a:ext cx="381000" cy="381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5"/>
              <a:endCxn id="7" idx="0"/>
            </p:cNvCxnSpPr>
            <p:nvPr/>
          </p:nvCxnSpPr>
          <p:spPr>
            <a:xfrm>
              <a:off x="2819401" y="4174744"/>
              <a:ext cx="380999" cy="5659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8"/>
            </p:cNvCxnSpPr>
            <p:nvPr/>
          </p:nvCxnSpPr>
          <p:spPr>
            <a:xfrm flipH="1" flipV="1">
              <a:off x="2819401" y="5486400"/>
              <a:ext cx="380999" cy="76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3"/>
              <a:endCxn id="5" idx="0"/>
            </p:cNvCxnSpPr>
            <p:nvPr/>
          </p:nvCxnSpPr>
          <p:spPr>
            <a:xfrm>
              <a:off x="2819401" y="3352800"/>
              <a:ext cx="380999" cy="924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24"/>
          <p:cNvGrpSpPr/>
          <p:nvPr/>
        </p:nvGrpSpPr>
        <p:grpSpPr>
          <a:xfrm>
            <a:off x="4953000" y="3352800"/>
            <a:ext cx="1752600" cy="2209800"/>
            <a:chOff x="2133600" y="3352800"/>
            <a:chExt cx="1752600" cy="2209800"/>
          </a:xfrm>
        </p:grpSpPr>
        <p:sp>
          <p:nvSpPr>
            <p:cNvPr id="26" name="tower"/>
            <p:cNvSpPr>
              <a:spLocks noEditPoints="1" noChangeArrowheads="1"/>
            </p:cNvSpPr>
            <p:nvPr/>
          </p:nvSpPr>
          <p:spPr bwMode="auto">
            <a:xfrm>
              <a:off x="2133601" y="3352800"/>
              <a:ext cx="685800" cy="9144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tower"/>
            <p:cNvSpPr>
              <a:spLocks noEditPoints="1" noChangeArrowheads="1"/>
            </p:cNvSpPr>
            <p:nvPr/>
          </p:nvSpPr>
          <p:spPr bwMode="auto">
            <a:xfrm>
              <a:off x="3200400" y="3352800"/>
              <a:ext cx="685800" cy="9144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tower"/>
            <p:cNvSpPr>
              <a:spLocks noEditPoints="1" noChangeArrowheads="1"/>
            </p:cNvSpPr>
            <p:nvPr/>
          </p:nvSpPr>
          <p:spPr bwMode="auto">
            <a:xfrm>
              <a:off x="2133600" y="4648200"/>
              <a:ext cx="685800" cy="9144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tower"/>
            <p:cNvSpPr>
              <a:spLocks noEditPoints="1" noChangeArrowheads="1"/>
            </p:cNvSpPr>
            <p:nvPr/>
          </p:nvSpPr>
          <p:spPr bwMode="auto">
            <a:xfrm>
              <a:off x="3200400" y="4648200"/>
              <a:ext cx="685800" cy="9144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30" name="Straight Connector 29"/>
            <p:cNvCxnSpPr>
              <a:stCxn id="26" idx="7"/>
              <a:endCxn id="28" idx="1"/>
            </p:cNvCxnSpPr>
            <p:nvPr/>
          </p:nvCxnSpPr>
          <p:spPr>
            <a:xfrm flipH="1">
              <a:off x="2345182" y="4267200"/>
              <a:ext cx="124017" cy="381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505200" y="4267200"/>
              <a:ext cx="124017" cy="381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7" idx="8"/>
              <a:endCxn id="28" idx="3"/>
            </p:cNvCxnSpPr>
            <p:nvPr/>
          </p:nvCxnSpPr>
          <p:spPr>
            <a:xfrm flipH="1">
              <a:off x="2819400" y="4267200"/>
              <a:ext cx="381000" cy="381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6" idx="5"/>
              <a:endCxn id="29" idx="0"/>
            </p:cNvCxnSpPr>
            <p:nvPr/>
          </p:nvCxnSpPr>
          <p:spPr>
            <a:xfrm>
              <a:off x="2819401" y="4174744"/>
              <a:ext cx="380999" cy="5659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9" idx="8"/>
            </p:cNvCxnSpPr>
            <p:nvPr/>
          </p:nvCxnSpPr>
          <p:spPr>
            <a:xfrm flipH="1" flipV="1">
              <a:off x="2819401" y="5486400"/>
              <a:ext cx="380999" cy="76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6" idx="3"/>
              <a:endCxn id="27" idx="0"/>
            </p:cNvCxnSpPr>
            <p:nvPr/>
          </p:nvCxnSpPr>
          <p:spPr>
            <a:xfrm>
              <a:off x="2819401" y="3352800"/>
              <a:ext cx="380999" cy="924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981200" y="5562600"/>
            <a:ext cx="2209800" cy="954107"/>
          </a:xfrm>
          <a:prstGeom prst="rect">
            <a:avLst/>
          </a:prstGeom>
          <a:noFill/>
        </p:spPr>
        <p:txBody>
          <a:bodyPr wrap="square" rtlCol="0">
            <a:spAutoFit/>
          </a:bodyPr>
          <a:lstStyle/>
          <a:p>
            <a:pPr algn="ctr"/>
            <a:r>
              <a:rPr lang="en-US" sz="2800" dirty="0"/>
              <a:t>10 </a:t>
            </a:r>
            <a:r>
              <a:rPr lang="en-US" sz="2800" dirty="0" err="1"/>
              <a:t>Gbps</a:t>
            </a:r>
            <a:r>
              <a:rPr lang="en-US" sz="2800" dirty="0"/>
              <a:t> to all rack peers</a:t>
            </a:r>
          </a:p>
        </p:txBody>
      </p:sp>
      <p:sp>
        <p:nvSpPr>
          <p:cNvPr id="37" name="TextBox 36"/>
          <p:cNvSpPr txBox="1"/>
          <p:nvPr/>
        </p:nvSpPr>
        <p:spPr>
          <a:xfrm>
            <a:off x="4724400" y="5562600"/>
            <a:ext cx="2209800" cy="954107"/>
          </a:xfrm>
          <a:prstGeom prst="rect">
            <a:avLst/>
          </a:prstGeom>
          <a:noFill/>
        </p:spPr>
        <p:txBody>
          <a:bodyPr wrap="square" rtlCol="0">
            <a:spAutoFit/>
          </a:bodyPr>
          <a:lstStyle/>
          <a:p>
            <a:pPr algn="ctr"/>
            <a:r>
              <a:rPr lang="en-US" sz="2800" dirty="0"/>
              <a:t>10 </a:t>
            </a:r>
            <a:r>
              <a:rPr lang="en-US" sz="2800" dirty="0" err="1"/>
              <a:t>Gbps</a:t>
            </a:r>
            <a:r>
              <a:rPr lang="en-US" sz="2800" dirty="0"/>
              <a:t> to all rack peers</a:t>
            </a:r>
          </a:p>
        </p:txBody>
      </p:sp>
      <p:sp>
        <p:nvSpPr>
          <p:cNvPr id="43" name="TextBox 42"/>
          <p:cNvSpPr txBox="1"/>
          <p:nvPr/>
        </p:nvSpPr>
        <p:spPr>
          <a:xfrm>
            <a:off x="3429000" y="1447800"/>
            <a:ext cx="2209800" cy="954107"/>
          </a:xfrm>
          <a:prstGeom prst="rect">
            <a:avLst/>
          </a:prstGeom>
          <a:noFill/>
        </p:spPr>
        <p:txBody>
          <a:bodyPr wrap="square" rtlCol="0">
            <a:spAutoFit/>
          </a:bodyPr>
          <a:lstStyle/>
          <a:p>
            <a:pPr algn="ctr"/>
            <a:r>
              <a:rPr lang="en-US" sz="2800" dirty="0"/>
              <a:t>20 </a:t>
            </a:r>
            <a:r>
              <a:rPr lang="en-US" sz="2800" dirty="0" err="1"/>
              <a:t>Gbps</a:t>
            </a:r>
            <a:r>
              <a:rPr lang="en-US" sz="2800" dirty="0"/>
              <a:t> cross-rack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p:nvPr/>
        </p:nvGrpSpPr>
        <p:grpSpPr>
          <a:xfrm>
            <a:off x="1219200" y="1687132"/>
            <a:ext cx="7255099" cy="5151550"/>
            <a:chOff x="1219200" y="1687132"/>
            <a:chExt cx="7255099" cy="5151550"/>
          </a:xfrm>
        </p:grpSpPr>
        <p:sp>
          <p:nvSpPr>
            <p:cNvPr id="50" name="Freeform 49"/>
            <p:cNvSpPr/>
            <p:nvPr/>
          </p:nvSpPr>
          <p:spPr>
            <a:xfrm>
              <a:off x="2320555" y="1687132"/>
              <a:ext cx="3059130" cy="5151550"/>
            </a:xfrm>
            <a:custGeom>
              <a:avLst/>
              <a:gdLst>
                <a:gd name="connsiteX0" fmla="*/ 1066589 w 3059130"/>
                <a:gd name="connsiteY0" fmla="*/ 180305 h 5151550"/>
                <a:gd name="connsiteX1" fmla="*/ 1027952 w 3059130"/>
                <a:gd name="connsiteY1" fmla="*/ 257578 h 5151550"/>
                <a:gd name="connsiteX2" fmla="*/ 1002194 w 3059130"/>
                <a:gd name="connsiteY2" fmla="*/ 334851 h 5151550"/>
                <a:gd name="connsiteX3" fmla="*/ 976437 w 3059130"/>
                <a:gd name="connsiteY3" fmla="*/ 386367 h 5151550"/>
                <a:gd name="connsiteX4" fmla="*/ 963558 w 3059130"/>
                <a:gd name="connsiteY4" fmla="*/ 489398 h 5151550"/>
                <a:gd name="connsiteX5" fmla="*/ 950679 w 3059130"/>
                <a:gd name="connsiteY5" fmla="*/ 579550 h 5151550"/>
                <a:gd name="connsiteX6" fmla="*/ 976437 w 3059130"/>
                <a:gd name="connsiteY6" fmla="*/ 1146220 h 5151550"/>
                <a:gd name="connsiteX7" fmla="*/ 950679 w 3059130"/>
                <a:gd name="connsiteY7" fmla="*/ 1506829 h 5151550"/>
                <a:gd name="connsiteX8" fmla="*/ 924921 w 3059130"/>
                <a:gd name="connsiteY8" fmla="*/ 1584102 h 5151550"/>
                <a:gd name="connsiteX9" fmla="*/ 912042 w 3059130"/>
                <a:gd name="connsiteY9" fmla="*/ 1622738 h 5151550"/>
                <a:gd name="connsiteX10" fmla="*/ 899163 w 3059130"/>
                <a:gd name="connsiteY10" fmla="*/ 1661375 h 5151550"/>
                <a:gd name="connsiteX11" fmla="*/ 873406 w 3059130"/>
                <a:gd name="connsiteY11" fmla="*/ 1712891 h 5151550"/>
                <a:gd name="connsiteX12" fmla="*/ 847648 w 3059130"/>
                <a:gd name="connsiteY12" fmla="*/ 1751527 h 5151550"/>
                <a:gd name="connsiteX13" fmla="*/ 809011 w 3059130"/>
                <a:gd name="connsiteY13" fmla="*/ 1803043 h 5151550"/>
                <a:gd name="connsiteX14" fmla="*/ 757496 w 3059130"/>
                <a:gd name="connsiteY14" fmla="*/ 1906074 h 5151550"/>
                <a:gd name="connsiteX15" fmla="*/ 744617 w 3059130"/>
                <a:gd name="connsiteY15" fmla="*/ 1944710 h 5151550"/>
                <a:gd name="connsiteX16" fmla="*/ 718859 w 3059130"/>
                <a:gd name="connsiteY16" fmla="*/ 1983347 h 5151550"/>
                <a:gd name="connsiteX17" fmla="*/ 693101 w 3059130"/>
                <a:gd name="connsiteY17" fmla="*/ 2099257 h 5151550"/>
                <a:gd name="connsiteX18" fmla="*/ 667344 w 3059130"/>
                <a:gd name="connsiteY18" fmla="*/ 2163651 h 5151550"/>
                <a:gd name="connsiteX19" fmla="*/ 654465 w 3059130"/>
                <a:gd name="connsiteY19" fmla="*/ 2215167 h 5151550"/>
                <a:gd name="connsiteX20" fmla="*/ 602949 w 3059130"/>
                <a:gd name="connsiteY20" fmla="*/ 2343955 h 5151550"/>
                <a:gd name="connsiteX21" fmla="*/ 577191 w 3059130"/>
                <a:gd name="connsiteY21" fmla="*/ 2408350 h 5151550"/>
                <a:gd name="connsiteX22" fmla="*/ 551434 w 3059130"/>
                <a:gd name="connsiteY22" fmla="*/ 2446986 h 5151550"/>
                <a:gd name="connsiteX23" fmla="*/ 525676 w 3059130"/>
                <a:gd name="connsiteY23" fmla="*/ 2498502 h 5151550"/>
                <a:gd name="connsiteX24" fmla="*/ 499918 w 3059130"/>
                <a:gd name="connsiteY24" fmla="*/ 2537138 h 5151550"/>
                <a:gd name="connsiteX25" fmla="*/ 474160 w 3059130"/>
                <a:gd name="connsiteY25" fmla="*/ 2588654 h 5151550"/>
                <a:gd name="connsiteX26" fmla="*/ 435524 w 3059130"/>
                <a:gd name="connsiteY26" fmla="*/ 2653048 h 5151550"/>
                <a:gd name="connsiteX27" fmla="*/ 422645 w 3059130"/>
                <a:gd name="connsiteY27" fmla="*/ 2691685 h 5151550"/>
                <a:gd name="connsiteX28" fmla="*/ 396887 w 3059130"/>
                <a:gd name="connsiteY28" fmla="*/ 2730322 h 5151550"/>
                <a:gd name="connsiteX29" fmla="*/ 358251 w 3059130"/>
                <a:gd name="connsiteY29" fmla="*/ 2794716 h 5151550"/>
                <a:gd name="connsiteX30" fmla="*/ 345372 w 3059130"/>
                <a:gd name="connsiteY30" fmla="*/ 2859110 h 5151550"/>
                <a:gd name="connsiteX31" fmla="*/ 306735 w 3059130"/>
                <a:gd name="connsiteY31" fmla="*/ 2923505 h 5151550"/>
                <a:gd name="connsiteX32" fmla="*/ 280977 w 3059130"/>
                <a:gd name="connsiteY32" fmla="*/ 3000778 h 5151550"/>
                <a:gd name="connsiteX33" fmla="*/ 268099 w 3059130"/>
                <a:gd name="connsiteY33" fmla="*/ 3039414 h 5151550"/>
                <a:gd name="connsiteX34" fmla="*/ 255220 w 3059130"/>
                <a:gd name="connsiteY34" fmla="*/ 3078051 h 5151550"/>
                <a:gd name="connsiteX35" fmla="*/ 242341 w 3059130"/>
                <a:gd name="connsiteY35" fmla="*/ 3155324 h 5151550"/>
                <a:gd name="connsiteX36" fmla="*/ 216583 w 3059130"/>
                <a:gd name="connsiteY36" fmla="*/ 3271234 h 5151550"/>
                <a:gd name="connsiteX37" fmla="*/ 177946 w 3059130"/>
                <a:gd name="connsiteY37" fmla="*/ 3438660 h 5151550"/>
                <a:gd name="connsiteX38" fmla="*/ 165068 w 3059130"/>
                <a:gd name="connsiteY38" fmla="*/ 3490175 h 5151550"/>
                <a:gd name="connsiteX39" fmla="*/ 139310 w 3059130"/>
                <a:gd name="connsiteY39" fmla="*/ 3541691 h 5151550"/>
                <a:gd name="connsiteX40" fmla="*/ 113552 w 3059130"/>
                <a:gd name="connsiteY40" fmla="*/ 3618964 h 5151550"/>
                <a:gd name="connsiteX41" fmla="*/ 100673 w 3059130"/>
                <a:gd name="connsiteY41" fmla="*/ 3670479 h 5151550"/>
                <a:gd name="connsiteX42" fmla="*/ 74915 w 3059130"/>
                <a:gd name="connsiteY42" fmla="*/ 3721995 h 5151550"/>
                <a:gd name="connsiteX43" fmla="*/ 62037 w 3059130"/>
                <a:gd name="connsiteY43" fmla="*/ 3786389 h 5151550"/>
                <a:gd name="connsiteX44" fmla="*/ 36279 w 3059130"/>
                <a:gd name="connsiteY44" fmla="*/ 3863662 h 5151550"/>
                <a:gd name="connsiteX45" fmla="*/ 23400 w 3059130"/>
                <a:gd name="connsiteY45" fmla="*/ 4005330 h 5151550"/>
                <a:gd name="connsiteX46" fmla="*/ 23400 w 3059130"/>
                <a:gd name="connsiteY46" fmla="*/ 4404575 h 5151550"/>
                <a:gd name="connsiteX47" fmla="*/ 49158 w 3059130"/>
                <a:gd name="connsiteY47" fmla="*/ 4481848 h 5151550"/>
                <a:gd name="connsiteX48" fmla="*/ 87794 w 3059130"/>
                <a:gd name="connsiteY48" fmla="*/ 4572000 h 5151550"/>
                <a:gd name="connsiteX49" fmla="*/ 139310 w 3059130"/>
                <a:gd name="connsiteY49" fmla="*/ 4752305 h 5151550"/>
                <a:gd name="connsiteX50" fmla="*/ 190825 w 3059130"/>
                <a:gd name="connsiteY50" fmla="*/ 4829578 h 5151550"/>
                <a:gd name="connsiteX51" fmla="*/ 216583 w 3059130"/>
                <a:gd name="connsiteY51" fmla="*/ 4868214 h 5151550"/>
                <a:gd name="connsiteX52" fmla="*/ 255220 w 3059130"/>
                <a:gd name="connsiteY52" fmla="*/ 4906851 h 5151550"/>
                <a:gd name="connsiteX53" fmla="*/ 280977 w 3059130"/>
                <a:gd name="connsiteY53" fmla="*/ 4945488 h 5151550"/>
                <a:gd name="connsiteX54" fmla="*/ 371130 w 3059130"/>
                <a:gd name="connsiteY54" fmla="*/ 4997003 h 5151550"/>
                <a:gd name="connsiteX55" fmla="*/ 448403 w 3059130"/>
                <a:gd name="connsiteY55" fmla="*/ 5048519 h 5151550"/>
                <a:gd name="connsiteX56" fmla="*/ 487039 w 3059130"/>
                <a:gd name="connsiteY56" fmla="*/ 5074276 h 5151550"/>
                <a:gd name="connsiteX57" fmla="*/ 564313 w 3059130"/>
                <a:gd name="connsiteY57" fmla="*/ 5100034 h 5151550"/>
                <a:gd name="connsiteX58" fmla="*/ 602949 w 3059130"/>
                <a:gd name="connsiteY58" fmla="*/ 5125792 h 5151550"/>
                <a:gd name="connsiteX59" fmla="*/ 680222 w 3059130"/>
                <a:gd name="connsiteY59" fmla="*/ 5151550 h 5151550"/>
                <a:gd name="connsiteX60" fmla="*/ 976437 w 3059130"/>
                <a:gd name="connsiteY60" fmla="*/ 5138671 h 5151550"/>
                <a:gd name="connsiteX61" fmla="*/ 1040831 w 3059130"/>
                <a:gd name="connsiteY61" fmla="*/ 5125792 h 5151550"/>
                <a:gd name="connsiteX62" fmla="*/ 1169620 w 3059130"/>
                <a:gd name="connsiteY62" fmla="*/ 5112913 h 5151550"/>
                <a:gd name="connsiteX63" fmla="*/ 1208256 w 3059130"/>
                <a:gd name="connsiteY63" fmla="*/ 5100034 h 5151550"/>
                <a:gd name="connsiteX64" fmla="*/ 1916594 w 3059130"/>
                <a:gd name="connsiteY64" fmla="*/ 5125792 h 5151550"/>
                <a:gd name="connsiteX65" fmla="*/ 2547659 w 3059130"/>
                <a:gd name="connsiteY65" fmla="*/ 5112913 h 5151550"/>
                <a:gd name="connsiteX66" fmla="*/ 2715084 w 3059130"/>
                <a:gd name="connsiteY66" fmla="*/ 5087155 h 5151550"/>
                <a:gd name="connsiteX67" fmla="*/ 2792358 w 3059130"/>
                <a:gd name="connsiteY67" fmla="*/ 5061398 h 5151550"/>
                <a:gd name="connsiteX68" fmla="*/ 2830994 w 3059130"/>
                <a:gd name="connsiteY68" fmla="*/ 5035640 h 5151550"/>
                <a:gd name="connsiteX69" fmla="*/ 2869631 w 3059130"/>
                <a:gd name="connsiteY69" fmla="*/ 5022761 h 5151550"/>
                <a:gd name="connsiteX70" fmla="*/ 2908268 w 3059130"/>
                <a:gd name="connsiteY70" fmla="*/ 4984124 h 5151550"/>
                <a:gd name="connsiteX71" fmla="*/ 2959783 w 3059130"/>
                <a:gd name="connsiteY71" fmla="*/ 4906851 h 5151550"/>
                <a:gd name="connsiteX72" fmla="*/ 2972662 w 3059130"/>
                <a:gd name="connsiteY72" fmla="*/ 4868214 h 5151550"/>
                <a:gd name="connsiteX73" fmla="*/ 2998420 w 3059130"/>
                <a:gd name="connsiteY73" fmla="*/ 4829578 h 5151550"/>
                <a:gd name="connsiteX74" fmla="*/ 3024177 w 3059130"/>
                <a:gd name="connsiteY74" fmla="*/ 4391696 h 5151550"/>
                <a:gd name="connsiteX75" fmla="*/ 3037056 w 3059130"/>
                <a:gd name="connsiteY75" fmla="*/ 4275786 h 5151550"/>
                <a:gd name="connsiteX76" fmla="*/ 3037056 w 3059130"/>
                <a:gd name="connsiteY76" fmla="*/ 3837905 h 5151550"/>
                <a:gd name="connsiteX77" fmla="*/ 3011299 w 3059130"/>
                <a:gd name="connsiteY77" fmla="*/ 3696237 h 5151550"/>
                <a:gd name="connsiteX78" fmla="*/ 2985541 w 3059130"/>
                <a:gd name="connsiteY78" fmla="*/ 3644722 h 5151550"/>
                <a:gd name="connsiteX79" fmla="*/ 2972662 w 3059130"/>
                <a:gd name="connsiteY79" fmla="*/ 3593206 h 5151550"/>
                <a:gd name="connsiteX80" fmla="*/ 2959783 w 3059130"/>
                <a:gd name="connsiteY80" fmla="*/ 3515933 h 5151550"/>
                <a:gd name="connsiteX81" fmla="*/ 2946904 w 3059130"/>
                <a:gd name="connsiteY81" fmla="*/ 3477296 h 5151550"/>
                <a:gd name="connsiteX82" fmla="*/ 2934025 w 3059130"/>
                <a:gd name="connsiteY82" fmla="*/ 3400023 h 5151550"/>
                <a:gd name="connsiteX83" fmla="*/ 2895389 w 3059130"/>
                <a:gd name="connsiteY83" fmla="*/ 3258355 h 5151550"/>
                <a:gd name="connsiteX84" fmla="*/ 2869631 w 3059130"/>
                <a:gd name="connsiteY84" fmla="*/ 3052293 h 5151550"/>
                <a:gd name="connsiteX85" fmla="*/ 2856752 w 3059130"/>
                <a:gd name="connsiteY85" fmla="*/ 3000778 h 5151550"/>
                <a:gd name="connsiteX86" fmla="*/ 2843873 w 3059130"/>
                <a:gd name="connsiteY86" fmla="*/ 2936383 h 5151550"/>
                <a:gd name="connsiteX87" fmla="*/ 2830994 w 3059130"/>
                <a:gd name="connsiteY87" fmla="*/ 2846231 h 5151550"/>
                <a:gd name="connsiteX88" fmla="*/ 2792358 w 3059130"/>
                <a:gd name="connsiteY88" fmla="*/ 2743200 h 5151550"/>
                <a:gd name="connsiteX89" fmla="*/ 2753721 w 3059130"/>
                <a:gd name="connsiteY89" fmla="*/ 2562896 h 5151550"/>
                <a:gd name="connsiteX90" fmla="*/ 2727963 w 3059130"/>
                <a:gd name="connsiteY90" fmla="*/ 2524260 h 5151550"/>
                <a:gd name="connsiteX91" fmla="*/ 2702206 w 3059130"/>
                <a:gd name="connsiteY91" fmla="*/ 2459865 h 5151550"/>
                <a:gd name="connsiteX92" fmla="*/ 2624932 w 3059130"/>
                <a:gd name="connsiteY92" fmla="*/ 2356834 h 5151550"/>
                <a:gd name="connsiteX93" fmla="*/ 2534780 w 3059130"/>
                <a:gd name="connsiteY93" fmla="*/ 2202288 h 5151550"/>
                <a:gd name="connsiteX94" fmla="*/ 2509022 w 3059130"/>
                <a:gd name="connsiteY94" fmla="*/ 2137893 h 5151550"/>
                <a:gd name="connsiteX95" fmla="*/ 2470386 w 3059130"/>
                <a:gd name="connsiteY95" fmla="*/ 2047741 h 5151550"/>
                <a:gd name="connsiteX96" fmla="*/ 2444628 w 3059130"/>
                <a:gd name="connsiteY96" fmla="*/ 1931831 h 5151550"/>
                <a:gd name="connsiteX97" fmla="*/ 2431749 w 3059130"/>
                <a:gd name="connsiteY97" fmla="*/ 1893195 h 5151550"/>
                <a:gd name="connsiteX98" fmla="*/ 2418870 w 3059130"/>
                <a:gd name="connsiteY98" fmla="*/ 1828800 h 5151550"/>
                <a:gd name="connsiteX99" fmla="*/ 2393113 w 3059130"/>
                <a:gd name="connsiteY99" fmla="*/ 1738648 h 5151550"/>
                <a:gd name="connsiteX100" fmla="*/ 2380234 w 3059130"/>
                <a:gd name="connsiteY100" fmla="*/ 1545465 h 5151550"/>
                <a:gd name="connsiteX101" fmla="*/ 2367355 w 3059130"/>
                <a:gd name="connsiteY101" fmla="*/ 1429555 h 5151550"/>
                <a:gd name="connsiteX102" fmla="*/ 2393113 w 3059130"/>
                <a:gd name="connsiteY102" fmla="*/ 1159099 h 5151550"/>
                <a:gd name="connsiteX103" fmla="*/ 2367355 w 3059130"/>
                <a:gd name="connsiteY103" fmla="*/ 953037 h 5151550"/>
                <a:gd name="connsiteX104" fmla="*/ 2354476 w 3059130"/>
                <a:gd name="connsiteY104" fmla="*/ 901522 h 5151550"/>
                <a:gd name="connsiteX105" fmla="*/ 2341597 w 3059130"/>
                <a:gd name="connsiteY105" fmla="*/ 862885 h 5151550"/>
                <a:gd name="connsiteX106" fmla="*/ 2315839 w 3059130"/>
                <a:gd name="connsiteY106" fmla="*/ 708338 h 5151550"/>
                <a:gd name="connsiteX107" fmla="*/ 2290082 w 3059130"/>
                <a:gd name="connsiteY107" fmla="*/ 631065 h 5151550"/>
                <a:gd name="connsiteX108" fmla="*/ 2251445 w 3059130"/>
                <a:gd name="connsiteY108" fmla="*/ 489398 h 5151550"/>
                <a:gd name="connsiteX109" fmla="*/ 2225687 w 3059130"/>
                <a:gd name="connsiteY109" fmla="*/ 334851 h 5151550"/>
                <a:gd name="connsiteX110" fmla="*/ 2199930 w 3059130"/>
                <a:gd name="connsiteY110" fmla="*/ 218941 h 5151550"/>
                <a:gd name="connsiteX111" fmla="*/ 2148414 w 3059130"/>
                <a:gd name="connsiteY111" fmla="*/ 141668 h 5151550"/>
                <a:gd name="connsiteX112" fmla="*/ 2122656 w 3059130"/>
                <a:gd name="connsiteY112" fmla="*/ 103031 h 5151550"/>
                <a:gd name="connsiteX113" fmla="*/ 2019625 w 3059130"/>
                <a:gd name="connsiteY113" fmla="*/ 64395 h 5151550"/>
                <a:gd name="connsiteX114" fmla="*/ 1942352 w 3059130"/>
                <a:gd name="connsiteY114" fmla="*/ 38637 h 5151550"/>
                <a:gd name="connsiteX115" fmla="*/ 1865079 w 3059130"/>
                <a:gd name="connsiteY115" fmla="*/ 12879 h 5151550"/>
                <a:gd name="connsiteX116" fmla="*/ 1826442 w 3059130"/>
                <a:gd name="connsiteY116" fmla="*/ 0 h 5151550"/>
                <a:gd name="connsiteX117" fmla="*/ 1259772 w 3059130"/>
                <a:gd name="connsiteY117" fmla="*/ 12879 h 5151550"/>
                <a:gd name="connsiteX118" fmla="*/ 1221135 w 3059130"/>
                <a:gd name="connsiteY118" fmla="*/ 25758 h 5151550"/>
                <a:gd name="connsiteX119" fmla="*/ 1182499 w 3059130"/>
                <a:gd name="connsiteY119" fmla="*/ 51516 h 5151550"/>
                <a:gd name="connsiteX120" fmla="*/ 1092346 w 3059130"/>
                <a:gd name="connsiteY120" fmla="*/ 115910 h 5151550"/>
                <a:gd name="connsiteX121" fmla="*/ 1053710 w 3059130"/>
                <a:gd name="connsiteY121" fmla="*/ 193183 h 5151550"/>
                <a:gd name="connsiteX122" fmla="*/ 1066589 w 3059130"/>
                <a:gd name="connsiteY122" fmla="*/ 180305 h 515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059130" h="5151550">
                  <a:moveTo>
                    <a:pt x="1066589" y="180305"/>
                  </a:moveTo>
                  <a:cubicBezTo>
                    <a:pt x="1062296" y="191037"/>
                    <a:pt x="1094530" y="107778"/>
                    <a:pt x="1027952" y="257578"/>
                  </a:cubicBezTo>
                  <a:cubicBezTo>
                    <a:pt x="1016925" y="282389"/>
                    <a:pt x="1014336" y="310566"/>
                    <a:pt x="1002194" y="334851"/>
                  </a:cubicBezTo>
                  <a:lnTo>
                    <a:pt x="976437" y="386367"/>
                  </a:lnTo>
                  <a:cubicBezTo>
                    <a:pt x="972144" y="420711"/>
                    <a:pt x="968132" y="455091"/>
                    <a:pt x="963558" y="489398"/>
                  </a:cubicBezTo>
                  <a:cubicBezTo>
                    <a:pt x="959546" y="519487"/>
                    <a:pt x="950084" y="549200"/>
                    <a:pt x="950679" y="579550"/>
                  </a:cubicBezTo>
                  <a:cubicBezTo>
                    <a:pt x="954386" y="768599"/>
                    <a:pt x="976437" y="1146220"/>
                    <a:pt x="976437" y="1146220"/>
                  </a:cubicBezTo>
                  <a:cubicBezTo>
                    <a:pt x="973806" y="1204105"/>
                    <a:pt x="975943" y="1405775"/>
                    <a:pt x="950679" y="1506829"/>
                  </a:cubicBezTo>
                  <a:cubicBezTo>
                    <a:pt x="944094" y="1533169"/>
                    <a:pt x="933507" y="1558344"/>
                    <a:pt x="924921" y="1584102"/>
                  </a:cubicBezTo>
                  <a:lnTo>
                    <a:pt x="912042" y="1622738"/>
                  </a:lnTo>
                  <a:cubicBezTo>
                    <a:pt x="907749" y="1635617"/>
                    <a:pt x="905234" y="1649232"/>
                    <a:pt x="899163" y="1661375"/>
                  </a:cubicBezTo>
                  <a:cubicBezTo>
                    <a:pt x="890577" y="1678547"/>
                    <a:pt x="882931" y="1696222"/>
                    <a:pt x="873406" y="1712891"/>
                  </a:cubicBezTo>
                  <a:cubicBezTo>
                    <a:pt x="865727" y="1726330"/>
                    <a:pt x="856645" y="1738932"/>
                    <a:pt x="847648" y="1751527"/>
                  </a:cubicBezTo>
                  <a:cubicBezTo>
                    <a:pt x="835172" y="1768994"/>
                    <a:pt x="819827" y="1784502"/>
                    <a:pt x="809011" y="1803043"/>
                  </a:cubicBezTo>
                  <a:cubicBezTo>
                    <a:pt x="789664" y="1836210"/>
                    <a:pt x="769639" y="1869647"/>
                    <a:pt x="757496" y="1906074"/>
                  </a:cubicBezTo>
                  <a:cubicBezTo>
                    <a:pt x="753203" y="1918953"/>
                    <a:pt x="750688" y="1932568"/>
                    <a:pt x="744617" y="1944710"/>
                  </a:cubicBezTo>
                  <a:cubicBezTo>
                    <a:pt x="737695" y="1958554"/>
                    <a:pt x="727445" y="1970468"/>
                    <a:pt x="718859" y="1983347"/>
                  </a:cubicBezTo>
                  <a:cubicBezTo>
                    <a:pt x="713755" y="2008866"/>
                    <a:pt x="702195" y="2071975"/>
                    <a:pt x="693101" y="2099257"/>
                  </a:cubicBezTo>
                  <a:cubicBezTo>
                    <a:pt x="685791" y="2121189"/>
                    <a:pt x="674654" y="2141719"/>
                    <a:pt x="667344" y="2163651"/>
                  </a:cubicBezTo>
                  <a:cubicBezTo>
                    <a:pt x="661747" y="2180443"/>
                    <a:pt x="659551" y="2198213"/>
                    <a:pt x="654465" y="2215167"/>
                  </a:cubicBezTo>
                  <a:cubicBezTo>
                    <a:pt x="620060" y="2329851"/>
                    <a:pt x="642671" y="2254581"/>
                    <a:pt x="602949" y="2343955"/>
                  </a:cubicBezTo>
                  <a:cubicBezTo>
                    <a:pt x="593560" y="2365081"/>
                    <a:pt x="587530" y="2387672"/>
                    <a:pt x="577191" y="2408350"/>
                  </a:cubicBezTo>
                  <a:cubicBezTo>
                    <a:pt x="570269" y="2422194"/>
                    <a:pt x="559113" y="2433547"/>
                    <a:pt x="551434" y="2446986"/>
                  </a:cubicBezTo>
                  <a:cubicBezTo>
                    <a:pt x="541909" y="2463655"/>
                    <a:pt x="535201" y="2481833"/>
                    <a:pt x="525676" y="2498502"/>
                  </a:cubicBezTo>
                  <a:cubicBezTo>
                    <a:pt x="517997" y="2511941"/>
                    <a:pt x="507597" y="2523699"/>
                    <a:pt x="499918" y="2537138"/>
                  </a:cubicBezTo>
                  <a:cubicBezTo>
                    <a:pt x="490393" y="2553807"/>
                    <a:pt x="483484" y="2571871"/>
                    <a:pt x="474160" y="2588654"/>
                  </a:cubicBezTo>
                  <a:cubicBezTo>
                    <a:pt x="462004" y="2610536"/>
                    <a:pt x="446718" y="2630659"/>
                    <a:pt x="435524" y="2653048"/>
                  </a:cubicBezTo>
                  <a:cubicBezTo>
                    <a:pt x="429453" y="2665190"/>
                    <a:pt x="428716" y="2679543"/>
                    <a:pt x="422645" y="2691685"/>
                  </a:cubicBezTo>
                  <a:cubicBezTo>
                    <a:pt x="415723" y="2705530"/>
                    <a:pt x="405091" y="2717196"/>
                    <a:pt x="396887" y="2730322"/>
                  </a:cubicBezTo>
                  <a:cubicBezTo>
                    <a:pt x="383620" y="2751549"/>
                    <a:pt x="371130" y="2773251"/>
                    <a:pt x="358251" y="2794716"/>
                  </a:cubicBezTo>
                  <a:cubicBezTo>
                    <a:pt x="353958" y="2816181"/>
                    <a:pt x="353502" y="2838786"/>
                    <a:pt x="345372" y="2859110"/>
                  </a:cubicBezTo>
                  <a:cubicBezTo>
                    <a:pt x="336075" y="2882352"/>
                    <a:pt x="317093" y="2900716"/>
                    <a:pt x="306735" y="2923505"/>
                  </a:cubicBezTo>
                  <a:cubicBezTo>
                    <a:pt x="295500" y="2948222"/>
                    <a:pt x="289563" y="2975020"/>
                    <a:pt x="280977" y="3000778"/>
                  </a:cubicBezTo>
                  <a:lnTo>
                    <a:pt x="268099" y="3039414"/>
                  </a:lnTo>
                  <a:cubicBezTo>
                    <a:pt x="263806" y="3052293"/>
                    <a:pt x="257452" y="3064660"/>
                    <a:pt x="255220" y="3078051"/>
                  </a:cubicBezTo>
                  <a:cubicBezTo>
                    <a:pt x="250927" y="3103809"/>
                    <a:pt x="247462" y="3129718"/>
                    <a:pt x="242341" y="3155324"/>
                  </a:cubicBezTo>
                  <a:cubicBezTo>
                    <a:pt x="219187" y="3271095"/>
                    <a:pt x="239075" y="3136283"/>
                    <a:pt x="216583" y="3271234"/>
                  </a:cubicBezTo>
                  <a:cubicBezTo>
                    <a:pt x="171731" y="3540345"/>
                    <a:pt x="238467" y="3196562"/>
                    <a:pt x="177946" y="3438660"/>
                  </a:cubicBezTo>
                  <a:cubicBezTo>
                    <a:pt x="173653" y="3455832"/>
                    <a:pt x="171283" y="3473602"/>
                    <a:pt x="165068" y="3490175"/>
                  </a:cubicBezTo>
                  <a:cubicBezTo>
                    <a:pt x="158327" y="3508152"/>
                    <a:pt x="146440" y="3523865"/>
                    <a:pt x="139310" y="3541691"/>
                  </a:cubicBezTo>
                  <a:cubicBezTo>
                    <a:pt x="129226" y="3566900"/>
                    <a:pt x="121354" y="3592958"/>
                    <a:pt x="113552" y="3618964"/>
                  </a:cubicBezTo>
                  <a:cubicBezTo>
                    <a:pt x="108466" y="3635918"/>
                    <a:pt x="106888" y="3653906"/>
                    <a:pt x="100673" y="3670479"/>
                  </a:cubicBezTo>
                  <a:cubicBezTo>
                    <a:pt x="93932" y="3688455"/>
                    <a:pt x="83501" y="3704823"/>
                    <a:pt x="74915" y="3721995"/>
                  </a:cubicBezTo>
                  <a:cubicBezTo>
                    <a:pt x="70622" y="3743460"/>
                    <a:pt x="67796" y="3765271"/>
                    <a:pt x="62037" y="3786389"/>
                  </a:cubicBezTo>
                  <a:cubicBezTo>
                    <a:pt x="54893" y="3812583"/>
                    <a:pt x="36279" y="3863662"/>
                    <a:pt x="36279" y="3863662"/>
                  </a:cubicBezTo>
                  <a:cubicBezTo>
                    <a:pt x="31986" y="3910885"/>
                    <a:pt x="26554" y="3958018"/>
                    <a:pt x="23400" y="4005330"/>
                  </a:cubicBezTo>
                  <a:cubicBezTo>
                    <a:pt x="13710" y="4150684"/>
                    <a:pt x="0" y="4264178"/>
                    <a:pt x="23400" y="4404575"/>
                  </a:cubicBezTo>
                  <a:cubicBezTo>
                    <a:pt x="27864" y="4431357"/>
                    <a:pt x="42573" y="4455508"/>
                    <a:pt x="49158" y="4481848"/>
                  </a:cubicBezTo>
                  <a:cubicBezTo>
                    <a:pt x="65791" y="4548380"/>
                    <a:pt x="52219" y="4518636"/>
                    <a:pt x="87794" y="4572000"/>
                  </a:cubicBezTo>
                  <a:cubicBezTo>
                    <a:pt x="91229" y="4585739"/>
                    <a:pt x="124529" y="4730134"/>
                    <a:pt x="139310" y="4752305"/>
                  </a:cubicBezTo>
                  <a:lnTo>
                    <a:pt x="190825" y="4829578"/>
                  </a:lnTo>
                  <a:cubicBezTo>
                    <a:pt x="199411" y="4842457"/>
                    <a:pt x="205638" y="4857269"/>
                    <a:pt x="216583" y="4868214"/>
                  </a:cubicBezTo>
                  <a:cubicBezTo>
                    <a:pt x="229462" y="4881093"/>
                    <a:pt x="243560" y="4892859"/>
                    <a:pt x="255220" y="4906851"/>
                  </a:cubicBezTo>
                  <a:cubicBezTo>
                    <a:pt x="265129" y="4918742"/>
                    <a:pt x="270032" y="4934543"/>
                    <a:pt x="280977" y="4945488"/>
                  </a:cubicBezTo>
                  <a:cubicBezTo>
                    <a:pt x="299178" y="4963689"/>
                    <a:pt x="350932" y="4986904"/>
                    <a:pt x="371130" y="4997003"/>
                  </a:cubicBezTo>
                  <a:cubicBezTo>
                    <a:pt x="444369" y="5070244"/>
                    <a:pt x="373851" y="5011243"/>
                    <a:pt x="448403" y="5048519"/>
                  </a:cubicBezTo>
                  <a:cubicBezTo>
                    <a:pt x="462247" y="5055441"/>
                    <a:pt x="472895" y="5067990"/>
                    <a:pt x="487039" y="5074276"/>
                  </a:cubicBezTo>
                  <a:cubicBezTo>
                    <a:pt x="511850" y="5085303"/>
                    <a:pt x="564313" y="5100034"/>
                    <a:pt x="564313" y="5100034"/>
                  </a:cubicBezTo>
                  <a:cubicBezTo>
                    <a:pt x="577192" y="5108620"/>
                    <a:pt x="588805" y="5119506"/>
                    <a:pt x="602949" y="5125792"/>
                  </a:cubicBezTo>
                  <a:cubicBezTo>
                    <a:pt x="627760" y="5136819"/>
                    <a:pt x="680222" y="5151550"/>
                    <a:pt x="680222" y="5151550"/>
                  </a:cubicBezTo>
                  <a:cubicBezTo>
                    <a:pt x="778960" y="5147257"/>
                    <a:pt x="877857" y="5145713"/>
                    <a:pt x="976437" y="5138671"/>
                  </a:cubicBezTo>
                  <a:cubicBezTo>
                    <a:pt x="998271" y="5137111"/>
                    <a:pt x="1019133" y="5128685"/>
                    <a:pt x="1040831" y="5125792"/>
                  </a:cubicBezTo>
                  <a:cubicBezTo>
                    <a:pt x="1083596" y="5120090"/>
                    <a:pt x="1126690" y="5117206"/>
                    <a:pt x="1169620" y="5112913"/>
                  </a:cubicBezTo>
                  <a:cubicBezTo>
                    <a:pt x="1182499" y="5108620"/>
                    <a:pt x="1194681" y="5100034"/>
                    <a:pt x="1208256" y="5100034"/>
                  </a:cubicBezTo>
                  <a:cubicBezTo>
                    <a:pt x="1784959" y="5100034"/>
                    <a:pt x="1641772" y="5079988"/>
                    <a:pt x="1916594" y="5125792"/>
                  </a:cubicBezTo>
                  <a:lnTo>
                    <a:pt x="2547659" y="5112913"/>
                  </a:lnTo>
                  <a:cubicBezTo>
                    <a:pt x="2605734" y="5110910"/>
                    <a:pt x="2660198" y="5103620"/>
                    <a:pt x="2715084" y="5087155"/>
                  </a:cubicBezTo>
                  <a:cubicBezTo>
                    <a:pt x="2741090" y="5079353"/>
                    <a:pt x="2792358" y="5061398"/>
                    <a:pt x="2792358" y="5061398"/>
                  </a:cubicBezTo>
                  <a:cubicBezTo>
                    <a:pt x="2805237" y="5052812"/>
                    <a:pt x="2817150" y="5042562"/>
                    <a:pt x="2830994" y="5035640"/>
                  </a:cubicBezTo>
                  <a:cubicBezTo>
                    <a:pt x="2843136" y="5029569"/>
                    <a:pt x="2858335" y="5030291"/>
                    <a:pt x="2869631" y="5022761"/>
                  </a:cubicBezTo>
                  <a:cubicBezTo>
                    <a:pt x="2884786" y="5012658"/>
                    <a:pt x="2895389" y="4997003"/>
                    <a:pt x="2908268" y="4984124"/>
                  </a:cubicBezTo>
                  <a:cubicBezTo>
                    <a:pt x="2938888" y="4892259"/>
                    <a:pt x="2895470" y="5003321"/>
                    <a:pt x="2959783" y="4906851"/>
                  </a:cubicBezTo>
                  <a:cubicBezTo>
                    <a:pt x="2967313" y="4895555"/>
                    <a:pt x="2966591" y="4880356"/>
                    <a:pt x="2972662" y="4868214"/>
                  </a:cubicBezTo>
                  <a:cubicBezTo>
                    <a:pt x="2979584" y="4854370"/>
                    <a:pt x="2989834" y="4842457"/>
                    <a:pt x="2998420" y="4829578"/>
                  </a:cubicBezTo>
                  <a:cubicBezTo>
                    <a:pt x="3054284" y="4661987"/>
                    <a:pt x="3002244" y="4830360"/>
                    <a:pt x="3024177" y="4391696"/>
                  </a:cubicBezTo>
                  <a:cubicBezTo>
                    <a:pt x="3026118" y="4352870"/>
                    <a:pt x="3032763" y="4314423"/>
                    <a:pt x="3037056" y="4275786"/>
                  </a:cubicBezTo>
                  <a:cubicBezTo>
                    <a:pt x="3048934" y="4026361"/>
                    <a:pt x="3059130" y="4047602"/>
                    <a:pt x="3037056" y="3837905"/>
                  </a:cubicBezTo>
                  <a:cubicBezTo>
                    <a:pt x="3036059" y="3828430"/>
                    <a:pt x="3016321" y="3711304"/>
                    <a:pt x="3011299" y="3696237"/>
                  </a:cubicBezTo>
                  <a:cubicBezTo>
                    <a:pt x="3005228" y="3678024"/>
                    <a:pt x="2994127" y="3661894"/>
                    <a:pt x="2985541" y="3644722"/>
                  </a:cubicBezTo>
                  <a:cubicBezTo>
                    <a:pt x="2981248" y="3627550"/>
                    <a:pt x="2976133" y="3610563"/>
                    <a:pt x="2972662" y="3593206"/>
                  </a:cubicBezTo>
                  <a:cubicBezTo>
                    <a:pt x="2967541" y="3567600"/>
                    <a:pt x="2965448" y="3541424"/>
                    <a:pt x="2959783" y="3515933"/>
                  </a:cubicBezTo>
                  <a:cubicBezTo>
                    <a:pt x="2956838" y="3502681"/>
                    <a:pt x="2949849" y="3490548"/>
                    <a:pt x="2946904" y="3477296"/>
                  </a:cubicBezTo>
                  <a:cubicBezTo>
                    <a:pt x="2941239" y="3451805"/>
                    <a:pt x="2940358" y="3425356"/>
                    <a:pt x="2934025" y="3400023"/>
                  </a:cubicBezTo>
                  <a:cubicBezTo>
                    <a:pt x="2896295" y="3249103"/>
                    <a:pt x="2917665" y="3392008"/>
                    <a:pt x="2895389" y="3258355"/>
                  </a:cubicBezTo>
                  <a:cubicBezTo>
                    <a:pt x="2850390" y="2988363"/>
                    <a:pt x="2919956" y="3379399"/>
                    <a:pt x="2869631" y="3052293"/>
                  </a:cubicBezTo>
                  <a:cubicBezTo>
                    <a:pt x="2866940" y="3034799"/>
                    <a:pt x="2860592" y="3018057"/>
                    <a:pt x="2856752" y="3000778"/>
                  </a:cubicBezTo>
                  <a:cubicBezTo>
                    <a:pt x="2852003" y="2979409"/>
                    <a:pt x="2847472" y="2957975"/>
                    <a:pt x="2843873" y="2936383"/>
                  </a:cubicBezTo>
                  <a:cubicBezTo>
                    <a:pt x="2838883" y="2906440"/>
                    <a:pt x="2836947" y="2875997"/>
                    <a:pt x="2830994" y="2846231"/>
                  </a:cubicBezTo>
                  <a:cubicBezTo>
                    <a:pt x="2826957" y="2826047"/>
                    <a:pt x="2795649" y="2751427"/>
                    <a:pt x="2792358" y="2743200"/>
                  </a:cubicBezTo>
                  <a:cubicBezTo>
                    <a:pt x="2782419" y="2673626"/>
                    <a:pt x="2780241" y="2629195"/>
                    <a:pt x="2753721" y="2562896"/>
                  </a:cubicBezTo>
                  <a:cubicBezTo>
                    <a:pt x="2747972" y="2548525"/>
                    <a:pt x="2734885" y="2538104"/>
                    <a:pt x="2727963" y="2524260"/>
                  </a:cubicBezTo>
                  <a:cubicBezTo>
                    <a:pt x="2717624" y="2503582"/>
                    <a:pt x="2712545" y="2480543"/>
                    <a:pt x="2702206" y="2459865"/>
                  </a:cubicBezTo>
                  <a:cubicBezTo>
                    <a:pt x="2686050" y="2427554"/>
                    <a:pt x="2641984" y="2381465"/>
                    <a:pt x="2624932" y="2356834"/>
                  </a:cubicBezTo>
                  <a:cubicBezTo>
                    <a:pt x="2593487" y="2311414"/>
                    <a:pt x="2558207" y="2254999"/>
                    <a:pt x="2534780" y="2202288"/>
                  </a:cubicBezTo>
                  <a:cubicBezTo>
                    <a:pt x="2525391" y="2181162"/>
                    <a:pt x="2518411" y="2159019"/>
                    <a:pt x="2509022" y="2137893"/>
                  </a:cubicBezTo>
                  <a:cubicBezTo>
                    <a:pt x="2487961" y="2090505"/>
                    <a:pt x="2481723" y="2093087"/>
                    <a:pt x="2470386" y="2047741"/>
                  </a:cubicBezTo>
                  <a:cubicBezTo>
                    <a:pt x="2443831" y="1941520"/>
                    <a:pt x="2471068" y="2024370"/>
                    <a:pt x="2444628" y="1931831"/>
                  </a:cubicBezTo>
                  <a:cubicBezTo>
                    <a:pt x="2440899" y="1918778"/>
                    <a:pt x="2435042" y="1906365"/>
                    <a:pt x="2431749" y="1893195"/>
                  </a:cubicBezTo>
                  <a:cubicBezTo>
                    <a:pt x="2426440" y="1871959"/>
                    <a:pt x="2423619" y="1850169"/>
                    <a:pt x="2418870" y="1828800"/>
                  </a:cubicBezTo>
                  <a:cubicBezTo>
                    <a:pt x="2408090" y="1780292"/>
                    <a:pt x="2407452" y="1781670"/>
                    <a:pt x="2393113" y="1738648"/>
                  </a:cubicBezTo>
                  <a:cubicBezTo>
                    <a:pt x="2388820" y="1674254"/>
                    <a:pt x="2385594" y="1609779"/>
                    <a:pt x="2380234" y="1545465"/>
                  </a:cubicBezTo>
                  <a:cubicBezTo>
                    <a:pt x="2377006" y="1506725"/>
                    <a:pt x="2367355" y="1468429"/>
                    <a:pt x="2367355" y="1429555"/>
                  </a:cubicBezTo>
                  <a:cubicBezTo>
                    <a:pt x="2367355" y="1298012"/>
                    <a:pt x="2375538" y="1264548"/>
                    <a:pt x="2393113" y="1159099"/>
                  </a:cubicBezTo>
                  <a:cubicBezTo>
                    <a:pt x="2384235" y="1070321"/>
                    <a:pt x="2383333" y="1032923"/>
                    <a:pt x="2367355" y="953037"/>
                  </a:cubicBezTo>
                  <a:cubicBezTo>
                    <a:pt x="2363884" y="935681"/>
                    <a:pt x="2359339" y="918541"/>
                    <a:pt x="2354476" y="901522"/>
                  </a:cubicBezTo>
                  <a:cubicBezTo>
                    <a:pt x="2350746" y="888469"/>
                    <a:pt x="2344259" y="876197"/>
                    <a:pt x="2341597" y="862885"/>
                  </a:cubicBezTo>
                  <a:cubicBezTo>
                    <a:pt x="2331355" y="811673"/>
                    <a:pt x="2332354" y="757884"/>
                    <a:pt x="2315839" y="708338"/>
                  </a:cubicBezTo>
                  <a:lnTo>
                    <a:pt x="2290082" y="631065"/>
                  </a:lnTo>
                  <a:cubicBezTo>
                    <a:pt x="2274363" y="583907"/>
                    <a:pt x="2258709" y="540245"/>
                    <a:pt x="2251445" y="489398"/>
                  </a:cubicBezTo>
                  <a:cubicBezTo>
                    <a:pt x="2226765" y="316640"/>
                    <a:pt x="2250797" y="472952"/>
                    <a:pt x="2225687" y="334851"/>
                  </a:cubicBezTo>
                  <a:cubicBezTo>
                    <a:pt x="2221722" y="313043"/>
                    <a:pt x="2215271" y="246554"/>
                    <a:pt x="2199930" y="218941"/>
                  </a:cubicBezTo>
                  <a:cubicBezTo>
                    <a:pt x="2184896" y="191880"/>
                    <a:pt x="2165586" y="167426"/>
                    <a:pt x="2148414" y="141668"/>
                  </a:cubicBezTo>
                  <a:cubicBezTo>
                    <a:pt x="2139828" y="128789"/>
                    <a:pt x="2137340" y="107926"/>
                    <a:pt x="2122656" y="103031"/>
                  </a:cubicBezTo>
                  <a:cubicBezTo>
                    <a:pt x="2007870" y="64771"/>
                    <a:pt x="2188957" y="125971"/>
                    <a:pt x="2019625" y="64395"/>
                  </a:cubicBezTo>
                  <a:cubicBezTo>
                    <a:pt x="1994109" y="55116"/>
                    <a:pt x="1968110" y="47223"/>
                    <a:pt x="1942352" y="38637"/>
                  </a:cubicBezTo>
                  <a:lnTo>
                    <a:pt x="1865079" y="12879"/>
                  </a:lnTo>
                  <a:lnTo>
                    <a:pt x="1826442" y="0"/>
                  </a:lnTo>
                  <a:lnTo>
                    <a:pt x="1259772" y="12879"/>
                  </a:lnTo>
                  <a:cubicBezTo>
                    <a:pt x="1246209" y="13456"/>
                    <a:pt x="1233277" y="19687"/>
                    <a:pt x="1221135" y="25758"/>
                  </a:cubicBezTo>
                  <a:cubicBezTo>
                    <a:pt x="1207291" y="32680"/>
                    <a:pt x="1195094" y="42519"/>
                    <a:pt x="1182499" y="51516"/>
                  </a:cubicBezTo>
                  <a:cubicBezTo>
                    <a:pt x="1070721" y="131358"/>
                    <a:pt x="1183369" y="55230"/>
                    <a:pt x="1092346" y="115910"/>
                  </a:cubicBezTo>
                  <a:cubicBezTo>
                    <a:pt x="1081872" y="147336"/>
                    <a:pt x="1078678" y="168216"/>
                    <a:pt x="1053710" y="193183"/>
                  </a:cubicBezTo>
                  <a:cubicBezTo>
                    <a:pt x="1050674" y="196219"/>
                    <a:pt x="1070882" y="169573"/>
                    <a:pt x="1066589" y="180305"/>
                  </a:cubicBezTo>
                  <a:close/>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5331854" y="4443211"/>
              <a:ext cx="3142445" cy="2369713"/>
            </a:xfrm>
            <a:custGeom>
              <a:avLst/>
              <a:gdLst>
                <a:gd name="connsiteX0" fmla="*/ 90152 w 3142445"/>
                <a:gd name="connsiteY0" fmla="*/ 1300766 h 2614411"/>
                <a:gd name="connsiteX1" fmla="*/ 77273 w 3142445"/>
                <a:gd name="connsiteY1" fmla="*/ 1506828 h 2614411"/>
                <a:gd name="connsiteX2" fmla="*/ 12878 w 3142445"/>
                <a:gd name="connsiteY2" fmla="*/ 1661374 h 2614411"/>
                <a:gd name="connsiteX3" fmla="*/ 0 w 3142445"/>
                <a:gd name="connsiteY3" fmla="*/ 1700011 h 2614411"/>
                <a:gd name="connsiteX4" fmla="*/ 12878 w 3142445"/>
                <a:gd name="connsiteY4" fmla="*/ 1790163 h 2614411"/>
                <a:gd name="connsiteX5" fmla="*/ 38636 w 3142445"/>
                <a:gd name="connsiteY5" fmla="*/ 2189408 h 2614411"/>
                <a:gd name="connsiteX6" fmla="*/ 64394 w 3142445"/>
                <a:gd name="connsiteY6" fmla="*/ 2331076 h 2614411"/>
                <a:gd name="connsiteX7" fmla="*/ 103031 w 3142445"/>
                <a:gd name="connsiteY7" fmla="*/ 2369712 h 2614411"/>
                <a:gd name="connsiteX8" fmla="*/ 193183 w 3142445"/>
                <a:gd name="connsiteY8" fmla="*/ 2459864 h 2614411"/>
                <a:gd name="connsiteX9" fmla="*/ 296214 w 3142445"/>
                <a:gd name="connsiteY9" fmla="*/ 2511380 h 2614411"/>
                <a:gd name="connsiteX10" fmla="*/ 334850 w 3142445"/>
                <a:gd name="connsiteY10" fmla="*/ 2550017 h 2614411"/>
                <a:gd name="connsiteX11" fmla="*/ 386366 w 3142445"/>
                <a:gd name="connsiteY11" fmla="*/ 2562895 h 2614411"/>
                <a:gd name="connsiteX12" fmla="*/ 425002 w 3142445"/>
                <a:gd name="connsiteY12" fmla="*/ 2575774 h 2614411"/>
                <a:gd name="connsiteX13" fmla="*/ 540912 w 3142445"/>
                <a:gd name="connsiteY13" fmla="*/ 2601532 h 2614411"/>
                <a:gd name="connsiteX14" fmla="*/ 682580 w 3142445"/>
                <a:gd name="connsiteY14" fmla="*/ 2588653 h 2614411"/>
                <a:gd name="connsiteX15" fmla="*/ 862884 w 3142445"/>
                <a:gd name="connsiteY15" fmla="*/ 2575774 h 2614411"/>
                <a:gd name="connsiteX16" fmla="*/ 927278 w 3142445"/>
                <a:gd name="connsiteY16" fmla="*/ 2562895 h 2614411"/>
                <a:gd name="connsiteX17" fmla="*/ 1043188 w 3142445"/>
                <a:gd name="connsiteY17" fmla="*/ 2550017 h 2614411"/>
                <a:gd name="connsiteX18" fmla="*/ 1133340 w 3142445"/>
                <a:gd name="connsiteY18" fmla="*/ 2537138 h 2614411"/>
                <a:gd name="connsiteX19" fmla="*/ 1674253 w 3142445"/>
                <a:gd name="connsiteY19" fmla="*/ 2562895 h 2614411"/>
                <a:gd name="connsiteX20" fmla="*/ 1880315 w 3142445"/>
                <a:gd name="connsiteY20" fmla="*/ 2588653 h 2614411"/>
                <a:gd name="connsiteX21" fmla="*/ 2021983 w 3142445"/>
                <a:gd name="connsiteY21" fmla="*/ 2601532 h 2614411"/>
                <a:gd name="connsiteX22" fmla="*/ 2073498 w 3142445"/>
                <a:gd name="connsiteY22" fmla="*/ 2614411 h 2614411"/>
                <a:gd name="connsiteX23" fmla="*/ 2434107 w 3142445"/>
                <a:gd name="connsiteY23" fmla="*/ 2588653 h 2614411"/>
                <a:gd name="connsiteX24" fmla="*/ 2588653 w 3142445"/>
                <a:gd name="connsiteY24" fmla="*/ 2575774 h 2614411"/>
                <a:gd name="connsiteX25" fmla="*/ 2627290 w 3142445"/>
                <a:gd name="connsiteY25" fmla="*/ 2562895 h 2614411"/>
                <a:gd name="connsiteX26" fmla="*/ 2691684 w 3142445"/>
                <a:gd name="connsiteY26" fmla="*/ 2550017 h 2614411"/>
                <a:gd name="connsiteX27" fmla="*/ 2730321 w 3142445"/>
                <a:gd name="connsiteY27" fmla="*/ 2524259 h 2614411"/>
                <a:gd name="connsiteX28" fmla="*/ 2781836 w 3142445"/>
                <a:gd name="connsiteY28" fmla="*/ 2446986 h 2614411"/>
                <a:gd name="connsiteX29" fmla="*/ 2794715 w 3142445"/>
                <a:gd name="connsiteY29" fmla="*/ 2408349 h 2614411"/>
                <a:gd name="connsiteX30" fmla="*/ 2820473 w 3142445"/>
                <a:gd name="connsiteY30" fmla="*/ 2369712 h 2614411"/>
                <a:gd name="connsiteX31" fmla="*/ 2871988 w 3142445"/>
                <a:gd name="connsiteY31" fmla="*/ 2266681 h 2614411"/>
                <a:gd name="connsiteX32" fmla="*/ 2897746 w 3142445"/>
                <a:gd name="connsiteY32" fmla="*/ 2215166 h 2614411"/>
                <a:gd name="connsiteX33" fmla="*/ 2936383 w 3142445"/>
                <a:gd name="connsiteY33" fmla="*/ 2112135 h 2614411"/>
                <a:gd name="connsiteX34" fmla="*/ 3000777 w 3142445"/>
                <a:gd name="connsiteY34" fmla="*/ 1983346 h 2614411"/>
                <a:gd name="connsiteX35" fmla="*/ 3026535 w 3142445"/>
                <a:gd name="connsiteY35" fmla="*/ 1931831 h 2614411"/>
                <a:gd name="connsiteX36" fmla="*/ 3052292 w 3142445"/>
                <a:gd name="connsiteY36" fmla="*/ 1867436 h 2614411"/>
                <a:gd name="connsiteX37" fmla="*/ 3090929 w 3142445"/>
                <a:gd name="connsiteY37" fmla="*/ 1751526 h 2614411"/>
                <a:gd name="connsiteX38" fmla="*/ 3116687 w 3142445"/>
                <a:gd name="connsiteY38" fmla="*/ 1700011 h 2614411"/>
                <a:gd name="connsiteX39" fmla="*/ 3142445 w 3142445"/>
                <a:gd name="connsiteY39" fmla="*/ 1622738 h 2614411"/>
                <a:gd name="connsiteX40" fmla="*/ 3129566 w 3142445"/>
                <a:gd name="connsiteY40" fmla="*/ 1429555 h 2614411"/>
                <a:gd name="connsiteX41" fmla="*/ 3116687 w 3142445"/>
                <a:gd name="connsiteY41" fmla="*/ 1390918 h 2614411"/>
                <a:gd name="connsiteX42" fmla="*/ 3090929 w 3142445"/>
                <a:gd name="connsiteY42" fmla="*/ 1262129 h 2614411"/>
                <a:gd name="connsiteX43" fmla="*/ 3078050 w 3142445"/>
                <a:gd name="connsiteY43" fmla="*/ 1210614 h 2614411"/>
                <a:gd name="connsiteX44" fmla="*/ 3000777 w 3142445"/>
                <a:gd name="connsiteY44" fmla="*/ 1146219 h 2614411"/>
                <a:gd name="connsiteX45" fmla="*/ 2897746 w 3142445"/>
                <a:gd name="connsiteY45" fmla="*/ 1030310 h 2614411"/>
                <a:gd name="connsiteX46" fmla="*/ 2859109 w 3142445"/>
                <a:gd name="connsiteY46" fmla="*/ 991673 h 2614411"/>
                <a:gd name="connsiteX47" fmla="*/ 2820473 w 3142445"/>
                <a:gd name="connsiteY47" fmla="*/ 953036 h 2614411"/>
                <a:gd name="connsiteX48" fmla="*/ 2730321 w 3142445"/>
                <a:gd name="connsiteY48" fmla="*/ 875763 h 2614411"/>
                <a:gd name="connsiteX49" fmla="*/ 2665926 w 3142445"/>
                <a:gd name="connsiteY49" fmla="*/ 785611 h 2614411"/>
                <a:gd name="connsiteX50" fmla="*/ 2588653 w 3142445"/>
                <a:gd name="connsiteY50" fmla="*/ 682580 h 2614411"/>
                <a:gd name="connsiteX51" fmla="*/ 2537138 w 3142445"/>
                <a:gd name="connsiteY51" fmla="*/ 618186 h 2614411"/>
                <a:gd name="connsiteX52" fmla="*/ 2485622 w 3142445"/>
                <a:gd name="connsiteY52" fmla="*/ 528033 h 2614411"/>
                <a:gd name="connsiteX53" fmla="*/ 2395470 w 3142445"/>
                <a:gd name="connsiteY53" fmla="*/ 412124 h 2614411"/>
                <a:gd name="connsiteX54" fmla="*/ 2318197 w 3142445"/>
                <a:gd name="connsiteY54" fmla="*/ 283335 h 2614411"/>
                <a:gd name="connsiteX55" fmla="*/ 2279560 w 3142445"/>
                <a:gd name="connsiteY55" fmla="*/ 244698 h 2614411"/>
                <a:gd name="connsiteX56" fmla="*/ 2253802 w 3142445"/>
                <a:gd name="connsiteY56" fmla="*/ 193183 h 2614411"/>
                <a:gd name="connsiteX57" fmla="*/ 2202287 w 3142445"/>
                <a:gd name="connsiteY57" fmla="*/ 77273 h 2614411"/>
                <a:gd name="connsiteX58" fmla="*/ 2189408 w 3142445"/>
                <a:gd name="connsiteY58" fmla="*/ 25757 h 2614411"/>
                <a:gd name="connsiteX59" fmla="*/ 2150771 w 3142445"/>
                <a:gd name="connsiteY59" fmla="*/ 0 h 2614411"/>
                <a:gd name="connsiteX60" fmla="*/ 1906073 w 3142445"/>
                <a:gd name="connsiteY60" fmla="*/ 12879 h 2614411"/>
                <a:gd name="connsiteX61" fmla="*/ 1790163 w 3142445"/>
                <a:gd name="connsiteY61" fmla="*/ 51515 h 2614411"/>
                <a:gd name="connsiteX62" fmla="*/ 1712890 w 3142445"/>
                <a:gd name="connsiteY62" fmla="*/ 64394 h 2614411"/>
                <a:gd name="connsiteX63" fmla="*/ 1674253 w 3142445"/>
                <a:gd name="connsiteY63" fmla="*/ 90152 h 2614411"/>
                <a:gd name="connsiteX64" fmla="*/ 1519707 w 3142445"/>
                <a:gd name="connsiteY64" fmla="*/ 154546 h 2614411"/>
                <a:gd name="connsiteX65" fmla="*/ 1390918 w 3142445"/>
                <a:gd name="connsiteY65" fmla="*/ 244698 h 2614411"/>
                <a:gd name="connsiteX66" fmla="*/ 1352281 w 3142445"/>
                <a:gd name="connsiteY66" fmla="*/ 270456 h 2614411"/>
                <a:gd name="connsiteX67" fmla="*/ 1300766 w 3142445"/>
                <a:gd name="connsiteY67" fmla="*/ 309093 h 2614411"/>
                <a:gd name="connsiteX68" fmla="*/ 1236371 w 3142445"/>
                <a:gd name="connsiteY68" fmla="*/ 347729 h 2614411"/>
                <a:gd name="connsiteX69" fmla="*/ 1197735 w 3142445"/>
                <a:gd name="connsiteY69" fmla="*/ 386366 h 2614411"/>
                <a:gd name="connsiteX70" fmla="*/ 1081825 w 3142445"/>
                <a:gd name="connsiteY70" fmla="*/ 476518 h 2614411"/>
                <a:gd name="connsiteX71" fmla="*/ 965915 w 3142445"/>
                <a:gd name="connsiteY71" fmla="*/ 579549 h 2614411"/>
                <a:gd name="connsiteX72" fmla="*/ 901521 w 3142445"/>
                <a:gd name="connsiteY72" fmla="*/ 656822 h 2614411"/>
                <a:gd name="connsiteX73" fmla="*/ 875763 w 3142445"/>
                <a:gd name="connsiteY73" fmla="*/ 695459 h 2614411"/>
                <a:gd name="connsiteX74" fmla="*/ 837126 w 3142445"/>
                <a:gd name="connsiteY74" fmla="*/ 734095 h 2614411"/>
                <a:gd name="connsiteX75" fmla="*/ 785611 w 3142445"/>
                <a:gd name="connsiteY75" fmla="*/ 798490 h 2614411"/>
                <a:gd name="connsiteX76" fmla="*/ 721216 w 3142445"/>
                <a:gd name="connsiteY76" fmla="*/ 862884 h 2614411"/>
                <a:gd name="connsiteX77" fmla="*/ 643943 w 3142445"/>
                <a:gd name="connsiteY77" fmla="*/ 940157 h 2614411"/>
                <a:gd name="connsiteX78" fmla="*/ 566670 w 3142445"/>
                <a:gd name="connsiteY78" fmla="*/ 1017431 h 2614411"/>
                <a:gd name="connsiteX79" fmla="*/ 515154 w 3142445"/>
                <a:gd name="connsiteY79" fmla="*/ 1068946 h 2614411"/>
                <a:gd name="connsiteX80" fmla="*/ 437881 w 3142445"/>
                <a:gd name="connsiteY80" fmla="*/ 1133341 h 2614411"/>
                <a:gd name="connsiteX81" fmla="*/ 386366 w 3142445"/>
                <a:gd name="connsiteY81" fmla="*/ 1184856 h 2614411"/>
                <a:gd name="connsiteX82" fmla="*/ 309092 w 3142445"/>
                <a:gd name="connsiteY82" fmla="*/ 1210614 h 2614411"/>
                <a:gd name="connsiteX83" fmla="*/ 270456 w 3142445"/>
                <a:gd name="connsiteY83" fmla="*/ 1223493 h 2614411"/>
                <a:gd name="connsiteX84" fmla="*/ 231819 w 3142445"/>
                <a:gd name="connsiteY84" fmla="*/ 1249250 h 2614411"/>
                <a:gd name="connsiteX85" fmla="*/ 180304 w 3142445"/>
                <a:gd name="connsiteY85" fmla="*/ 1262129 h 2614411"/>
                <a:gd name="connsiteX86" fmla="*/ 141667 w 3142445"/>
                <a:gd name="connsiteY86" fmla="*/ 1275008 h 2614411"/>
                <a:gd name="connsiteX87" fmla="*/ 115909 w 3142445"/>
                <a:gd name="connsiteY87" fmla="*/ 1313645 h 2614411"/>
                <a:gd name="connsiteX88" fmla="*/ 90152 w 3142445"/>
                <a:gd name="connsiteY88" fmla="*/ 1300766 h 2614411"/>
                <a:gd name="connsiteX0" fmla="*/ 90152 w 3142445"/>
                <a:gd name="connsiteY0" fmla="*/ 1300766 h 2614411"/>
                <a:gd name="connsiteX1" fmla="*/ 77273 w 3142445"/>
                <a:gd name="connsiteY1" fmla="*/ 1506828 h 2614411"/>
                <a:gd name="connsiteX2" fmla="*/ 12878 w 3142445"/>
                <a:gd name="connsiteY2" fmla="*/ 1661374 h 2614411"/>
                <a:gd name="connsiteX3" fmla="*/ 0 w 3142445"/>
                <a:gd name="connsiteY3" fmla="*/ 1700011 h 2614411"/>
                <a:gd name="connsiteX4" fmla="*/ 12878 w 3142445"/>
                <a:gd name="connsiteY4" fmla="*/ 1790163 h 2614411"/>
                <a:gd name="connsiteX5" fmla="*/ 38636 w 3142445"/>
                <a:gd name="connsiteY5" fmla="*/ 2189408 h 2614411"/>
                <a:gd name="connsiteX6" fmla="*/ 64394 w 3142445"/>
                <a:gd name="connsiteY6" fmla="*/ 2331076 h 2614411"/>
                <a:gd name="connsiteX7" fmla="*/ 103031 w 3142445"/>
                <a:gd name="connsiteY7" fmla="*/ 2369712 h 2614411"/>
                <a:gd name="connsiteX8" fmla="*/ 193183 w 3142445"/>
                <a:gd name="connsiteY8" fmla="*/ 2459864 h 2614411"/>
                <a:gd name="connsiteX9" fmla="*/ 296214 w 3142445"/>
                <a:gd name="connsiteY9" fmla="*/ 2511380 h 2614411"/>
                <a:gd name="connsiteX10" fmla="*/ 334850 w 3142445"/>
                <a:gd name="connsiteY10" fmla="*/ 2550017 h 2614411"/>
                <a:gd name="connsiteX11" fmla="*/ 386366 w 3142445"/>
                <a:gd name="connsiteY11" fmla="*/ 2562895 h 2614411"/>
                <a:gd name="connsiteX12" fmla="*/ 425002 w 3142445"/>
                <a:gd name="connsiteY12" fmla="*/ 2575774 h 2614411"/>
                <a:gd name="connsiteX13" fmla="*/ 540912 w 3142445"/>
                <a:gd name="connsiteY13" fmla="*/ 2601532 h 2614411"/>
                <a:gd name="connsiteX14" fmla="*/ 682580 w 3142445"/>
                <a:gd name="connsiteY14" fmla="*/ 2588653 h 2614411"/>
                <a:gd name="connsiteX15" fmla="*/ 862884 w 3142445"/>
                <a:gd name="connsiteY15" fmla="*/ 2575774 h 2614411"/>
                <a:gd name="connsiteX16" fmla="*/ 927278 w 3142445"/>
                <a:gd name="connsiteY16" fmla="*/ 2562895 h 2614411"/>
                <a:gd name="connsiteX17" fmla="*/ 1043188 w 3142445"/>
                <a:gd name="connsiteY17" fmla="*/ 2550017 h 2614411"/>
                <a:gd name="connsiteX18" fmla="*/ 1133340 w 3142445"/>
                <a:gd name="connsiteY18" fmla="*/ 2537138 h 2614411"/>
                <a:gd name="connsiteX19" fmla="*/ 1674253 w 3142445"/>
                <a:gd name="connsiteY19" fmla="*/ 2562895 h 2614411"/>
                <a:gd name="connsiteX20" fmla="*/ 1880315 w 3142445"/>
                <a:gd name="connsiteY20" fmla="*/ 2588653 h 2614411"/>
                <a:gd name="connsiteX21" fmla="*/ 2021983 w 3142445"/>
                <a:gd name="connsiteY21" fmla="*/ 2601532 h 2614411"/>
                <a:gd name="connsiteX22" fmla="*/ 2073498 w 3142445"/>
                <a:gd name="connsiteY22" fmla="*/ 2614411 h 2614411"/>
                <a:gd name="connsiteX23" fmla="*/ 2434107 w 3142445"/>
                <a:gd name="connsiteY23" fmla="*/ 2588653 h 2614411"/>
                <a:gd name="connsiteX24" fmla="*/ 2588653 w 3142445"/>
                <a:gd name="connsiteY24" fmla="*/ 2575774 h 2614411"/>
                <a:gd name="connsiteX25" fmla="*/ 2627290 w 3142445"/>
                <a:gd name="connsiteY25" fmla="*/ 2562895 h 2614411"/>
                <a:gd name="connsiteX26" fmla="*/ 2691684 w 3142445"/>
                <a:gd name="connsiteY26" fmla="*/ 2550017 h 2614411"/>
                <a:gd name="connsiteX27" fmla="*/ 2730321 w 3142445"/>
                <a:gd name="connsiteY27" fmla="*/ 2524259 h 2614411"/>
                <a:gd name="connsiteX28" fmla="*/ 2781836 w 3142445"/>
                <a:gd name="connsiteY28" fmla="*/ 2446986 h 2614411"/>
                <a:gd name="connsiteX29" fmla="*/ 2794715 w 3142445"/>
                <a:gd name="connsiteY29" fmla="*/ 2408349 h 2614411"/>
                <a:gd name="connsiteX30" fmla="*/ 2820473 w 3142445"/>
                <a:gd name="connsiteY30" fmla="*/ 2369712 h 2614411"/>
                <a:gd name="connsiteX31" fmla="*/ 2871988 w 3142445"/>
                <a:gd name="connsiteY31" fmla="*/ 2266681 h 2614411"/>
                <a:gd name="connsiteX32" fmla="*/ 2897746 w 3142445"/>
                <a:gd name="connsiteY32" fmla="*/ 2215166 h 2614411"/>
                <a:gd name="connsiteX33" fmla="*/ 2936383 w 3142445"/>
                <a:gd name="connsiteY33" fmla="*/ 2112135 h 2614411"/>
                <a:gd name="connsiteX34" fmla="*/ 3000777 w 3142445"/>
                <a:gd name="connsiteY34" fmla="*/ 1983346 h 2614411"/>
                <a:gd name="connsiteX35" fmla="*/ 3026535 w 3142445"/>
                <a:gd name="connsiteY35" fmla="*/ 1931831 h 2614411"/>
                <a:gd name="connsiteX36" fmla="*/ 3052292 w 3142445"/>
                <a:gd name="connsiteY36" fmla="*/ 1867436 h 2614411"/>
                <a:gd name="connsiteX37" fmla="*/ 3090929 w 3142445"/>
                <a:gd name="connsiteY37" fmla="*/ 1751526 h 2614411"/>
                <a:gd name="connsiteX38" fmla="*/ 3116687 w 3142445"/>
                <a:gd name="connsiteY38" fmla="*/ 1700011 h 2614411"/>
                <a:gd name="connsiteX39" fmla="*/ 3142445 w 3142445"/>
                <a:gd name="connsiteY39" fmla="*/ 1622738 h 2614411"/>
                <a:gd name="connsiteX40" fmla="*/ 3129566 w 3142445"/>
                <a:gd name="connsiteY40" fmla="*/ 1429555 h 2614411"/>
                <a:gd name="connsiteX41" fmla="*/ 3116687 w 3142445"/>
                <a:gd name="connsiteY41" fmla="*/ 1390918 h 2614411"/>
                <a:gd name="connsiteX42" fmla="*/ 3090929 w 3142445"/>
                <a:gd name="connsiteY42" fmla="*/ 1262129 h 2614411"/>
                <a:gd name="connsiteX43" fmla="*/ 3078050 w 3142445"/>
                <a:gd name="connsiteY43" fmla="*/ 1210614 h 2614411"/>
                <a:gd name="connsiteX44" fmla="*/ 3000777 w 3142445"/>
                <a:gd name="connsiteY44" fmla="*/ 1146219 h 2614411"/>
                <a:gd name="connsiteX45" fmla="*/ 2897746 w 3142445"/>
                <a:gd name="connsiteY45" fmla="*/ 1030310 h 2614411"/>
                <a:gd name="connsiteX46" fmla="*/ 2859109 w 3142445"/>
                <a:gd name="connsiteY46" fmla="*/ 991673 h 2614411"/>
                <a:gd name="connsiteX47" fmla="*/ 2820473 w 3142445"/>
                <a:gd name="connsiteY47" fmla="*/ 953036 h 2614411"/>
                <a:gd name="connsiteX48" fmla="*/ 2730321 w 3142445"/>
                <a:gd name="connsiteY48" fmla="*/ 875763 h 2614411"/>
                <a:gd name="connsiteX49" fmla="*/ 2665926 w 3142445"/>
                <a:gd name="connsiteY49" fmla="*/ 785611 h 2614411"/>
                <a:gd name="connsiteX50" fmla="*/ 2588653 w 3142445"/>
                <a:gd name="connsiteY50" fmla="*/ 682580 h 2614411"/>
                <a:gd name="connsiteX51" fmla="*/ 2537138 w 3142445"/>
                <a:gd name="connsiteY51" fmla="*/ 618186 h 2614411"/>
                <a:gd name="connsiteX52" fmla="*/ 2485622 w 3142445"/>
                <a:gd name="connsiteY52" fmla="*/ 528033 h 2614411"/>
                <a:gd name="connsiteX53" fmla="*/ 2395470 w 3142445"/>
                <a:gd name="connsiteY53" fmla="*/ 412124 h 2614411"/>
                <a:gd name="connsiteX54" fmla="*/ 2318197 w 3142445"/>
                <a:gd name="connsiteY54" fmla="*/ 283335 h 2614411"/>
                <a:gd name="connsiteX55" fmla="*/ 2279560 w 3142445"/>
                <a:gd name="connsiteY55" fmla="*/ 244698 h 2614411"/>
                <a:gd name="connsiteX56" fmla="*/ 2253802 w 3142445"/>
                <a:gd name="connsiteY56" fmla="*/ 193183 h 2614411"/>
                <a:gd name="connsiteX57" fmla="*/ 2202287 w 3142445"/>
                <a:gd name="connsiteY57" fmla="*/ 77273 h 2614411"/>
                <a:gd name="connsiteX58" fmla="*/ 2189408 w 3142445"/>
                <a:gd name="connsiteY58" fmla="*/ 25757 h 2614411"/>
                <a:gd name="connsiteX59" fmla="*/ 2150771 w 3142445"/>
                <a:gd name="connsiteY59" fmla="*/ 0 h 2614411"/>
                <a:gd name="connsiteX60" fmla="*/ 1906073 w 3142445"/>
                <a:gd name="connsiteY60" fmla="*/ 12879 h 2614411"/>
                <a:gd name="connsiteX61" fmla="*/ 1790163 w 3142445"/>
                <a:gd name="connsiteY61" fmla="*/ 51515 h 2614411"/>
                <a:gd name="connsiteX62" fmla="*/ 1712890 w 3142445"/>
                <a:gd name="connsiteY62" fmla="*/ 64394 h 2614411"/>
                <a:gd name="connsiteX63" fmla="*/ 1449946 w 3142445"/>
                <a:gd name="connsiteY63" fmla="*/ 449687 h 2614411"/>
                <a:gd name="connsiteX64" fmla="*/ 1519707 w 3142445"/>
                <a:gd name="connsiteY64" fmla="*/ 154546 h 2614411"/>
                <a:gd name="connsiteX65" fmla="*/ 1390918 w 3142445"/>
                <a:gd name="connsiteY65" fmla="*/ 244698 h 2614411"/>
                <a:gd name="connsiteX66" fmla="*/ 1352281 w 3142445"/>
                <a:gd name="connsiteY66" fmla="*/ 270456 h 2614411"/>
                <a:gd name="connsiteX67" fmla="*/ 1300766 w 3142445"/>
                <a:gd name="connsiteY67" fmla="*/ 309093 h 2614411"/>
                <a:gd name="connsiteX68" fmla="*/ 1236371 w 3142445"/>
                <a:gd name="connsiteY68" fmla="*/ 347729 h 2614411"/>
                <a:gd name="connsiteX69" fmla="*/ 1197735 w 3142445"/>
                <a:gd name="connsiteY69" fmla="*/ 386366 h 2614411"/>
                <a:gd name="connsiteX70" fmla="*/ 1081825 w 3142445"/>
                <a:gd name="connsiteY70" fmla="*/ 476518 h 2614411"/>
                <a:gd name="connsiteX71" fmla="*/ 965915 w 3142445"/>
                <a:gd name="connsiteY71" fmla="*/ 579549 h 2614411"/>
                <a:gd name="connsiteX72" fmla="*/ 901521 w 3142445"/>
                <a:gd name="connsiteY72" fmla="*/ 656822 h 2614411"/>
                <a:gd name="connsiteX73" fmla="*/ 875763 w 3142445"/>
                <a:gd name="connsiteY73" fmla="*/ 695459 h 2614411"/>
                <a:gd name="connsiteX74" fmla="*/ 837126 w 3142445"/>
                <a:gd name="connsiteY74" fmla="*/ 734095 h 2614411"/>
                <a:gd name="connsiteX75" fmla="*/ 785611 w 3142445"/>
                <a:gd name="connsiteY75" fmla="*/ 798490 h 2614411"/>
                <a:gd name="connsiteX76" fmla="*/ 721216 w 3142445"/>
                <a:gd name="connsiteY76" fmla="*/ 862884 h 2614411"/>
                <a:gd name="connsiteX77" fmla="*/ 643943 w 3142445"/>
                <a:gd name="connsiteY77" fmla="*/ 940157 h 2614411"/>
                <a:gd name="connsiteX78" fmla="*/ 566670 w 3142445"/>
                <a:gd name="connsiteY78" fmla="*/ 1017431 h 2614411"/>
                <a:gd name="connsiteX79" fmla="*/ 515154 w 3142445"/>
                <a:gd name="connsiteY79" fmla="*/ 1068946 h 2614411"/>
                <a:gd name="connsiteX80" fmla="*/ 437881 w 3142445"/>
                <a:gd name="connsiteY80" fmla="*/ 1133341 h 2614411"/>
                <a:gd name="connsiteX81" fmla="*/ 386366 w 3142445"/>
                <a:gd name="connsiteY81" fmla="*/ 1184856 h 2614411"/>
                <a:gd name="connsiteX82" fmla="*/ 309092 w 3142445"/>
                <a:gd name="connsiteY82" fmla="*/ 1210614 h 2614411"/>
                <a:gd name="connsiteX83" fmla="*/ 270456 w 3142445"/>
                <a:gd name="connsiteY83" fmla="*/ 1223493 h 2614411"/>
                <a:gd name="connsiteX84" fmla="*/ 231819 w 3142445"/>
                <a:gd name="connsiteY84" fmla="*/ 1249250 h 2614411"/>
                <a:gd name="connsiteX85" fmla="*/ 180304 w 3142445"/>
                <a:gd name="connsiteY85" fmla="*/ 1262129 h 2614411"/>
                <a:gd name="connsiteX86" fmla="*/ 141667 w 3142445"/>
                <a:gd name="connsiteY86" fmla="*/ 1275008 h 2614411"/>
                <a:gd name="connsiteX87" fmla="*/ 115909 w 3142445"/>
                <a:gd name="connsiteY87" fmla="*/ 1313645 h 2614411"/>
                <a:gd name="connsiteX88" fmla="*/ 90152 w 3142445"/>
                <a:gd name="connsiteY88" fmla="*/ 1300766 h 2614411"/>
                <a:gd name="connsiteX0" fmla="*/ 90152 w 3142445"/>
                <a:gd name="connsiteY0" fmla="*/ 1300766 h 2614411"/>
                <a:gd name="connsiteX1" fmla="*/ 77273 w 3142445"/>
                <a:gd name="connsiteY1" fmla="*/ 1506828 h 2614411"/>
                <a:gd name="connsiteX2" fmla="*/ 12878 w 3142445"/>
                <a:gd name="connsiteY2" fmla="*/ 1661374 h 2614411"/>
                <a:gd name="connsiteX3" fmla="*/ 0 w 3142445"/>
                <a:gd name="connsiteY3" fmla="*/ 1700011 h 2614411"/>
                <a:gd name="connsiteX4" fmla="*/ 12878 w 3142445"/>
                <a:gd name="connsiteY4" fmla="*/ 1790163 h 2614411"/>
                <a:gd name="connsiteX5" fmla="*/ 38636 w 3142445"/>
                <a:gd name="connsiteY5" fmla="*/ 2189408 h 2614411"/>
                <a:gd name="connsiteX6" fmla="*/ 64394 w 3142445"/>
                <a:gd name="connsiteY6" fmla="*/ 2331076 h 2614411"/>
                <a:gd name="connsiteX7" fmla="*/ 103031 w 3142445"/>
                <a:gd name="connsiteY7" fmla="*/ 2369712 h 2614411"/>
                <a:gd name="connsiteX8" fmla="*/ 193183 w 3142445"/>
                <a:gd name="connsiteY8" fmla="*/ 2459864 h 2614411"/>
                <a:gd name="connsiteX9" fmla="*/ 296214 w 3142445"/>
                <a:gd name="connsiteY9" fmla="*/ 2511380 h 2614411"/>
                <a:gd name="connsiteX10" fmla="*/ 334850 w 3142445"/>
                <a:gd name="connsiteY10" fmla="*/ 2550017 h 2614411"/>
                <a:gd name="connsiteX11" fmla="*/ 386366 w 3142445"/>
                <a:gd name="connsiteY11" fmla="*/ 2562895 h 2614411"/>
                <a:gd name="connsiteX12" fmla="*/ 425002 w 3142445"/>
                <a:gd name="connsiteY12" fmla="*/ 2575774 h 2614411"/>
                <a:gd name="connsiteX13" fmla="*/ 540912 w 3142445"/>
                <a:gd name="connsiteY13" fmla="*/ 2601532 h 2614411"/>
                <a:gd name="connsiteX14" fmla="*/ 682580 w 3142445"/>
                <a:gd name="connsiteY14" fmla="*/ 2588653 h 2614411"/>
                <a:gd name="connsiteX15" fmla="*/ 862884 w 3142445"/>
                <a:gd name="connsiteY15" fmla="*/ 2575774 h 2614411"/>
                <a:gd name="connsiteX16" fmla="*/ 927278 w 3142445"/>
                <a:gd name="connsiteY16" fmla="*/ 2562895 h 2614411"/>
                <a:gd name="connsiteX17" fmla="*/ 1043188 w 3142445"/>
                <a:gd name="connsiteY17" fmla="*/ 2550017 h 2614411"/>
                <a:gd name="connsiteX18" fmla="*/ 1133340 w 3142445"/>
                <a:gd name="connsiteY18" fmla="*/ 2537138 h 2614411"/>
                <a:gd name="connsiteX19" fmla="*/ 1674253 w 3142445"/>
                <a:gd name="connsiteY19" fmla="*/ 2562895 h 2614411"/>
                <a:gd name="connsiteX20" fmla="*/ 1880315 w 3142445"/>
                <a:gd name="connsiteY20" fmla="*/ 2588653 h 2614411"/>
                <a:gd name="connsiteX21" fmla="*/ 2021983 w 3142445"/>
                <a:gd name="connsiteY21" fmla="*/ 2601532 h 2614411"/>
                <a:gd name="connsiteX22" fmla="*/ 2073498 w 3142445"/>
                <a:gd name="connsiteY22" fmla="*/ 2614411 h 2614411"/>
                <a:gd name="connsiteX23" fmla="*/ 2434107 w 3142445"/>
                <a:gd name="connsiteY23" fmla="*/ 2588653 h 2614411"/>
                <a:gd name="connsiteX24" fmla="*/ 2588653 w 3142445"/>
                <a:gd name="connsiteY24" fmla="*/ 2575774 h 2614411"/>
                <a:gd name="connsiteX25" fmla="*/ 2627290 w 3142445"/>
                <a:gd name="connsiteY25" fmla="*/ 2562895 h 2614411"/>
                <a:gd name="connsiteX26" fmla="*/ 2691684 w 3142445"/>
                <a:gd name="connsiteY26" fmla="*/ 2550017 h 2614411"/>
                <a:gd name="connsiteX27" fmla="*/ 2730321 w 3142445"/>
                <a:gd name="connsiteY27" fmla="*/ 2524259 h 2614411"/>
                <a:gd name="connsiteX28" fmla="*/ 2781836 w 3142445"/>
                <a:gd name="connsiteY28" fmla="*/ 2446986 h 2614411"/>
                <a:gd name="connsiteX29" fmla="*/ 2794715 w 3142445"/>
                <a:gd name="connsiteY29" fmla="*/ 2408349 h 2614411"/>
                <a:gd name="connsiteX30" fmla="*/ 2820473 w 3142445"/>
                <a:gd name="connsiteY30" fmla="*/ 2369712 h 2614411"/>
                <a:gd name="connsiteX31" fmla="*/ 2871988 w 3142445"/>
                <a:gd name="connsiteY31" fmla="*/ 2266681 h 2614411"/>
                <a:gd name="connsiteX32" fmla="*/ 2897746 w 3142445"/>
                <a:gd name="connsiteY32" fmla="*/ 2215166 h 2614411"/>
                <a:gd name="connsiteX33" fmla="*/ 2936383 w 3142445"/>
                <a:gd name="connsiteY33" fmla="*/ 2112135 h 2614411"/>
                <a:gd name="connsiteX34" fmla="*/ 3000777 w 3142445"/>
                <a:gd name="connsiteY34" fmla="*/ 1983346 h 2614411"/>
                <a:gd name="connsiteX35" fmla="*/ 3026535 w 3142445"/>
                <a:gd name="connsiteY35" fmla="*/ 1931831 h 2614411"/>
                <a:gd name="connsiteX36" fmla="*/ 3052292 w 3142445"/>
                <a:gd name="connsiteY36" fmla="*/ 1867436 h 2614411"/>
                <a:gd name="connsiteX37" fmla="*/ 3090929 w 3142445"/>
                <a:gd name="connsiteY37" fmla="*/ 1751526 h 2614411"/>
                <a:gd name="connsiteX38" fmla="*/ 3116687 w 3142445"/>
                <a:gd name="connsiteY38" fmla="*/ 1700011 h 2614411"/>
                <a:gd name="connsiteX39" fmla="*/ 3142445 w 3142445"/>
                <a:gd name="connsiteY39" fmla="*/ 1622738 h 2614411"/>
                <a:gd name="connsiteX40" fmla="*/ 3129566 w 3142445"/>
                <a:gd name="connsiteY40" fmla="*/ 1429555 h 2614411"/>
                <a:gd name="connsiteX41" fmla="*/ 3116687 w 3142445"/>
                <a:gd name="connsiteY41" fmla="*/ 1390918 h 2614411"/>
                <a:gd name="connsiteX42" fmla="*/ 3090929 w 3142445"/>
                <a:gd name="connsiteY42" fmla="*/ 1262129 h 2614411"/>
                <a:gd name="connsiteX43" fmla="*/ 3078050 w 3142445"/>
                <a:gd name="connsiteY43" fmla="*/ 1210614 h 2614411"/>
                <a:gd name="connsiteX44" fmla="*/ 3000777 w 3142445"/>
                <a:gd name="connsiteY44" fmla="*/ 1146219 h 2614411"/>
                <a:gd name="connsiteX45" fmla="*/ 2897746 w 3142445"/>
                <a:gd name="connsiteY45" fmla="*/ 1030310 h 2614411"/>
                <a:gd name="connsiteX46" fmla="*/ 2859109 w 3142445"/>
                <a:gd name="connsiteY46" fmla="*/ 991673 h 2614411"/>
                <a:gd name="connsiteX47" fmla="*/ 2820473 w 3142445"/>
                <a:gd name="connsiteY47" fmla="*/ 953036 h 2614411"/>
                <a:gd name="connsiteX48" fmla="*/ 2730321 w 3142445"/>
                <a:gd name="connsiteY48" fmla="*/ 875763 h 2614411"/>
                <a:gd name="connsiteX49" fmla="*/ 2665926 w 3142445"/>
                <a:gd name="connsiteY49" fmla="*/ 785611 h 2614411"/>
                <a:gd name="connsiteX50" fmla="*/ 2588653 w 3142445"/>
                <a:gd name="connsiteY50" fmla="*/ 682580 h 2614411"/>
                <a:gd name="connsiteX51" fmla="*/ 2537138 w 3142445"/>
                <a:gd name="connsiteY51" fmla="*/ 618186 h 2614411"/>
                <a:gd name="connsiteX52" fmla="*/ 2485622 w 3142445"/>
                <a:gd name="connsiteY52" fmla="*/ 528033 h 2614411"/>
                <a:gd name="connsiteX53" fmla="*/ 2395470 w 3142445"/>
                <a:gd name="connsiteY53" fmla="*/ 412124 h 2614411"/>
                <a:gd name="connsiteX54" fmla="*/ 2318197 w 3142445"/>
                <a:gd name="connsiteY54" fmla="*/ 283335 h 2614411"/>
                <a:gd name="connsiteX55" fmla="*/ 2279560 w 3142445"/>
                <a:gd name="connsiteY55" fmla="*/ 244698 h 2614411"/>
                <a:gd name="connsiteX56" fmla="*/ 2253802 w 3142445"/>
                <a:gd name="connsiteY56" fmla="*/ 193183 h 2614411"/>
                <a:gd name="connsiteX57" fmla="*/ 2202287 w 3142445"/>
                <a:gd name="connsiteY57" fmla="*/ 77273 h 2614411"/>
                <a:gd name="connsiteX58" fmla="*/ 2189408 w 3142445"/>
                <a:gd name="connsiteY58" fmla="*/ 25757 h 2614411"/>
                <a:gd name="connsiteX59" fmla="*/ 2150771 w 3142445"/>
                <a:gd name="connsiteY59" fmla="*/ 0 h 2614411"/>
                <a:gd name="connsiteX60" fmla="*/ 1906073 w 3142445"/>
                <a:gd name="connsiteY60" fmla="*/ 12879 h 2614411"/>
                <a:gd name="connsiteX61" fmla="*/ 1790163 w 3142445"/>
                <a:gd name="connsiteY61" fmla="*/ 51515 h 2614411"/>
                <a:gd name="connsiteX62" fmla="*/ 1678546 w 3142445"/>
                <a:gd name="connsiteY62" fmla="*/ 297287 h 2614411"/>
                <a:gd name="connsiteX63" fmla="*/ 1449946 w 3142445"/>
                <a:gd name="connsiteY63" fmla="*/ 449687 h 2614411"/>
                <a:gd name="connsiteX64" fmla="*/ 1519707 w 3142445"/>
                <a:gd name="connsiteY64" fmla="*/ 154546 h 2614411"/>
                <a:gd name="connsiteX65" fmla="*/ 1390918 w 3142445"/>
                <a:gd name="connsiteY65" fmla="*/ 244698 h 2614411"/>
                <a:gd name="connsiteX66" fmla="*/ 1352281 w 3142445"/>
                <a:gd name="connsiteY66" fmla="*/ 270456 h 2614411"/>
                <a:gd name="connsiteX67" fmla="*/ 1300766 w 3142445"/>
                <a:gd name="connsiteY67" fmla="*/ 309093 h 2614411"/>
                <a:gd name="connsiteX68" fmla="*/ 1236371 w 3142445"/>
                <a:gd name="connsiteY68" fmla="*/ 347729 h 2614411"/>
                <a:gd name="connsiteX69" fmla="*/ 1197735 w 3142445"/>
                <a:gd name="connsiteY69" fmla="*/ 386366 h 2614411"/>
                <a:gd name="connsiteX70" fmla="*/ 1081825 w 3142445"/>
                <a:gd name="connsiteY70" fmla="*/ 476518 h 2614411"/>
                <a:gd name="connsiteX71" fmla="*/ 965915 w 3142445"/>
                <a:gd name="connsiteY71" fmla="*/ 579549 h 2614411"/>
                <a:gd name="connsiteX72" fmla="*/ 901521 w 3142445"/>
                <a:gd name="connsiteY72" fmla="*/ 656822 h 2614411"/>
                <a:gd name="connsiteX73" fmla="*/ 875763 w 3142445"/>
                <a:gd name="connsiteY73" fmla="*/ 695459 h 2614411"/>
                <a:gd name="connsiteX74" fmla="*/ 837126 w 3142445"/>
                <a:gd name="connsiteY74" fmla="*/ 734095 h 2614411"/>
                <a:gd name="connsiteX75" fmla="*/ 785611 w 3142445"/>
                <a:gd name="connsiteY75" fmla="*/ 798490 h 2614411"/>
                <a:gd name="connsiteX76" fmla="*/ 721216 w 3142445"/>
                <a:gd name="connsiteY76" fmla="*/ 862884 h 2614411"/>
                <a:gd name="connsiteX77" fmla="*/ 643943 w 3142445"/>
                <a:gd name="connsiteY77" fmla="*/ 940157 h 2614411"/>
                <a:gd name="connsiteX78" fmla="*/ 566670 w 3142445"/>
                <a:gd name="connsiteY78" fmla="*/ 1017431 h 2614411"/>
                <a:gd name="connsiteX79" fmla="*/ 515154 w 3142445"/>
                <a:gd name="connsiteY79" fmla="*/ 1068946 h 2614411"/>
                <a:gd name="connsiteX80" fmla="*/ 437881 w 3142445"/>
                <a:gd name="connsiteY80" fmla="*/ 1133341 h 2614411"/>
                <a:gd name="connsiteX81" fmla="*/ 386366 w 3142445"/>
                <a:gd name="connsiteY81" fmla="*/ 1184856 h 2614411"/>
                <a:gd name="connsiteX82" fmla="*/ 309092 w 3142445"/>
                <a:gd name="connsiteY82" fmla="*/ 1210614 h 2614411"/>
                <a:gd name="connsiteX83" fmla="*/ 270456 w 3142445"/>
                <a:gd name="connsiteY83" fmla="*/ 1223493 h 2614411"/>
                <a:gd name="connsiteX84" fmla="*/ 231819 w 3142445"/>
                <a:gd name="connsiteY84" fmla="*/ 1249250 h 2614411"/>
                <a:gd name="connsiteX85" fmla="*/ 180304 w 3142445"/>
                <a:gd name="connsiteY85" fmla="*/ 1262129 h 2614411"/>
                <a:gd name="connsiteX86" fmla="*/ 141667 w 3142445"/>
                <a:gd name="connsiteY86" fmla="*/ 1275008 h 2614411"/>
                <a:gd name="connsiteX87" fmla="*/ 115909 w 3142445"/>
                <a:gd name="connsiteY87" fmla="*/ 1313645 h 2614411"/>
                <a:gd name="connsiteX88" fmla="*/ 90152 w 3142445"/>
                <a:gd name="connsiteY88" fmla="*/ 1300766 h 2614411"/>
                <a:gd name="connsiteX0" fmla="*/ 90152 w 3142445"/>
                <a:gd name="connsiteY0" fmla="*/ 1300766 h 2614411"/>
                <a:gd name="connsiteX1" fmla="*/ 77273 w 3142445"/>
                <a:gd name="connsiteY1" fmla="*/ 1506828 h 2614411"/>
                <a:gd name="connsiteX2" fmla="*/ 12878 w 3142445"/>
                <a:gd name="connsiteY2" fmla="*/ 1661374 h 2614411"/>
                <a:gd name="connsiteX3" fmla="*/ 0 w 3142445"/>
                <a:gd name="connsiteY3" fmla="*/ 1700011 h 2614411"/>
                <a:gd name="connsiteX4" fmla="*/ 12878 w 3142445"/>
                <a:gd name="connsiteY4" fmla="*/ 1790163 h 2614411"/>
                <a:gd name="connsiteX5" fmla="*/ 38636 w 3142445"/>
                <a:gd name="connsiteY5" fmla="*/ 2189408 h 2614411"/>
                <a:gd name="connsiteX6" fmla="*/ 64394 w 3142445"/>
                <a:gd name="connsiteY6" fmla="*/ 2331076 h 2614411"/>
                <a:gd name="connsiteX7" fmla="*/ 103031 w 3142445"/>
                <a:gd name="connsiteY7" fmla="*/ 2369712 h 2614411"/>
                <a:gd name="connsiteX8" fmla="*/ 193183 w 3142445"/>
                <a:gd name="connsiteY8" fmla="*/ 2459864 h 2614411"/>
                <a:gd name="connsiteX9" fmla="*/ 296214 w 3142445"/>
                <a:gd name="connsiteY9" fmla="*/ 2511380 h 2614411"/>
                <a:gd name="connsiteX10" fmla="*/ 334850 w 3142445"/>
                <a:gd name="connsiteY10" fmla="*/ 2550017 h 2614411"/>
                <a:gd name="connsiteX11" fmla="*/ 386366 w 3142445"/>
                <a:gd name="connsiteY11" fmla="*/ 2562895 h 2614411"/>
                <a:gd name="connsiteX12" fmla="*/ 425002 w 3142445"/>
                <a:gd name="connsiteY12" fmla="*/ 2575774 h 2614411"/>
                <a:gd name="connsiteX13" fmla="*/ 540912 w 3142445"/>
                <a:gd name="connsiteY13" fmla="*/ 2601532 h 2614411"/>
                <a:gd name="connsiteX14" fmla="*/ 682580 w 3142445"/>
                <a:gd name="connsiteY14" fmla="*/ 2588653 h 2614411"/>
                <a:gd name="connsiteX15" fmla="*/ 862884 w 3142445"/>
                <a:gd name="connsiteY15" fmla="*/ 2575774 h 2614411"/>
                <a:gd name="connsiteX16" fmla="*/ 927278 w 3142445"/>
                <a:gd name="connsiteY16" fmla="*/ 2562895 h 2614411"/>
                <a:gd name="connsiteX17" fmla="*/ 1043188 w 3142445"/>
                <a:gd name="connsiteY17" fmla="*/ 2550017 h 2614411"/>
                <a:gd name="connsiteX18" fmla="*/ 1133340 w 3142445"/>
                <a:gd name="connsiteY18" fmla="*/ 2537138 h 2614411"/>
                <a:gd name="connsiteX19" fmla="*/ 1674253 w 3142445"/>
                <a:gd name="connsiteY19" fmla="*/ 2562895 h 2614411"/>
                <a:gd name="connsiteX20" fmla="*/ 1880315 w 3142445"/>
                <a:gd name="connsiteY20" fmla="*/ 2588653 h 2614411"/>
                <a:gd name="connsiteX21" fmla="*/ 2021983 w 3142445"/>
                <a:gd name="connsiteY21" fmla="*/ 2601532 h 2614411"/>
                <a:gd name="connsiteX22" fmla="*/ 2073498 w 3142445"/>
                <a:gd name="connsiteY22" fmla="*/ 2614411 h 2614411"/>
                <a:gd name="connsiteX23" fmla="*/ 2434107 w 3142445"/>
                <a:gd name="connsiteY23" fmla="*/ 2588653 h 2614411"/>
                <a:gd name="connsiteX24" fmla="*/ 2588653 w 3142445"/>
                <a:gd name="connsiteY24" fmla="*/ 2575774 h 2614411"/>
                <a:gd name="connsiteX25" fmla="*/ 2627290 w 3142445"/>
                <a:gd name="connsiteY25" fmla="*/ 2562895 h 2614411"/>
                <a:gd name="connsiteX26" fmla="*/ 2691684 w 3142445"/>
                <a:gd name="connsiteY26" fmla="*/ 2550017 h 2614411"/>
                <a:gd name="connsiteX27" fmla="*/ 2730321 w 3142445"/>
                <a:gd name="connsiteY27" fmla="*/ 2524259 h 2614411"/>
                <a:gd name="connsiteX28" fmla="*/ 2781836 w 3142445"/>
                <a:gd name="connsiteY28" fmla="*/ 2446986 h 2614411"/>
                <a:gd name="connsiteX29" fmla="*/ 2794715 w 3142445"/>
                <a:gd name="connsiteY29" fmla="*/ 2408349 h 2614411"/>
                <a:gd name="connsiteX30" fmla="*/ 2820473 w 3142445"/>
                <a:gd name="connsiteY30" fmla="*/ 2369712 h 2614411"/>
                <a:gd name="connsiteX31" fmla="*/ 2871988 w 3142445"/>
                <a:gd name="connsiteY31" fmla="*/ 2266681 h 2614411"/>
                <a:gd name="connsiteX32" fmla="*/ 2897746 w 3142445"/>
                <a:gd name="connsiteY32" fmla="*/ 2215166 h 2614411"/>
                <a:gd name="connsiteX33" fmla="*/ 2936383 w 3142445"/>
                <a:gd name="connsiteY33" fmla="*/ 2112135 h 2614411"/>
                <a:gd name="connsiteX34" fmla="*/ 3000777 w 3142445"/>
                <a:gd name="connsiteY34" fmla="*/ 1983346 h 2614411"/>
                <a:gd name="connsiteX35" fmla="*/ 3026535 w 3142445"/>
                <a:gd name="connsiteY35" fmla="*/ 1931831 h 2614411"/>
                <a:gd name="connsiteX36" fmla="*/ 3052292 w 3142445"/>
                <a:gd name="connsiteY36" fmla="*/ 1867436 h 2614411"/>
                <a:gd name="connsiteX37" fmla="*/ 3090929 w 3142445"/>
                <a:gd name="connsiteY37" fmla="*/ 1751526 h 2614411"/>
                <a:gd name="connsiteX38" fmla="*/ 3116687 w 3142445"/>
                <a:gd name="connsiteY38" fmla="*/ 1700011 h 2614411"/>
                <a:gd name="connsiteX39" fmla="*/ 3142445 w 3142445"/>
                <a:gd name="connsiteY39" fmla="*/ 1622738 h 2614411"/>
                <a:gd name="connsiteX40" fmla="*/ 3129566 w 3142445"/>
                <a:gd name="connsiteY40" fmla="*/ 1429555 h 2614411"/>
                <a:gd name="connsiteX41" fmla="*/ 3116687 w 3142445"/>
                <a:gd name="connsiteY41" fmla="*/ 1390918 h 2614411"/>
                <a:gd name="connsiteX42" fmla="*/ 3090929 w 3142445"/>
                <a:gd name="connsiteY42" fmla="*/ 1262129 h 2614411"/>
                <a:gd name="connsiteX43" fmla="*/ 3078050 w 3142445"/>
                <a:gd name="connsiteY43" fmla="*/ 1210614 h 2614411"/>
                <a:gd name="connsiteX44" fmla="*/ 3000777 w 3142445"/>
                <a:gd name="connsiteY44" fmla="*/ 1146219 h 2614411"/>
                <a:gd name="connsiteX45" fmla="*/ 2897746 w 3142445"/>
                <a:gd name="connsiteY45" fmla="*/ 1030310 h 2614411"/>
                <a:gd name="connsiteX46" fmla="*/ 2859109 w 3142445"/>
                <a:gd name="connsiteY46" fmla="*/ 991673 h 2614411"/>
                <a:gd name="connsiteX47" fmla="*/ 2820473 w 3142445"/>
                <a:gd name="connsiteY47" fmla="*/ 953036 h 2614411"/>
                <a:gd name="connsiteX48" fmla="*/ 2730321 w 3142445"/>
                <a:gd name="connsiteY48" fmla="*/ 875763 h 2614411"/>
                <a:gd name="connsiteX49" fmla="*/ 2665926 w 3142445"/>
                <a:gd name="connsiteY49" fmla="*/ 785611 h 2614411"/>
                <a:gd name="connsiteX50" fmla="*/ 2588653 w 3142445"/>
                <a:gd name="connsiteY50" fmla="*/ 682580 h 2614411"/>
                <a:gd name="connsiteX51" fmla="*/ 2537138 w 3142445"/>
                <a:gd name="connsiteY51" fmla="*/ 618186 h 2614411"/>
                <a:gd name="connsiteX52" fmla="*/ 2485622 w 3142445"/>
                <a:gd name="connsiteY52" fmla="*/ 528033 h 2614411"/>
                <a:gd name="connsiteX53" fmla="*/ 2395470 w 3142445"/>
                <a:gd name="connsiteY53" fmla="*/ 412124 h 2614411"/>
                <a:gd name="connsiteX54" fmla="*/ 2318197 w 3142445"/>
                <a:gd name="connsiteY54" fmla="*/ 283335 h 2614411"/>
                <a:gd name="connsiteX55" fmla="*/ 2279560 w 3142445"/>
                <a:gd name="connsiteY55" fmla="*/ 244698 h 2614411"/>
                <a:gd name="connsiteX56" fmla="*/ 2253802 w 3142445"/>
                <a:gd name="connsiteY56" fmla="*/ 193183 h 2614411"/>
                <a:gd name="connsiteX57" fmla="*/ 2202287 w 3142445"/>
                <a:gd name="connsiteY57" fmla="*/ 77273 h 2614411"/>
                <a:gd name="connsiteX58" fmla="*/ 2189408 w 3142445"/>
                <a:gd name="connsiteY58" fmla="*/ 25757 h 2614411"/>
                <a:gd name="connsiteX59" fmla="*/ 2150771 w 3142445"/>
                <a:gd name="connsiteY59" fmla="*/ 0 h 2614411"/>
                <a:gd name="connsiteX60" fmla="*/ 1906073 w 3142445"/>
                <a:gd name="connsiteY60" fmla="*/ 12879 h 2614411"/>
                <a:gd name="connsiteX61" fmla="*/ 1830946 w 3142445"/>
                <a:gd name="connsiteY61" fmla="*/ 297287 h 2614411"/>
                <a:gd name="connsiteX62" fmla="*/ 1678546 w 3142445"/>
                <a:gd name="connsiteY62" fmla="*/ 297287 h 2614411"/>
                <a:gd name="connsiteX63" fmla="*/ 1449946 w 3142445"/>
                <a:gd name="connsiteY63" fmla="*/ 449687 h 2614411"/>
                <a:gd name="connsiteX64" fmla="*/ 1519707 w 3142445"/>
                <a:gd name="connsiteY64" fmla="*/ 154546 h 2614411"/>
                <a:gd name="connsiteX65" fmla="*/ 1390918 w 3142445"/>
                <a:gd name="connsiteY65" fmla="*/ 244698 h 2614411"/>
                <a:gd name="connsiteX66" fmla="*/ 1352281 w 3142445"/>
                <a:gd name="connsiteY66" fmla="*/ 270456 h 2614411"/>
                <a:gd name="connsiteX67" fmla="*/ 1300766 w 3142445"/>
                <a:gd name="connsiteY67" fmla="*/ 309093 h 2614411"/>
                <a:gd name="connsiteX68" fmla="*/ 1236371 w 3142445"/>
                <a:gd name="connsiteY68" fmla="*/ 347729 h 2614411"/>
                <a:gd name="connsiteX69" fmla="*/ 1197735 w 3142445"/>
                <a:gd name="connsiteY69" fmla="*/ 386366 h 2614411"/>
                <a:gd name="connsiteX70" fmla="*/ 1081825 w 3142445"/>
                <a:gd name="connsiteY70" fmla="*/ 476518 h 2614411"/>
                <a:gd name="connsiteX71" fmla="*/ 965915 w 3142445"/>
                <a:gd name="connsiteY71" fmla="*/ 579549 h 2614411"/>
                <a:gd name="connsiteX72" fmla="*/ 901521 w 3142445"/>
                <a:gd name="connsiteY72" fmla="*/ 656822 h 2614411"/>
                <a:gd name="connsiteX73" fmla="*/ 875763 w 3142445"/>
                <a:gd name="connsiteY73" fmla="*/ 695459 h 2614411"/>
                <a:gd name="connsiteX74" fmla="*/ 837126 w 3142445"/>
                <a:gd name="connsiteY74" fmla="*/ 734095 h 2614411"/>
                <a:gd name="connsiteX75" fmla="*/ 785611 w 3142445"/>
                <a:gd name="connsiteY75" fmla="*/ 798490 h 2614411"/>
                <a:gd name="connsiteX76" fmla="*/ 721216 w 3142445"/>
                <a:gd name="connsiteY76" fmla="*/ 862884 h 2614411"/>
                <a:gd name="connsiteX77" fmla="*/ 643943 w 3142445"/>
                <a:gd name="connsiteY77" fmla="*/ 940157 h 2614411"/>
                <a:gd name="connsiteX78" fmla="*/ 566670 w 3142445"/>
                <a:gd name="connsiteY78" fmla="*/ 1017431 h 2614411"/>
                <a:gd name="connsiteX79" fmla="*/ 515154 w 3142445"/>
                <a:gd name="connsiteY79" fmla="*/ 1068946 h 2614411"/>
                <a:gd name="connsiteX80" fmla="*/ 437881 w 3142445"/>
                <a:gd name="connsiteY80" fmla="*/ 1133341 h 2614411"/>
                <a:gd name="connsiteX81" fmla="*/ 386366 w 3142445"/>
                <a:gd name="connsiteY81" fmla="*/ 1184856 h 2614411"/>
                <a:gd name="connsiteX82" fmla="*/ 309092 w 3142445"/>
                <a:gd name="connsiteY82" fmla="*/ 1210614 h 2614411"/>
                <a:gd name="connsiteX83" fmla="*/ 270456 w 3142445"/>
                <a:gd name="connsiteY83" fmla="*/ 1223493 h 2614411"/>
                <a:gd name="connsiteX84" fmla="*/ 231819 w 3142445"/>
                <a:gd name="connsiteY84" fmla="*/ 1249250 h 2614411"/>
                <a:gd name="connsiteX85" fmla="*/ 180304 w 3142445"/>
                <a:gd name="connsiteY85" fmla="*/ 1262129 h 2614411"/>
                <a:gd name="connsiteX86" fmla="*/ 141667 w 3142445"/>
                <a:gd name="connsiteY86" fmla="*/ 1275008 h 2614411"/>
                <a:gd name="connsiteX87" fmla="*/ 115909 w 3142445"/>
                <a:gd name="connsiteY87" fmla="*/ 1313645 h 2614411"/>
                <a:gd name="connsiteX88" fmla="*/ 90152 w 3142445"/>
                <a:gd name="connsiteY88" fmla="*/ 1300766 h 2614411"/>
                <a:gd name="connsiteX0" fmla="*/ 90152 w 3142445"/>
                <a:gd name="connsiteY0" fmla="*/ 1300766 h 2614411"/>
                <a:gd name="connsiteX1" fmla="*/ 77273 w 3142445"/>
                <a:gd name="connsiteY1" fmla="*/ 1506828 h 2614411"/>
                <a:gd name="connsiteX2" fmla="*/ 12878 w 3142445"/>
                <a:gd name="connsiteY2" fmla="*/ 1661374 h 2614411"/>
                <a:gd name="connsiteX3" fmla="*/ 0 w 3142445"/>
                <a:gd name="connsiteY3" fmla="*/ 1700011 h 2614411"/>
                <a:gd name="connsiteX4" fmla="*/ 12878 w 3142445"/>
                <a:gd name="connsiteY4" fmla="*/ 1790163 h 2614411"/>
                <a:gd name="connsiteX5" fmla="*/ 38636 w 3142445"/>
                <a:gd name="connsiteY5" fmla="*/ 2189408 h 2614411"/>
                <a:gd name="connsiteX6" fmla="*/ 64394 w 3142445"/>
                <a:gd name="connsiteY6" fmla="*/ 2331076 h 2614411"/>
                <a:gd name="connsiteX7" fmla="*/ 103031 w 3142445"/>
                <a:gd name="connsiteY7" fmla="*/ 2369712 h 2614411"/>
                <a:gd name="connsiteX8" fmla="*/ 193183 w 3142445"/>
                <a:gd name="connsiteY8" fmla="*/ 2459864 h 2614411"/>
                <a:gd name="connsiteX9" fmla="*/ 296214 w 3142445"/>
                <a:gd name="connsiteY9" fmla="*/ 2511380 h 2614411"/>
                <a:gd name="connsiteX10" fmla="*/ 334850 w 3142445"/>
                <a:gd name="connsiteY10" fmla="*/ 2550017 h 2614411"/>
                <a:gd name="connsiteX11" fmla="*/ 386366 w 3142445"/>
                <a:gd name="connsiteY11" fmla="*/ 2562895 h 2614411"/>
                <a:gd name="connsiteX12" fmla="*/ 425002 w 3142445"/>
                <a:gd name="connsiteY12" fmla="*/ 2575774 h 2614411"/>
                <a:gd name="connsiteX13" fmla="*/ 540912 w 3142445"/>
                <a:gd name="connsiteY13" fmla="*/ 2601532 h 2614411"/>
                <a:gd name="connsiteX14" fmla="*/ 682580 w 3142445"/>
                <a:gd name="connsiteY14" fmla="*/ 2588653 h 2614411"/>
                <a:gd name="connsiteX15" fmla="*/ 862884 w 3142445"/>
                <a:gd name="connsiteY15" fmla="*/ 2575774 h 2614411"/>
                <a:gd name="connsiteX16" fmla="*/ 927278 w 3142445"/>
                <a:gd name="connsiteY16" fmla="*/ 2562895 h 2614411"/>
                <a:gd name="connsiteX17" fmla="*/ 1043188 w 3142445"/>
                <a:gd name="connsiteY17" fmla="*/ 2550017 h 2614411"/>
                <a:gd name="connsiteX18" fmla="*/ 1133340 w 3142445"/>
                <a:gd name="connsiteY18" fmla="*/ 2537138 h 2614411"/>
                <a:gd name="connsiteX19" fmla="*/ 1674253 w 3142445"/>
                <a:gd name="connsiteY19" fmla="*/ 2562895 h 2614411"/>
                <a:gd name="connsiteX20" fmla="*/ 1880315 w 3142445"/>
                <a:gd name="connsiteY20" fmla="*/ 2588653 h 2614411"/>
                <a:gd name="connsiteX21" fmla="*/ 2021983 w 3142445"/>
                <a:gd name="connsiteY21" fmla="*/ 2601532 h 2614411"/>
                <a:gd name="connsiteX22" fmla="*/ 2073498 w 3142445"/>
                <a:gd name="connsiteY22" fmla="*/ 2614411 h 2614411"/>
                <a:gd name="connsiteX23" fmla="*/ 2434107 w 3142445"/>
                <a:gd name="connsiteY23" fmla="*/ 2588653 h 2614411"/>
                <a:gd name="connsiteX24" fmla="*/ 2588653 w 3142445"/>
                <a:gd name="connsiteY24" fmla="*/ 2575774 h 2614411"/>
                <a:gd name="connsiteX25" fmla="*/ 2627290 w 3142445"/>
                <a:gd name="connsiteY25" fmla="*/ 2562895 h 2614411"/>
                <a:gd name="connsiteX26" fmla="*/ 2691684 w 3142445"/>
                <a:gd name="connsiteY26" fmla="*/ 2550017 h 2614411"/>
                <a:gd name="connsiteX27" fmla="*/ 2730321 w 3142445"/>
                <a:gd name="connsiteY27" fmla="*/ 2524259 h 2614411"/>
                <a:gd name="connsiteX28" fmla="*/ 2781836 w 3142445"/>
                <a:gd name="connsiteY28" fmla="*/ 2446986 h 2614411"/>
                <a:gd name="connsiteX29" fmla="*/ 2794715 w 3142445"/>
                <a:gd name="connsiteY29" fmla="*/ 2408349 h 2614411"/>
                <a:gd name="connsiteX30" fmla="*/ 2820473 w 3142445"/>
                <a:gd name="connsiteY30" fmla="*/ 2369712 h 2614411"/>
                <a:gd name="connsiteX31" fmla="*/ 2871988 w 3142445"/>
                <a:gd name="connsiteY31" fmla="*/ 2266681 h 2614411"/>
                <a:gd name="connsiteX32" fmla="*/ 2897746 w 3142445"/>
                <a:gd name="connsiteY32" fmla="*/ 2215166 h 2614411"/>
                <a:gd name="connsiteX33" fmla="*/ 2936383 w 3142445"/>
                <a:gd name="connsiteY33" fmla="*/ 2112135 h 2614411"/>
                <a:gd name="connsiteX34" fmla="*/ 3000777 w 3142445"/>
                <a:gd name="connsiteY34" fmla="*/ 1983346 h 2614411"/>
                <a:gd name="connsiteX35" fmla="*/ 3026535 w 3142445"/>
                <a:gd name="connsiteY35" fmla="*/ 1931831 h 2614411"/>
                <a:gd name="connsiteX36" fmla="*/ 3052292 w 3142445"/>
                <a:gd name="connsiteY36" fmla="*/ 1867436 h 2614411"/>
                <a:gd name="connsiteX37" fmla="*/ 3090929 w 3142445"/>
                <a:gd name="connsiteY37" fmla="*/ 1751526 h 2614411"/>
                <a:gd name="connsiteX38" fmla="*/ 3116687 w 3142445"/>
                <a:gd name="connsiteY38" fmla="*/ 1700011 h 2614411"/>
                <a:gd name="connsiteX39" fmla="*/ 3142445 w 3142445"/>
                <a:gd name="connsiteY39" fmla="*/ 1622738 h 2614411"/>
                <a:gd name="connsiteX40" fmla="*/ 3129566 w 3142445"/>
                <a:gd name="connsiteY40" fmla="*/ 1429555 h 2614411"/>
                <a:gd name="connsiteX41" fmla="*/ 3116687 w 3142445"/>
                <a:gd name="connsiteY41" fmla="*/ 1390918 h 2614411"/>
                <a:gd name="connsiteX42" fmla="*/ 3090929 w 3142445"/>
                <a:gd name="connsiteY42" fmla="*/ 1262129 h 2614411"/>
                <a:gd name="connsiteX43" fmla="*/ 3078050 w 3142445"/>
                <a:gd name="connsiteY43" fmla="*/ 1210614 h 2614411"/>
                <a:gd name="connsiteX44" fmla="*/ 3000777 w 3142445"/>
                <a:gd name="connsiteY44" fmla="*/ 1146219 h 2614411"/>
                <a:gd name="connsiteX45" fmla="*/ 2897746 w 3142445"/>
                <a:gd name="connsiteY45" fmla="*/ 1030310 h 2614411"/>
                <a:gd name="connsiteX46" fmla="*/ 2859109 w 3142445"/>
                <a:gd name="connsiteY46" fmla="*/ 991673 h 2614411"/>
                <a:gd name="connsiteX47" fmla="*/ 2820473 w 3142445"/>
                <a:gd name="connsiteY47" fmla="*/ 953036 h 2614411"/>
                <a:gd name="connsiteX48" fmla="*/ 2730321 w 3142445"/>
                <a:gd name="connsiteY48" fmla="*/ 875763 h 2614411"/>
                <a:gd name="connsiteX49" fmla="*/ 2665926 w 3142445"/>
                <a:gd name="connsiteY49" fmla="*/ 785611 h 2614411"/>
                <a:gd name="connsiteX50" fmla="*/ 2588653 w 3142445"/>
                <a:gd name="connsiteY50" fmla="*/ 682580 h 2614411"/>
                <a:gd name="connsiteX51" fmla="*/ 2537138 w 3142445"/>
                <a:gd name="connsiteY51" fmla="*/ 618186 h 2614411"/>
                <a:gd name="connsiteX52" fmla="*/ 2485622 w 3142445"/>
                <a:gd name="connsiteY52" fmla="*/ 528033 h 2614411"/>
                <a:gd name="connsiteX53" fmla="*/ 2395470 w 3142445"/>
                <a:gd name="connsiteY53" fmla="*/ 412124 h 2614411"/>
                <a:gd name="connsiteX54" fmla="*/ 2318197 w 3142445"/>
                <a:gd name="connsiteY54" fmla="*/ 283335 h 2614411"/>
                <a:gd name="connsiteX55" fmla="*/ 2279560 w 3142445"/>
                <a:gd name="connsiteY55" fmla="*/ 244698 h 2614411"/>
                <a:gd name="connsiteX56" fmla="*/ 2253802 w 3142445"/>
                <a:gd name="connsiteY56" fmla="*/ 193183 h 2614411"/>
                <a:gd name="connsiteX57" fmla="*/ 2202287 w 3142445"/>
                <a:gd name="connsiteY57" fmla="*/ 77273 h 2614411"/>
                <a:gd name="connsiteX58" fmla="*/ 2189408 w 3142445"/>
                <a:gd name="connsiteY58" fmla="*/ 25757 h 2614411"/>
                <a:gd name="connsiteX59" fmla="*/ 2150771 w 3142445"/>
                <a:gd name="connsiteY59" fmla="*/ 0 h 2614411"/>
                <a:gd name="connsiteX60" fmla="*/ 2059546 w 3142445"/>
                <a:gd name="connsiteY60" fmla="*/ 297287 h 2614411"/>
                <a:gd name="connsiteX61" fmla="*/ 1830946 w 3142445"/>
                <a:gd name="connsiteY61" fmla="*/ 297287 h 2614411"/>
                <a:gd name="connsiteX62" fmla="*/ 1678546 w 3142445"/>
                <a:gd name="connsiteY62" fmla="*/ 297287 h 2614411"/>
                <a:gd name="connsiteX63" fmla="*/ 1449946 w 3142445"/>
                <a:gd name="connsiteY63" fmla="*/ 449687 h 2614411"/>
                <a:gd name="connsiteX64" fmla="*/ 1519707 w 3142445"/>
                <a:gd name="connsiteY64" fmla="*/ 154546 h 2614411"/>
                <a:gd name="connsiteX65" fmla="*/ 1390918 w 3142445"/>
                <a:gd name="connsiteY65" fmla="*/ 244698 h 2614411"/>
                <a:gd name="connsiteX66" fmla="*/ 1352281 w 3142445"/>
                <a:gd name="connsiteY66" fmla="*/ 270456 h 2614411"/>
                <a:gd name="connsiteX67" fmla="*/ 1300766 w 3142445"/>
                <a:gd name="connsiteY67" fmla="*/ 309093 h 2614411"/>
                <a:gd name="connsiteX68" fmla="*/ 1236371 w 3142445"/>
                <a:gd name="connsiteY68" fmla="*/ 347729 h 2614411"/>
                <a:gd name="connsiteX69" fmla="*/ 1197735 w 3142445"/>
                <a:gd name="connsiteY69" fmla="*/ 386366 h 2614411"/>
                <a:gd name="connsiteX70" fmla="*/ 1081825 w 3142445"/>
                <a:gd name="connsiteY70" fmla="*/ 476518 h 2614411"/>
                <a:gd name="connsiteX71" fmla="*/ 965915 w 3142445"/>
                <a:gd name="connsiteY71" fmla="*/ 579549 h 2614411"/>
                <a:gd name="connsiteX72" fmla="*/ 901521 w 3142445"/>
                <a:gd name="connsiteY72" fmla="*/ 656822 h 2614411"/>
                <a:gd name="connsiteX73" fmla="*/ 875763 w 3142445"/>
                <a:gd name="connsiteY73" fmla="*/ 695459 h 2614411"/>
                <a:gd name="connsiteX74" fmla="*/ 837126 w 3142445"/>
                <a:gd name="connsiteY74" fmla="*/ 734095 h 2614411"/>
                <a:gd name="connsiteX75" fmla="*/ 785611 w 3142445"/>
                <a:gd name="connsiteY75" fmla="*/ 798490 h 2614411"/>
                <a:gd name="connsiteX76" fmla="*/ 721216 w 3142445"/>
                <a:gd name="connsiteY76" fmla="*/ 862884 h 2614411"/>
                <a:gd name="connsiteX77" fmla="*/ 643943 w 3142445"/>
                <a:gd name="connsiteY77" fmla="*/ 940157 h 2614411"/>
                <a:gd name="connsiteX78" fmla="*/ 566670 w 3142445"/>
                <a:gd name="connsiteY78" fmla="*/ 1017431 h 2614411"/>
                <a:gd name="connsiteX79" fmla="*/ 515154 w 3142445"/>
                <a:gd name="connsiteY79" fmla="*/ 1068946 h 2614411"/>
                <a:gd name="connsiteX80" fmla="*/ 437881 w 3142445"/>
                <a:gd name="connsiteY80" fmla="*/ 1133341 h 2614411"/>
                <a:gd name="connsiteX81" fmla="*/ 386366 w 3142445"/>
                <a:gd name="connsiteY81" fmla="*/ 1184856 h 2614411"/>
                <a:gd name="connsiteX82" fmla="*/ 309092 w 3142445"/>
                <a:gd name="connsiteY82" fmla="*/ 1210614 h 2614411"/>
                <a:gd name="connsiteX83" fmla="*/ 270456 w 3142445"/>
                <a:gd name="connsiteY83" fmla="*/ 1223493 h 2614411"/>
                <a:gd name="connsiteX84" fmla="*/ 231819 w 3142445"/>
                <a:gd name="connsiteY84" fmla="*/ 1249250 h 2614411"/>
                <a:gd name="connsiteX85" fmla="*/ 180304 w 3142445"/>
                <a:gd name="connsiteY85" fmla="*/ 1262129 h 2614411"/>
                <a:gd name="connsiteX86" fmla="*/ 141667 w 3142445"/>
                <a:gd name="connsiteY86" fmla="*/ 1275008 h 2614411"/>
                <a:gd name="connsiteX87" fmla="*/ 115909 w 3142445"/>
                <a:gd name="connsiteY87" fmla="*/ 1313645 h 2614411"/>
                <a:gd name="connsiteX88" fmla="*/ 90152 w 3142445"/>
                <a:gd name="connsiteY88" fmla="*/ 1300766 h 2614411"/>
                <a:gd name="connsiteX0" fmla="*/ 90152 w 3142445"/>
                <a:gd name="connsiteY0" fmla="*/ 1337435 h 2651080"/>
                <a:gd name="connsiteX1" fmla="*/ 77273 w 3142445"/>
                <a:gd name="connsiteY1" fmla="*/ 1543497 h 2651080"/>
                <a:gd name="connsiteX2" fmla="*/ 12878 w 3142445"/>
                <a:gd name="connsiteY2" fmla="*/ 1698043 h 2651080"/>
                <a:gd name="connsiteX3" fmla="*/ 0 w 3142445"/>
                <a:gd name="connsiteY3" fmla="*/ 1736680 h 2651080"/>
                <a:gd name="connsiteX4" fmla="*/ 12878 w 3142445"/>
                <a:gd name="connsiteY4" fmla="*/ 1826832 h 2651080"/>
                <a:gd name="connsiteX5" fmla="*/ 38636 w 3142445"/>
                <a:gd name="connsiteY5" fmla="*/ 2226077 h 2651080"/>
                <a:gd name="connsiteX6" fmla="*/ 64394 w 3142445"/>
                <a:gd name="connsiteY6" fmla="*/ 2367745 h 2651080"/>
                <a:gd name="connsiteX7" fmla="*/ 103031 w 3142445"/>
                <a:gd name="connsiteY7" fmla="*/ 2406381 h 2651080"/>
                <a:gd name="connsiteX8" fmla="*/ 193183 w 3142445"/>
                <a:gd name="connsiteY8" fmla="*/ 2496533 h 2651080"/>
                <a:gd name="connsiteX9" fmla="*/ 296214 w 3142445"/>
                <a:gd name="connsiteY9" fmla="*/ 2548049 h 2651080"/>
                <a:gd name="connsiteX10" fmla="*/ 334850 w 3142445"/>
                <a:gd name="connsiteY10" fmla="*/ 2586686 h 2651080"/>
                <a:gd name="connsiteX11" fmla="*/ 386366 w 3142445"/>
                <a:gd name="connsiteY11" fmla="*/ 2599564 h 2651080"/>
                <a:gd name="connsiteX12" fmla="*/ 425002 w 3142445"/>
                <a:gd name="connsiteY12" fmla="*/ 2612443 h 2651080"/>
                <a:gd name="connsiteX13" fmla="*/ 540912 w 3142445"/>
                <a:gd name="connsiteY13" fmla="*/ 2638201 h 2651080"/>
                <a:gd name="connsiteX14" fmla="*/ 682580 w 3142445"/>
                <a:gd name="connsiteY14" fmla="*/ 2625322 h 2651080"/>
                <a:gd name="connsiteX15" fmla="*/ 862884 w 3142445"/>
                <a:gd name="connsiteY15" fmla="*/ 2612443 h 2651080"/>
                <a:gd name="connsiteX16" fmla="*/ 927278 w 3142445"/>
                <a:gd name="connsiteY16" fmla="*/ 2599564 h 2651080"/>
                <a:gd name="connsiteX17" fmla="*/ 1043188 w 3142445"/>
                <a:gd name="connsiteY17" fmla="*/ 2586686 h 2651080"/>
                <a:gd name="connsiteX18" fmla="*/ 1133340 w 3142445"/>
                <a:gd name="connsiteY18" fmla="*/ 2573807 h 2651080"/>
                <a:gd name="connsiteX19" fmla="*/ 1674253 w 3142445"/>
                <a:gd name="connsiteY19" fmla="*/ 2599564 h 2651080"/>
                <a:gd name="connsiteX20" fmla="*/ 1880315 w 3142445"/>
                <a:gd name="connsiteY20" fmla="*/ 2625322 h 2651080"/>
                <a:gd name="connsiteX21" fmla="*/ 2021983 w 3142445"/>
                <a:gd name="connsiteY21" fmla="*/ 2638201 h 2651080"/>
                <a:gd name="connsiteX22" fmla="*/ 2073498 w 3142445"/>
                <a:gd name="connsiteY22" fmla="*/ 2651080 h 2651080"/>
                <a:gd name="connsiteX23" fmla="*/ 2434107 w 3142445"/>
                <a:gd name="connsiteY23" fmla="*/ 2625322 h 2651080"/>
                <a:gd name="connsiteX24" fmla="*/ 2588653 w 3142445"/>
                <a:gd name="connsiteY24" fmla="*/ 2612443 h 2651080"/>
                <a:gd name="connsiteX25" fmla="*/ 2627290 w 3142445"/>
                <a:gd name="connsiteY25" fmla="*/ 2599564 h 2651080"/>
                <a:gd name="connsiteX26" fmla="*/ 2691684 w 3142445"/>
                <a:gd name="connsiteY26" fmla="*/ 2586686 h 2651080"/>
                <a:gd name="connsiteX27" fmla="*/ 2730321 w 3142445"/>
                <a:gd name="connsiteY27" fmla="*/ 2560928 h 2651080"/>
                <a:gd name="connsiteX28" fmla="*/ 2781836 w 3142445"/>
                <a:gd name="connsiteY28" fmla="*/ 2483655 h 2651080"/>
                <a:gd name="connsiteX29" fmla="*/ 2794715 w 3142445"/>
                <a:gd name="connsiteY29" fmla="*/ 2445018 h 2651080"/>
                <a:gd name="connsiteX30" fmla="*/ 2820473 w 3142445"/>
                <a:gd name="connsiteY30" fmla="*/ 2406381 h 2651080"/>
                <a:gd name="connsiteX31" fmla="*/ 2871988 w 3142445"/>
                <a:gd name="connsiteY31" fmla="*/ 2303350 h 2651080"/>
                <a:gd name="connsiteX32" fmla="*/ 2897746 w 3142445"/>
                <a:gd name="connsiteY32" fmla="*/ 2251835 h 2651080"/>
                <a:gd name="connsiteX33" fmla="*/ 2936383 w 3142445"/>
                <a:gd name="connsiteY33" fmla="*/ 2148804 h 2651080"/>
                <a:gd name="connsiteX34" fmla="*/ 3000777 w 3142445"/>
                <a:gd name="connsiteY34" fmla="*/ 2020015 h 2651080"/>
                <a:gd name="connsiteX35" fmla="*/ 3026535 w 3142445"/>
                <a:gd name="connsiteY35" fmla="*/ 1968500 h 2651080"/>
                <a:gd name="connsiteX36" fmla="*/ 3052292 w 3142445"/>
                <a:gd name="connsiteY36" fmla="*/ 1904105 h 2651080"/>
                <a:gd name="connsiteX37" fmla="*/ 3090929 w 3142445"/>
                <a:gd name="connsiteY37" fmla="*/ 1788195 h 2651080"/>
                <a:gd name="connsiteX38" fmla="*/ 3116687 w 3142445"/>
                <a:gd name="connsiteY38" fmla="*/ 1736680 h 2651080"/>
                <a:gd name="connsiteX39" fmla="*/ 3142445 w 3142445"/>
                <a:gd name="connsiteY39" fmla="*/ 1659407 h 2651080"/>
                <a:gd name="connsiteX40" fmla="*/ 3129566 w 3142445"/>
                <a:gd name="connsiteY40" fmla="*/ 1466224 h 2651080"/>
                <a:gd name="connsiteX41" fmla="*/ 3116687 w 3142445"/>
                <a:gd name="connsiteY41" fmla="*/ 1427587 h 2651080"/>
                <a:gd name="connsiteX42" fmla="*/ 3090929 w 3142445"/>
                <a:gd name="connsiteY42" fmla="*/ 1298798 h 2651080"/>
                <a:gd name="connsiteX43" fmla="*/ 3078050 w 3142445"/>
                <a:gd name="connsiteY43" fmla="*/ 1247283 h 2651080"/>
                <a:gd name="connsiteX44" fmla="*/ 3000777 w 3142445"/>
                <a:gd name="connsiteY44" fmla="*/ 1182888 h 2651080"/>
                <a:gd name="connsiteX45" fmla="*/ 2897746 w 3142445"/>
                <a:gd name="connsiteY45" fmla="*/ 1066979 h 2651080"/>
                <a:gd name="connsiteX46" fmla="*/ 2859109 w 3142445"/>
                <a:gd name="connsiteY46" fmla="*/ 1028342 h 2651080"/>
                <a:gd name="connsiteX47" fmla="*/ 2820473 w 3142445"/>
                <a:gd name="connsiteY47" fmla="*/ 989705 h 2651080"/>
                <a:gd name="connsiteX48" fmla="*/ 2730321 w 3142445"/>
                <a:gd name="connsiteY48" fmla="*/ 912432 h 2651080"/>
                <a:gd name="connsiteX49" fmla="*/ 2665926 w 3142445"/>
                <a:gd name="connsiteY49" fmla="*/ 822280 h 2651080"/>
                <a:gd name="connsiteX50" fmla="*/ 2588653 w 3142445"/>
                <a:gd name="connsiteY50" fmla="*/ 719249 h 2651080"/>
                <a:gd name="connsiteX51" fmla="*/ 2537138 w 3142445"/>
                <a:gd name="connsiteY51" fmla="*/ 654855 h 2651080"/>
                <a:gd name="connsiteX52" fmla="*/ 2485622 w 3142445"/>
                <a:gd name="connsiteY52" fmla="*/ 564702 h 2651080"/>
                <a:gd name="connsiteX53" fmla="*/ 2395470 w 3142445"/>
                <a:gd name="connsiteY53" fmla="*/ 448793 h 2651080"/>
                <a:gd name="connsiteX54" fmla="*/ 2318197 w 3142445"/>
                <a:gd name="connsiteY54" fmla="*/ 320004 h 2651080"/>
                <a:gd name="connsiteX55" fmla="*/ 2279560 w 3142445"/>
                <a:gd name="connsiteY55" fmla="*/ 281367 h 2651080"/>
                <a:gd name="connsiteX56" fmla="*/ 2253802 w 3142445"/>
                <a:gd name="connsiteY56" fmla="*/ 229852 h 2651080"/>
                <a:gd name="connsiteX57" fmla="*/ 2202287 w 3142445"/>
                <a:gd name="connsiteY57" fmla="*/ 113942 h 2651080"/>
                <a:gd name="connsiteX58" fmla="*/ 2150771 w 3142445"/>
                <a:gd name="connsiteY58" fmla="*/ 36669 h 2651080"/>
                <a:gd name="connsiteX59" fmla="*/ 2059546 w 3142445"/>
                <a:gd name="connsiteY59" fmla="*/ 333956 h 2651080"/>
                <a:gd name="connsiteX60" fmla="*/ 1830946 w 3142445"/>
                <a:gd name="connsiteY60" fmla="*/ 333956 h 2651080"/>
                <a:gd name="connsiteX61" fmla="*/ 1678546 w 3142445"/>
                <a:gd name="connsiteY61" fmla="*/ 333956 h 2651080"/>
                <a:gd name="connsiteX62" fmla="*/ 1449946 w 3142445"/>
                <a:gd name="connsiteY62" fmla="*/ 486356 h 2651080"/>
                <a:gd name="connsiteX63" fmla="*/ 1519707 w 3142445"/>
                <a:gd name="connsiteY63" fmla="*/ 191215 h 2651080"/>
                <a:gd name="connsiteX64" fmla="*/ 1390918 w 3142445"/>
                <a:gd name="connsiteY64" fmla="*/ 281367 h 2651080"/>
                <a:gd name="connsiteX65" fmla="*/ 1352281 w 3142445"/>
                <a:gd name="connsiteY65" fmla="*/ 307125 h 2651080"/>
                <a:gd name="connsiteX66" fmla="*/ 1300766 w 3142445"/>
                <a:gd name="connsiteY66" fmla="*/ 345762 h 2651080"/>
                <a:gd name="connsiteX67" fmla="*/ 1236371 w 3142445"/>
                <a:gd name="connsiteY67" fmla="*/ 384398 h 2651080"/>
                <a:gd name="connsiteX68" fmla="*/ 1197735 w 3142445"/>
                <a:gd name="connsiteY68" fmla="*/ 423035 h 2651080"/>
                <a:gd name="connsiteX69" fmla="*/ 1081825 w 3142445"/>
                <a:gd name="connsiteY69" fmla="*/ 513187 h 2651080"/>
                <a:gd name="connsiteX70" fmla="*/ 965915 w 3142445"/>
                <a:gd name="connsiteY70" fmla="*/ 616218 h 2651080"/>
                <a:gd name="connsiteX71" fmla="*/ 901521 w 3142445"/>
                <a:gd name="connsiteY71" fmla="*/ 693491 h 2651080"/>
                <a:gd name="connsiteX72" fmla="*/ 875763 w 3142445"/>
                <a:gd name="connsiteY72" fmla="*/ 732128 h 2651080"/>
                <a:gd name="connsiteX73" fmla="*/ 837126 w 3142445"/>
                <a:gd name="connsiteY73" fmla="*/ 770764 h 2651080"/>
                <a:gd name="connsiteX74" fmla="*/ 785611 w 3142445"/>
                <a:gd name="connsiteY74" fmla="*/ 835159 h 2651080"/>
                <a:gd name="connsiteX75" fmla="*/ 721216 w 3142445"/>
                <a:gd name="connsiteY75" fmla="*/ 899553 h 2651080"/>
                <a:gd name="connsiteX76" fmla="*/ 643943 w 3142445"/>
                <a:gd name="connsiteY76" fmla="*/ 976826 h 2651080"/>
                <a:gd name="connsiteX77" fmla="*/ 566670 w 3142445"/>
                <a:gd name="connsiteY77" fmla="*/ 1054100 h 2651080"/>
                <a:gd name="connsiteX78" fmla="*/ 515154 w 3142445"/>
                <a:gd name="connsiteY78" fmla="*/ 1105615 h 2651080"/>
                <a:gd name="connsiteX79" fmla="*/ 437881 w 3142445"/>
                <a:gd name="connsiteY79" fmla="*/ 1170010 h 2651080"/>
                <a:gd name="connsiteX80" fmla="*/ 386366 w 3142445"/>
                <a:gd name="connsiteY80" fmla="*/ 1221525 h 2651080"/>
                <a:gd name="connsiteX81" fmla="*/ 309092 w 3142445"/>
                <a:gd name="connsiteY81" fmla="*/ 1247283 h 2651080"/>
                <a:gd name="connsiteX82" fmla="*/ 270456 w 3142445"/>
                <a:gd name="connsiteY82" fmla="*/ 1260162 h 2651080"/>
                <a:gd name="connsiteX83" fmla="*/ 231819 w 3142445"/>
                <a:gd name="connsiteY83" fmla="*/ 1285919 h 2651080"/>
                <a:gd name="connsiteX84" fmla="*/ 180304 w 3142445"/>
                <a:gd name="connsiteY84" fmla="*/ 1298798 h 2651080"/>
                <a:gd name="connsiteX85" fmla="*/ 141667 w 3142445"/>
                <a:gd name="connsiteY85" fmla="*/ 1311677 h 2651080"/>
                <a:gd name="connsiteX86" fmla="*/ 115909 w 3142445"/>
                <a:gd name="connsiteY86" fmla="*/ 1350314 h 2651080"/>
                <a:gd name="connsiteX87" fmla="*/ 90152 w 3142445"/>
                <a:gd name="connsiteY87" fmla="*/ 1337435 h 2651080"/>
                <a:gd name="connsiteX0" fmla="*/ 90152 w 3142445"/>
                <a:gd name="connsiteY0" fmla="*/ 1266272 h 2579917"/>
                <a:gd name="connsiteX1" fmla="*/ 77273 w 3142445"/>
                <a:gd name="connsiteY1" fmla="*/ 1472334 h 2579917"/>
                <a:gd name="connsiteX2" fmla="*/ 12878 w 3142445"/>
                <a:gd name="connsiteY2" fmla="*/ 1626880 h 2579917"/>
                <a:gd name="connsiteX3" fmla="*/ 0 w 3142445"/>
                <a:gd name="connsiteY3" fmla="*/ 1665517 h 2579917"/>
                <a:gd name="connsiteX4" fmla="*/ 12878 w 3142445"/>
                <a:gd name="connsiteY4" fmla="*/ 1755669 h 2579917"/>
                <a:gd name="connsiteX5" fmla="*/ 38636 w 3142445"/>
                <a:gd name="connsiteY5" fmla="*/ 2154914 h 2579917"/>
                <a:gd name="connsiteX6" fmla="*/ 64394 w 3142445"/>
                <a:gd name="connsiteY6" fmla="*/ 2296582 h 2579917"/>
                <a:gd name="connsiteX7" fmla="*/ 103031 w 3142445"/>
                <a:gd name="connsiteY7" fmla="*/ 2335218 h 2579917"/>
                <a:gd name="connsiteX8" fmla="*/ 193183 w 3142445"/>
                <a:gd name="connsiteY8" fmla="*/ 2425370 h 2579917"/>
                <a:gd name="connsiteX9" fmla="*/ 296214 w 3142445"/>
                <a:gd name="connsiteY9" fmla="*/ 2476886 h 2579917"/>
                <a:gd name="connsiteX10" fmla="*/ 334850 w 3142445"/>
                <a:gd name="connsiteY10" fmla="*/ 2515523 h 2579917"/>
                <a:gd name="connsiteX11" fmla="*/ 386366 w 3142445"/>
                <a:gd name="connsiteY11" fmla="*/ 2528401 h 2579917"/>
                <a:gd name="connsiteX12" fmla="*/ 425002 w 3142445"/>
                <a:gd name="connsiteY12" fmla="*/ 2541280 h 2579917"/>
                <a:gd name="connsiteX13" fmla="*/ 540912 w 3142445"/>
                <a:gd name="connsiteY13" fmla="*/ 2567038 h 2579917"/>
                <a:gd name="connsiteX14" fmla="*/ 682580 w 3142445"/>
                <a:gd name="connsiteY14" fmla="*/ 2554159 h 2579917"/>
                <a:gd name="connsiteX15" fmla="*/ 862884 w 3142445"/>
                <a:gd name="connsiteY15" fmla="*/ 2541280 h 2579917"/>
                <a:gd name="connsiteX16" fmla="*/ 927278 w 3142445"/>
                <a:gd name="connsiteY16" fmla="*/ 2528401 h 2579917"/>
                <a:gd name="connsiteX17" fmla="*/ 1043188 w 3142445"/>
                <a:gd name="connsiteY17" fmla="*/ 2515523 h 2579917"/>
                <a:gd name="connsiteX18" fmla="*/ 1133340 w 3142445"/>
                <a:gd name="connsiteY18" fmla="*/ 2502644 h 2579917"/>
                <a:gd name="connsiteX19" fmla="*/ 1674253 w 3142445"/>
                <a:gd name="connsiteY19" fmla="*/ 2528401 h 2579917"/>
                <a:gd name="connsiteX20" fmla="*/ 1880315 w 3142445"/>
                <a:gd name="connsiteY20" fmla="*/ 2554159 h 2579917"/>
                <a:gd name="connsiteX21" fmla="*/ 2021983 w 3142445"/>
                <a:gd name="connsiteY21" fmla="*/ 2567038 h 2579917"/>
                <a:gd name="connsiteX22" fmla="*/ 2073498 w 3142445"/>
                <a:gd name="connsiteY22" fmla="*/ 2579917 h 2579917"/>
                <a:gd name="connsiteX23" fmla="*/ 2434107 w 3142445"/>
                <a:gd name="connsiteY23" fmla="*/ 2554159 h 2579917"/>
                <a:gd name="connsiteX24" fmla="*/ 2588653 w 3142445"/>
                <a:gd name="connsiteY24" fmla="*/ 2541280 h 2579917"/>
                <a:gd name="connsiteX25" fmla="*/ 2627290 w 3142445"/>
                <a:gd name="connsiteY25" fmla="*/ 2528401 h 2579917"/>
                <a:gd name="connsiteX26" fmla="*/ 2691684 w 3142445"/>
                <a:gd name="connsiteY26" fmla="*/ 2515523 h 2579917"/>
                <a:gd name="connsiteX27" fmla="*/ 2730321 w 3142445"/>
                <a:gd name="connsiteY27" fmla="*/ 2489765 h 2579917"/>
                <a:gd name="connsiteX28" fmla="*/ 2781836 w 3142445"/>
                <a:gd name="connsiteY28" fmla="*/ 2412492 h 2579917"/>
                <a:gd name="connsiteX29" fmla="*/ 2794715 w 3142445"/>
                <a:gd name="connsiteY29" fmla="*/ 2373855 h 2579917"/>
                <a:gd name="connsiteX30" fmla="*/ 2820473 w 3142445"/>
                <a:gd name="connsiteY30" fmla="*/ 2335218 h 2579917"/>
                <a:gd name="connsiteX31" fmla="*/ 2871988 w 3142445"/>
                <a:gd name="connsiteY31" fmla="*/ 2232187 h 2579917"/>
                <a:gd name="connsiteX32" fmla="*/ 2897746 w 3142445"/>
                <a:gd name="connsiteY32" fmla="*/ 2180672 h 2579917"/>
                <a:gd name="connsiteX33" fmla="*/ 2936383 w 3142445"/>
                <a:gd name="connsiteY33" fmla="*/ 2077641 h 2579917"/>
                <a:gd name="connsiteX34" fmla="*/ 3000777 w 3142445"/>
                <a:gd name="connsiteY34" fmla="*/ 1948852 h 2579917"/>
                <a:gd name="connsiteX35" fmla="*/ 3026535 w 3142445"/>
                <a:gd name="connsiteY35" fmla="*/ 1897337 h 2579917"/>
                <a:gd name="connsiteX36" fmla="*/ 3052292 w 3142445"/>
                <a:gd name="connsiteY36" fmla="*/ 1832942 h 2579917"/>
                <a:gd name="connsiteX37" fmla="*/ 3090929 w 3142445"/>
                <a:gd name="connsiteY37" fmla="*/ 1717032 h 2579917"/>
                <a:gd name="connsiteX38" fmla="*/ 3116687 w 3142445"/>
                <a:gd name="connsiteY38" fmla="*/ 1665517 h 2579917"/>
                <a:gd name="connsiteX39" fmla="*/ 3142445 w 3142445"/>
                <a:gd name="connsiteY39" fmla="*/ 1588244 h 2579917"/>
                <a:gd name="connsiteX40" fmla="*/ 3129566 w 3142445"/>
                <a:gd name="connsiteY40" fmla="*/ 1395061 h 2579917"/>
                <a:gd name="connsiteX41" fmla="*/ 3116687 w 3142445"/>
                <a:gd name="connsiteY41" fmla="*/ 1356424 h 2579917"/>
                <a:gd name="connsiteX42" fmla="*/ 3090929 w 3142445"/>
                <a:gd name="connsiteY42" fmla="*/ 1227635 h 2579917"/>
                <a:gd name="connsiteX43" fmla="*/ 3078050 w 3142445"/>
                <a:gd name="connsiteY43" fmla="*/ 1176120 h 2579917"/>
                <a:gd name="connsiteX44" fmla="*/ 3000777 w 3142445"/>
                <a:gd name="connsiteY44" fmla="*/ 1111725 h 2579917"/>
                <a:gd name="connsiteX45" fmla="*/ 2897746 w 3142445"/>
                <a:gd name="connsiteY45" fmla="*/ 995816 h 2579917"/>
                <a:gd name="connsiteX46" fmla="*/ 2859109 w 3142445"/>
                <a:gd name="connsiteY46" fmla="*/ 957179 h 2579917"/>
                <a:gd name="connsiteX47" fmla="*/ 2820473 w 3142445"/>
                <a:gd name="connsiteY47" fmla="*/ 918542 h 2579917"/>
                <a:gd name="connsiteX48" fmla="*/ 2730321 w 3142445"/>
                <a:gd name="connsiteY48" fmla="*/ 841269 h 2579917"/>
                <a:gd name="connsiteX49" fmla="*/ 2665926 w 3142445"/>
                <a:gd name="connsiteY49" fmla="*/ 751117 h 2579917"/>
                <a:gd name="connsiteX50" fmla="*/ 2588653 w 3142445"/>
                <a:gd name="connsiteY50" fmla="*/ 648086 h 2579917"/>
                <a:gd name="connsiteX51" fmla="*/ 2537138 w 3142445"/>
                <a:gd name="connsiteY51" fmla="*/ 583692 h 2579917"/>
                <a:gd name="connsiteX52" fmla="*/ 2485622 w 3142445"/>
                <a:gd name="connsiteY52" fmla="*/ 493539 h 2579917"/>
                <a:gd name="connsiteX53" fmla="*/ 2395470 w 3142445"/>
                <a:gd name="connsiteY53" fmla="*/ 377630 h 2579917"/>
                <a:gd name="connsiteX54" fmla="*/ 2318197 w 3142445"/>
                <a:gd name="connsiteY54" fmla="*/ 248841 h 2579917"/>
                <a:gd name="connsiteX55" fmla="*/ 2279560 w 3142445"/>
                <a:gd name="connsiteY55" fmla="*/ 210204 h 2579917"/>
                <a:gd name="connsiteX56" fmla="*/ 2253802 w 3142445"/>
                <a:gd name="connsiteY56" fmla="*/ 158689 h 2579917"/>
                <a:gd name="connsiteX57" fmla="*/ 2202287 w 3142445"/>
                <a:gd name="connsiteY57" fmla="*/ 42779 h 2579917"/>
                <a:gd name="connsiteX58" fmla="*/ 2059546 w 3142445"/>
                <a:gd name="connsiteY58" fmla="*/ 262793 h 2579917"/>
                <a:gd name="connsiteX59" fmla="*/ 1830946 w 3142445"/>
                <a:gd name="connsiteY59" fmla="*/ 262793 h 2579917"/>
                <a:gd name="connsiteX60" fmla="*/ 1678546 w 3142445"/>
                <a:gd name="connsiteY60" fmla="*/ 262793 h 2579917"/>
                <a:gd name="connsiteX61" fmla="*/ 1449946 w 3142445"/>
                <a:gd name="connsiteY61" fmla="*/ 415193 h 2579917"/>
                <a:gd name="connsiteX62" fmla="*/ 1519707 w 3142445"/>
                <a:gd name="connsiteY62" fmla="*/ 120052 h 2579917"/>
                <a:gd name="connsiteX63" fmla="*/ 1390918 w 3142445"/>
                <a:gd name="connsiteY63" fmla="*/ 210204 h 2579917"/>
                <a:gd name="connsiteX64" fmla="*/ 1352281 w 3142445"/>
                <a:gd name="connsiteY64" fmla="*/ 235962 h 2579917"/>
                <a:gd name="connsiteX65" fmla="*/ 1300766 w 3142445"/>
                <a:gd name="connsiteY65" fmla="*/ 274599 h 2579917"/>
                <a:gd name="connsiteX66" fmla="*/ 1236371 w 3142445"/>
                <a:gd name="connsiteY66" fmla="*/ 313235 h 2579917"/>
                <a:gd name="connsiteX67" fmla="*/ 1197735 w 3142445"/>
                <a:gd name="connsiteY67" fmla="*/ 351872 h 2579917"/>
                <a:gd name="connsiteX68" fmla="*/ 1081825 w 3142445"/>
                <a:gd name="connsiteY68" fmla="*/ 442024 h 2579917"/>
                <a:gd name="connsiteX69" fmla="*/ 965915 w 3142445"/>
                <a:gd name="connsiteY69" fmla="*/ 545055 h 2579917"/>
                <a:gd name="connsiteX70" fmla="*/ 901521 w 3142445"/>
                <a:gd name="connsiteY70" fmla="*/ 622328 h 2579917"/>
                <a:gd name="connsiteX71" fmla="*/ 875763 w 3142445"/>
                <a:gd name="connsiteY71" fmla="*/ 660965 h 2579917"/>
                <a:gd name="connsiteX72" fmla="*/ 837126 w 3142445"/>
                <a:gd name="connsiteY72" fmla="*/ 699601 h 2579917"/>
                <a:gd name="connsiteX73" fmla="*/ 785611 w 3142445"/>
                <a:gd name="connsiteY73" fmla="*/ 763996 h 2579917"/>
                <a:gd name="connsiteX74" fmla="*/ 721216 w 3142445"/>
                <a:gd name="connsiteY74" fmla="*/ 828390 h 2579917"/>
                <a:gd name="connsiteX75" fmla="*/ 643943 w 3142445"/>
                <a:gd name="connsiteY75" fmla="*/ 905663 h 2579917"/>
                <a:gd name="connsiteX76" fmla="*/ 566670 w 3142445"/>
                <a:gd name="connsiteY76" fmla="*/ 982937 h 2579917"/>
                <a:gd name="connsiteX77" fmla="*/ 515154 w 3142445"/>
                <a:gd name="connsiteY77" fmla="*/ 1034452 h 2579917"/>
                <a:gd name="connsiteX78" fmla="*/ 437881 w 3142445"/>
                <a:gd name="connsiteY78" fmla="*/ 1098847 h 2579917"/>
                <a:gd name="connsiteX79" fmla="*/ 386366 w 3142445"/>
                <a:gd name="connsiteY79" fmla="*/ 1150362 h 2579917"/>
                <a:gd name="connsiteX80" fmla="*/ 309092 w 3142445"/>
                <a:gd name="connsiteY80" fmla="*/ 1176120 h 2579917"/>
                <a:gd name="connsiteX81" fmla="*/ 270456 w 3142445"/>
                <a:gd name="connsiteY81" fmla="*/ 1188999 h 2579917"/>
                <a:gd name="connsiteX82" fmla="*/ 231819 w 3142445"/>
                <a:gd name="connsiteY82" fmla="*/ 1214756 h 2579917"/>
                <a:gd name="connsiteX83" fmla="*/ 180304 w 3142445"/>
                <a:gd name="connsiteY83" fmla="*/ 1227635 h 2579917"/>
                <a:gd name="connsiteX84" fmla="*/ 141667 w 3142445"/>
                <a:gd name="connsiteY84" fmla="*/ 1240514 h 2579917"/>
                <a:gd name="connsiteX85" fmla="*/ 115909 w 3142445"/>
                <a:gd name="connsiteY85" fmla="*/ 1279151 h 2579917"/>
                <a:gd name="connsiteX86" fmla="*/ 90152 w 3142445"/>
                <a:gd name="connsiteY86" fmla="*/ 1266272 h 2579917"/>
                <a:gd name="connsiteX0" fmla="*/ 90152 w 3142445"/>
                <a:gd name="connsiteY0" fmla="*/ 1266272 h 2579917"/>
                <a:gd name="connsiteX1" fmla="*/ 77273 w 3142445"/>
                <a:gd name="connsiteY1" fmla="*/ 1472334 h 2579917"/>
                <a:gd name="connsiteX2" fmla="*/ 12878 w 3142445"/>
                <a:gd name="connsiteY2" fmla="*/ 1626880 h 2579917"/>
                <a:gd name="connsiteX3" fmla="*/ 0 w 3142445"/>
                <a:gd name="connsiteY3" fmla="*/ 1665517 h 2579917"/>
                <a:gd name="connsiteX4" fmla="*/ 12878 w 3142445"/>
                <a:gd name="connsiteY4" fmla="*/ 1755669 h 2579917"/>
                <a:gd name="connsiteX5" fmla="*/ 38636 w 3142445"/>
                <a:gd name="connsiteY5" fmla="*/ 2154914 h 2579917"/>
                <a:gd name="connsiteX6" fmla="*/ 64394 w 3142445"/>
                <a:gd name="connsiteY6" fmla="*/ 2296582 h 2579917"/>
                <a:gd name="connsiteX7" fmla="*/ 103031 w 3142445"/>
                <a:gd name="connsiteY7" fmla="*/ 2335218 h 2579917"/>
                <a:gd name="connsiteX8" fmla="*/ 193183 w 3142445"/>
                <a:gd name="connsiteY8" fmla="*/ 2425370 h 2579917"/>
                <a:gd name="connsiteX9" fmla="*/ 296214 w 3142445"/>
                <a:gd name="connsiteY9" fmla="*/ 2476886 h 2579917"/>
                <a:gd name="connsiteX10" fmla="*/ 334850 w 3142445"/>
                <a:gd name="connsiteY10" fmla="*/ 2515523 h 2579917"/>
                <a:gd name="connsiteX11" fmla="*/ 386366 w 3142445"/>
                <a:gd name="connsiteY11" fmla="*/ 2528401 h 2579917"/>
                <a:gd name="connsiteX12" fmla="*/ 425002 w 3142445"/>
                <a:gd name="connsiteY12" fmla="*/ 2541280 h 2579917"/>
                <a:gd name="connsiteX13" fmla="*/ 540912 w 3142445"/>
                <a:gd name="connsiteY13" fmla="*/ 2567038 h 2579917"/>
                <a:gd name="connsiteX14" fmla="*/ 682580 w 3142445"/>
                <a:gd name="connsiteY14" fmla="*/ 2554159 h 2579917"/>
                <a:gd name="connsiteX15" fmla="*/ 862884 w 3142445"/>
                <a:gd name="connsiteY15" fmla="*/ 2541280 h 2579917"/>
                <a:gd name="connsiteX16" fmla="*/ 927278 w 3142445"/>
                <a:gd name="connsiteY16" fmla="*/ 2528401 h 2579917"/>
                <a:gd name="connsiteX17" fmla="*/ 1043188 w 3142445"/>
                <a:gd name="connsiteY17" fmla="*/ 2515523 h 2579917"/>
                <a:gd name="connsiteX18" fmla="*/ 1133340 w 3142445"/>
                <a:gd name="connsiteY18" fmla="*/ 2502644 h 2579917"/>
                <a:gd name="connsiteX19" fmla="*/ 1674253 w 3142445"/>
                <a:gd name="connsiteY19" fmla="*/ 2528401 h 2579917"/>
                <a:gd name="connsiteX20" fmla="*/ 1880315 w 3142445"/>
                <a:gd name="connsiteY20" fmla="*/ 2554159 h 2579917"/>
                <a:gd name="connsiteX21" fmla="*/ 2021983 w 3142445"/>
                <a:gd name="connsiteY21" fmla="*/ 2567038 h 2579917"/>
                <a:gd name="connsiteX22" fmla="*/ 2073498 w 3142445"/>
                <a:gd name="connsiteY22" fmla="*/ 2579917 h 2579917"/>
                <a:gd name="connsiteX23" fmla="*/ 2434107 w 3142445"/>
                <a:gd name="connsiteY23" fmla="*/ 2554159 h 2579917"/>
                <a:gd name="connsiteX24" fmla="*/ 2588653 w 3142445"/>
                <a:gd name="connsiteY24" fmla="*/ 2541280 h 2579917"/>
                <a:gd name="connsiteX25" fmla="*/ 2627290 w 3142445"/>
                <a:gd name="connsiteY25" fmla="*/ 2528401 h 2579917"/>
                <a:gd name="connsiteX26" fmla="*/ 2691684 w 3142445"/>
                <a:gd name="connsiteY26" fmla="*/ 2515523 h 2579917"/>
                <a:gd name="connsiteX27" fmla="*/ 2730321 w 3142445"/>
                <a:gd name="connsiteY27" fmla="*/ 2489765 h 2579917"/>
                <a:gd name="connsiteX28" fmla="*/ 2781836 w 3142445"/>
                <a:gd name="connsiteY28" fmla="*/ 2412492 h 2579917"/>
                <a:gd name="connsiteX29" fmla="*/ 2794715 w 3142445"/>
                <a:gd name="connsiteY29" fmla="*/ 2373855 h 2579917"/>
                <a:gd name="connsiteX30" fmla="*/ 2820473 w 3142445"/>
                <a:gd name="connsiteY30" fmla="*/ 2335218 h 2579917"/>
                <a:gd name="connsiteX31" fmla="*/ 2871988 w 3142445"/>
                <a:gd name="connsiteY31" fmla="*/ 2232187 h 2579917"/>
                <a:gd name="connsiteX32" fmla="*/ 2897746 w 3142445"/>
                <a:gd name="connsiteY32" fmla="*/ 2180672 h 2579917"/>
                <a:gd name="connsiteX33" fmla="*/ 2936383 w 3142445"/>
                <a:gd name="connsiteY33" fmla="*/ 2077641 h 2579917"/>
                <a:gd name="connsiteX34" fmla="*/ 3000777 w 3142445"/>
                <a:gd name="connsiteY34" fmla="*/ 1948852 h 2579917"/>
                <a:gd name="connsiteX35" fmla="*/ 3026535 w 3142445"/>
                <a:gd name="connsiteY35" fmla="*/ 1897337 h 2579917"/>
                <a:gd name="connsiteX36" fmla="*/ 3052292 w 3142445"/>
                <a:gd name="connsiteY36" fmla="*/ 1832942 h 2579917"/>
                <a:gd name="connsiteX37" fmla="*/ 3090929 w 3142445"/>
                <a:gd name="connsiteY37" fmla="*/ 1717032 h 2579917"/>
                <a:gd name="connsiteX38" fmla="*/ 3116687 w 3142445"/>
                <a:gd name="connsiteY38" fmla="*/ 1665517 h 2579917"/>
                <a:gd name="connsiteX39" fmla="*/ 3142445 w 3142445"/>
                <a:gd name="connsiteY39" fmla="*/ 1588244 h 2579917"/>
                <a:gd name="connsiteX40" fmla="*/ 3129566 w 3142445"/>
                <a:gd name="connsiteY40" fmla="*/ 1395061 h 2579917"/>
                <a:gd name="connsiteX41" fmla="*/ 3116687 w 3142445"/>
                <a:gd name="connsiteY41" fmla="*/ 1356424 h 2579917"/>
                <a:gd name="connsiteX42" fmla="*/ 3090929 w 3142445"/>
                <a:gd name="connsiteY42" fmla="*/ 1227635 h 2579917"/>
                <a:gd name="connsiteX43" fmla="*/ 3078050 w 3142445"/>
                <a:gd name="connsiteY43" fmla="*/ 1176120 h 2579917"/>
                <a:gd name="connsiteX44" fmla="*/ 3000777 w 3142445"/>
                <a:gd name="connsiteY44" fmla="*/ 1111725 h 2579917"/>
                <a:gd name="connsiteX45" fmla="*/ 2897746 w 3142445"/>
                <a:gd name="connsiteY45" fmla="*/ 995816 h 2579917"/>
                <a:gd name="connsiteX46" fmla="*/ 2859109 w 3142445"/>
                <a:gd name="connsiteY46" fmla="*/ 957179 h 2579917"/>
                <a:gd name="connsiteX47" fmla="*/ 2820473 w 3142445"/>
                <a:gd name="connsiteY47" fmla="*/ 918542 h 2579917"/>
                <a:gd name="connsiteX48" fmla="*/ 2730321 w 3142445"/>
                <a:gd name="connsiteY48" fmla="*/ 841269 h 2579917"/>
                <a:gd name="connsiteX49" fmla="*/ 2665926 w 3142445"/>
                <a:gd name="connsiteY49" fmla="*/ 751117 h 2579917"/>
                <a:gd name="connsiteX50" fmla="*/ 2588653 w 3142445"/>
                <a:gd name="connsiteY50" fmla="*/ 648086 h 2579917"/>
                <a:gd name="connsiteX51" fmla="*/ 2537138 w 3142445"/>
                <a:gd name="connsiteY51" fmla="*/ 583692 h 2579917"/>
                <a:gd name="connsiteX52" fmla="*/ 2485622 w 3142445"/>
                <a:gd name="connsiteY52" fmla="*/ 493539 h 2579917"/>
                <a:gd name="connsiteX53" fmla="*/ 2395470 w 3142445"/>
                <a:gd name="connsiteY53" fmla="*/ 377630 h 2579917"/>
                <a:gd name="connsiteX54" fmla="*/ 2318197 w 3142445"/>
                <a:gd name="connsiteY54" fmla="*/ 248841 h 2579917"/>
                <a:gd name="connsiteX55" fmla="*/ 2279560 w 3142445"/>
                <a:gd name="connsiteY55" fmla="*/ 210204 h 2579917"/>
                <a:gd name="connsiteX56" fmla="*/ 2253802 w 3142445"/>
                <a:gd name="connsiteY56" fmla="*/ 158689 h 2579917"/>
                <a:gd name="connsiteX57" fmla="*/ 2059546 w 3142445"/>
                <a:gd name="connsiteY57" fmla="*/ 262793 h 2579917"/>
                <a:gd name="connsiteX58" fmla="*/ 1830946 w 3142445"/>
                <a:gd name="connsiteY58" fmla="*/ 262793 h 2579917"/>
                <a:gd name="connsiteX59" fmla="*/ 1678546 w 3142445"/>
                <a:gd name="connsiteY59" fmla="*/ 262793 h 2579917"/>
                <a:gd name="connsiteX60" fmla="*/ 1449946 w 3142445"/>
                <a:gd name="connsiteY60" fmla="*/ 415193 h 2579917"/>
                <a:gd name="connsiteX61" fmla="*/ 1519707 w 3142445"/>
                <a:gd name="connsiteY61" fmla="*/ 120052 h 2579917"/>
                <a:gd name="connsiteX62" fmla="*/ 1390918 w 3142445"/>
                <a:gd name="connsiteY62" fmla="*/ 210204 h 2579917"/>
                <a:gd name="connsiteX63" fmla="*/ 1352281 w 3142445"/>
                <a:gd name="connsiteY63" fmla="*/ 235962 h 2579917"/>
                <a:gd name="connsiteX64" fmla="*/ 1300766 w 3142445"/>
                <a:gd name="connsiteY64" fmla="*/ 274599 h 2579917"/>
                <a:gd name="connsiteX65" fmla="*/ 1236371 w 3142445"/>
                <a:gd name="connsiteY65" fmla="*/ 313235 h 2579917"/>
                <a:gd name="connsiteX66" fmla="*/ 1197735 w 3142445"/>
                <a:gd name="connsiteY66" fmla="*/ 351872 h 2579917"/>
                <a:gd name="connsiteX67" fmla="*/ 1081825 w 3142445"/>
                <a:gd name="connsiteY67" fmla="*/ 442024 h 2579917"/>
                <a:gd name="connsiteX68" fmla="*/ 965915 w 3142445"/>
                <a:gd name="connsiteY68" fmla="*/ 545055 h 2579917"/>
                <a:gd name="connsiteX69" fmla="*/ 901521 w 3142445"/>
                <a:gd name="connsiteY69" fmla="*/ 622328 h 2579917"/>
                <a:gd name="connsiteX70" fmla="*/ 875763 w 3142445"/>
                <a:gd name="connsiteY70" fmla="*/ 660965 h 2579917"/>
                <a:gd name="connsiteX71" fmla="*/ 837126 w 3142445"/>
                <a:gd name="connsiteY71" fmla="*/ 699601 h 2579917"/>
                <a:gd name="connsiteX72" fmla="*/ 785611 w 3142445"/>
                <a:gd name="connsiteY72" fmla="*/ 763996 h 2579917"/>
                <a:gd name="connsiteX73" fmla="*/ 721216 w 3142445"/>
                <a:gd name="connsiteY73" fmla="*/ 828390 h 2579917"/>
                <a:gd name="connsiteX74" fmla="*/ 643943 w 3142445"/>
                <a:gd name="connsiteY74" fmla="*/ 905663 h 2579917"/>
                <a:gd name="connsiteX75" fmla="*/ 566670 w 3142445"/>
                <a:gd name="connsiteY75" fmla="*/ 982937 h 2579917"/>
                <a:gd name="connsiteX76" fmla="*/ 515154 w 3142445"/>
                <a:gd name="connsiteY76" fmla="*/ 1034452 h 2579917"/>
                <a:gd name="connsiteX77" fmla="*/ 437881 w 3142445"/>
                <a:gd name="connsiteY77" fmla="*/ 1098847 h 2579917"/>
                <a:gd name="connsiteX78" fmla="*/ 386366 w 3142445"/>
                <a:gd name="connsiteY78" fmla="*/ 1150362 h 2579917"/>
                <a:gd name="connsiteX79" fmla="*/ 309092 w 3142445"/>
                <a:gd name="connsiteY79" fmla="*/ 1176120 h 2579917"/>
                <a:gd name="connsiteX80" fmla="*/ 270456 w 3142445"/>
                <a:gd name="connsiteY80" fmla="*/ 1188999 h 2579917"/>
                <a:gd name="connsiteX81" fmla="*/ 231819 w 3142445"/>
                <a:gd name="connsiteY81" fmla="*/ 1214756 h 2579917"/>
                <a:gd name="connsiteX82" fmla="*/ 180304 w 3142445"/>
                <a:gd name="connsiteY82" fmla="*/ 1227635 h 2579917"/>
                <a:gd name="connsiteX83" fmla="*/ 141667 w 3142445"/>
                <a:gd name="connsiteY83" fmla="*/ 1240514 h 2579917"/>
                <a:gd name="connsiteX84" fmla="*/ 115909 w 3142445"/>
                <a:gd name="connsiteY84" fmla="*/ 1279151 h 2579917"/>
                <a:gd name="connsiteX85" fmla="*/ 90152 w 3142445"/>
                <a:gd name="connsiteY85" fmla="*/ 1266272 h 2579917"/>
                <a:gd name="connsiteX0" fmla="*/ 90152 w 3142445"/>
                <a:gd name="connsiteY0" fmla="*/ 1266272 h 2579917"/>
                <a:gd name="connsiteX1" fmla="*/ 77273 w 3142445"/>
                <a:gd name="connsiteY1" fmla="*/ 1472334 h 2579917"/>
                <a:gd name="connsiteX2" fmla="*/ 12878 w 3142445"/>
                <a:gd name="connsiteY2" fmla="*/ 1626880 h 2579917"/>
                <a:gd name="connsiteX3" fmla="*/ 0 w 3142445"/>
                <a:gd name="connsiteY3" fmla="*/ 1665517 h 2579917"/>
                <a:gd name="connsiteX4" fmla="*/ 12878 w 3142445"/>
                <a:gd name="connsiteY4" fmla="*/ 1755669 h 2579917"/>
                <a:gd name="connsiteX5" fmla="*/ 38636 w 3142445"/>
                <a:gd name="connsiteY5" fmla="*/ 2154914 h 2579917"/>
                <a:gd name="connsiteX6" fmla="*/ 64394 w 3142445"/>
                <a:gd name="connsiteY6" fmla="*/ 2296582 h 2579917"/>
                <a:gd name="connsiteX7" fmla="*/ 103031 w 3142445"/>
                <a:gd name="connsiteY7" fmla="*/ 2335218 h 2579917"/>
                <a:gd name="connsiteX8" fmla="*/ 193183 w 3142445"/>
                <a:gd name="connsiteY8" fmla="*/ 2425370 h 2579917"/>
                <a:gd name="connsiteX9" fmla="*/ 296214 w 3142445"/>
                <a:gd name="connsiteY9" fmla="*/ 2476886 h 2579917"/>
                <a:gd name="connsiteX10" fmla="*/ 334850 w 3142445"/>
                <a:gd name="connsiteY10" fmla="*/ 2515523 h 2579917"/>
                <a:gd name="connsiteX11" fmla="*/ 386366 w 3142445"/>
                <a:gd name="connsiteY11" fmla="*/ 2528401 h 2579917"/>
                <a:gd name="connsiteX12" fmla="*/ 425002 w 3142445"/>
                <a:gd name="connsiteY12" fmla="*/ 2541280 h 2579917"/>
                <a:gd name="connsiteX13" fmla="*/ 540912 w 3142445"/>
                <a:gd name="connsiteY13" fmla="*/ 2567038 h 2579917"/>
                <a:gd name="connsiteX14" fmla="*/ 682580 w 3142445"/>
                <a:gd name="connsiteY14" fmla="*/ 2554159 h 2579917"/>
                <a:gd name="connsiteX15" fmla="*/ 862884 w 3142445"/>
                <a:gd name="connsiteY15" fmla="*/ 2541280 h 2579917"/>
                <a:gd name="connsiteX16" fmla="*/ 927278 w 3142445"/>
                <a:gd name="connsiteY16" fmla="*/ 2528401 h 2579917"/>
                <a:gd name="connsiteX17" fmla="*/ 1043188 w 3142445"/>
                <a:gd name="connsiteY17" fmla="*/ 2515523 h 2579917"/>
                <a:gd name="connsiteX18" fmla="*/ 1133340 w 3142445"/>
                <a:gd name="connsiteY18" fmla="*/ 2502644 h 2579917"/>
                <a:gd name="connsiteX19" fmla="*/ 1674253 w 3142445"/>
                <a:gd name="connsiteY19" fmla="*/ 2528401 h 2579917"/>
                <a:gd name="connsiteX20" fmla="*/ 1880315 w 3142445"/>
                <a:gd name="connsiteY20" fmla="*/ 2554159 h 2579917"/>
                <a:gd name="connsiteX21" fmla="*/ 2021983 w 3142445"/>
                <a:gd name="connsiteY21" fmla="*/ 2567038 h 2579917"/>
                <a:gd name="connsiteX22" fmla="*/ 2073498 w 3142445"/>
                <a:gd name="connsiteY22" fmla="*/ 2579917 h 2579917"/>
                <a:gd name="connsiteX23" fmla="*/ 2434107 w 3142445"/>
                <a:gd name="connsiteY23" fmla="*/ 2554159 h 2579917"/>
                <a:gd name="connsiteX24" fmla="*/ 2588653 w 3142445"/>
                <a:gd name="connsiteY24" fmla="*/ 2541280 h 2579917"/>
                <a:gd name="connsiteX25" fmla="*/ 2627290 w 3142445"/>
                <a:gd name="connsiteY25" fmla="*/ 2528401 h 2579917"/>
                <a:gd name="connsiteX26" fmla="*/ 2691684 w 3142445"/>
                <a:gd name="connsiteY26" fmla="*/ 2515523 h 2579917"/>
                <a:gd name="connsiteX27" fmla="*/ 2730321 w 3142445"/>
                <a:gd name="connsiteY27" fmla="*/ 2489765 h 2579917"/>
                <a:gd name="connsiteX28" fmla="*/ 2781836 w 3142445"/>
                <a:gd name="connsiteY28" fmla="*/ 2412492 h 2579917"/>
                <a:gd name="connsiteX29" fmla="*/ 2794715 w 3142445"/>
                <a:gd name="connsiteY29" fmla="*/ 2373855 h 2579917"/>
                <a:gd name="connsiteX30" fmla="*/ 2820473 w 3142445"/>
                <a:gd name="connsiteY30" fmla="*/ 2335218 h 2579917"/>
                <a:gd name="connsiteX31" fmla="*/ 2871988 w 3142445"/>
                <a:gd name="connsiteY31" fmla="*/ 2232187 h 2579917"/>
                <a:gd name="connsiteX32" fmla="*/ 2897746 w 3142445"/>
                <a:gd name="connsiteY32" fmla="*/ 2180672 h 2579917"/>
                <a:gd name="connsiteX33" fmla="*/ 2936383 w 3142445"/>
                <a:gd name="connsiteY33" fmla="*/ 2077641 h 2579917"/>
                <a:gd name="connsiteX34" fmla="*/ 3000777 w 3142445"/>
                <a:gd name="connsiteY34" fmla="*/ 1948852 h 2579917"/>
                <a:gd name="connsiteX35" fmla="*/ 3026535 w 3142445"/>
                <a:gd name="connsiteY35" fmla="*/ 1897337 h 2579917"/>
                <a:gd name="connsiteX36" fmla="*/ 3052292 w 3142445"/>
                <a:gd name="connsiteY36" fmla="*/ 1832942 h 2579917"/>
                <a:gd name="connsiteX37" fmla="*/ 3090929 w 3142445"/>
                <a:gd name="connsiteY37" fmla="*/ 1717032 h 2579917"/>
                <a:gd name="connsiteX38" fmla="*/ 3116687 w 3142445"/>
                <a:gd name="connsiteY38" fmla="*/ 1665517 h 2579917"/>
                <a:gd name="connsiteX39" fmla="*/ 3142445 w 3142445"/>
                <a:gd name="connsiteY39" fmla="*/ 1588244 h 2579917"/>
                <a:gd name="connsiteX40" fmla="*/ 3129566 w 3142445"/>
                <a:gd name="connsiteY40" fmla="*/ 1395061 h 2579917"/>
                <a:gd name="connsiteX41" fmla="*/ 3116687 w 3142445"/>
                <a:gd name="connsiteY41" fmla="*/ 1356424 h 2579917"/>
                <a:gd name="connsiteX42" fmla="*/ 3090929 w 3142445"/>
                <a:gd name="connsiteY42" fmla="*/ 1227635 h 2579917"/>
                <a:gd name="connsiteX43" fmla="*/ 3078050 w 3142445"/>
                <a:gd name="connsiteY43" fmla="*/ 1176120 h 2579917"/>
                <a:gd name="connsiteX44" fmla="*/ 3000777 w 3142445"/>
                <a:gd name="connsiteY44" fmla="*/ 1111725 h 2579917"/>
                <a:gd name="connsiteX45" fmla="*/ 2897746 w 3142445"/>
                <a:gd name="connsiteY45" fmla="*/ 995816 h 2579917"/>
                <a:gd name="connsiteX46" fmla="*/ 2859109 w 3142445"/>
                <a:gd name="connsiteY46" fmla="*/ 957179 h 2579917"/>
                <a:gd name="connsiteX47" fmla="*/ 2820473 w 3142445"/>
                <a:gd name="connsiteY47" fmla="*/ 918542 h 2579917"/>
                <a:gd name="connsiteX48" fmla="*/ 2730321 w 3142445"/>
                <a:gd name="connsiteY48" fmla="*/ 841269 h 2579917"/>
                <a:gd name="connsiteX49" fmla="*/ 2665926 w 3142445"/>
                <a:gd name="connsiteY49" fmla="*/ 751117 h 2579917"/>
                <a:gd name="connsiteX50" fmla="*/ 2588653 w 3142445"/>
                <a:gd name="connsiteY50" fmla="*/ 648086 h 2579917"/>
                <a:gd name="connsiteX51" fmla="*/ 2537138 w 3142445"/>
                <a:gd name="connsiteY51" fmla="*/ 583692 h 2579917"/>
                <a:gd name="connsiteX52" fmla="*/ 2485622 w 3142445"/>
                <a:gd name="connsiteY52" fmla="*/ 493539 h 2579917"/>
                <a:gd name="connsiteX53" fmla="*/ 2395470 w 3142445"/>
                <a:gd name="connsiteY53" fmla="*/ 377630 h 2579917"/>
                <a:gd name="connsiteX54" fmla="*/ 2318197 w 3142445"/>
                <a:gd name="connsiteY54" fmla="*/ 248841 h 2579917"/>
                <a:gd name="connsiteX55" fmla="*/ 2279560 w 3142445"/>
                <a:gd name="connsiteY55" fmla="*/ 210204 h 2579917"/>
                <a:gd name="connsiteX56" fmla="*/ 2059546 w 3142445"/>
                <a:gd name="connsiteY56" fmla="*/ 262793 h 2579917"/>
                <a:gd name="connsiteX57" fmla="*/ 1830946 w 3142445"/>
                <a:gd name="connsiteY57" fmla="*/ 262793 h 2579917"/>
                <a:gd name="connsiteX58" fmla="*/ 1678546 w 3142445"/>
                <a:gd name="connsiteY58" fmla="*/ 262793 h 2579917"/>
                <a:gd name="connsiteX59" fmla="*/ 1449946 w 3142445"/>
                <a:gd name="connsiteY59" fmla="*/ 415193 h 2579917"/>
                <a:gd name="connsiteX60" fmla="*/ 1519707 w 3142445"/>
                <a:gd name="connsiteY60" fmla="*/ 120052 h 2579917"/>
                <a:gd name="connsiteX61" fmla="*/ 1390918 w 3142445"/>
                <a:gd name="connsiteY61" fmla="*/ 210204 h 2579917"/>
                <a:gd name="connsiteX62" fmla="*/ 1352281 w 3142445"/>
                <a:gd name="connsiteY62" fmla="*/ 235962 h 2579917"/>
                <a:gd name="connsiteX63" fmla="*/ 1300766 w 3142445"/>
                <a:gd name="connsiteY63" fmla="*/ 274599 h 2579917"/>
                <a:gd name="connsiteX64" fmla="*/ 1236371 w 3142445"/>
                <a:gd name="connsiteY64" fmla="*/ 313235 h 2579917"/>
                <a:gd name="connsiteX65" fmla="*/ 1197735 w 3142445"/>
                <a:gd name="connsiteY65" fmla="*/ 351872 h 2579917"/>
                <a:gd name="connsiteX66" fmla="*/ 1081825 w 3142445"/>
                <a:gd name="connsiteY66" fmla="*/ 442024 h 2579917"/>
                <a:gd name="connsiteX67" fmla="*/ 965915 w 3142445"/>
                <a:gd name="connsiteY67" fmla="*/ 545055 h 2579917"/>
                <a:gd name="connsiteX68" fmla="*/ 901521 w 3142445"/>
                <a:gd name="connsiteY68" fmla="*/ 622328 h 2579917"/>
                <a:gd name="connsiteX69" fmla="*/ 875763 w 3142445"/>
                <a:gd name="connsiteY69" fmla="*/ 660965 h 2579917"/>
                <a:gd name="connsiteX70" fmla="*/ 837126 w 3142445"/>
                <a:gd name="connsiteY70" fmla="*/ 699601 h 2579917"/>
                <a:gd name="connsiteX71" fmla="*/ 785611 w 3142445"/>
                <a:gd name="connsiteY71" fmla="*/ 763996 h 2579917"/>
                <a:gd name="connsiteX72" fmla="*/ 721216 w 3142445"/>
                <a:gd name="connsiteY72" fmla="*/ 828390 h 2579917"/>
                <a:gd name="connsiteX73" fmla="*/ 643943 w 3142445"/>
                <a:gd name="connsiteY73" fmla="*/ 905663 h 2579917"/>
                <a:gd name="connsiteX74" fmla="*/ 566670 w 3142445"/>
                <a:gd name="connsiteY74" fmla="*/ 982937 h 2579917"/>
                <a:gd name="connsiteX75" fmla="*/ 515154 w 3142445"/>
                <a:gd name="connsiteY75" fmla="*/ 1034452 h 2579917"/>
                <a:gd name="connsiteX76" fmla="*/ 437881 w 3142445"/>
                <a:gd name="connsiteY76" fmla="*/ 1098847 h 2579917"/>
                <a:gd name="connsiteX77" fmla="*/ 386366 w 3142445"/>
                <a:gd name="connsiteY77" fmla="*/ 1150362 h 2579917"/>
                <a:gd name="connsiteX78" fmla="*/ 309092 w 3142445"/>
                <a:gd name="connsiteY78" fmla="*/ 1176120 h 2579917"/>
                <a:gd name="connsiteX79" fmla="*/ 270456 w 3142445"/>
                <a:gd name="connsiteY79" fmla="*/ 1188999 h 2579917"/>
                <a:gd name="connsiteX80" fmla="*/ 231819 w 3142445"/>
                <a:gd name="connsiteY80" fmla="*/ 1214756 h 2579917"/>
                <a:gd name="connsiteX81" fmla="*/ 180304 w 3142445"/>
                <a:gd name="connsiteY81" fmla="*/ 1227635 h 2579917"/>
                <a:gd name="connsiteX82" fmla="*/ 141667 w 3142445"/>
                <a:gd name="connsiteY82" fmla="*/ 1240514 h 2579917"/>
                <a:gd name="connsiteX83" fmla="*/ 115909 w 3142445"/>
                <a:gd name="connsiteY83" fmla="*/ 1279151 h 2579917"/>
                <a:gd name="connsiteX84" fmla="*/ 90152 w 3142445"/>
                <a:gd name="connsiteY84" fmla="*/ 1266272 h 2579917"/>
                <a:gd name="connsiteX0" fmla="*/ 90152 w 3142445"/>
                <a:gd name="connsiteY0" fmla="*/ 1266272 h 2579917"/>
                <a:gd name="connsiteX1" fmla="*/ 77273 w 3142445"/>
                <a:gd name="connsiteY1" fmla="*/ 1472334 h 2579917"/>
                <a:gd name="connsiteX2" fmla="*/ 12878 w 3142445"/>
                <a:gd name="connsiteY2" fmla="*/ 1626880 h 2579917"/>
                <a:gd name="connsiteX3" fmla="*/ 0 w 3142445"/>
                <a:gd name="connsiteY3" fmla="*/ 1665517 h 2579917"/>
                <a:gd name="connsiteX4" fmla="*/ 12878 w 3142445"/>
                <a:gd name="connsiteY4" fmla="*/ 1755669 h 2579917"/>
                <a:gd name="connsiteX5" fmla="*/ 38636 w 3142445"/>
                <a:gd name="connsiteY5" fmla="*/ 2154914 h 2579917"/>
                <a:gd name="connsiteX6" fmla="*/ 64394 w 3142445"/>
                <a:gd name="connsiteY6" fmla="*/ 2296582 h 2579917"/>
                <a:gd name="connsiteX7" fmla="*/ 103031 w 3142445"/>
                <a:gd name="connsiteY7" fmla="*/ 2335218 h 2579917"/>
                <a:gd name="connsiteX8" fmla="*/ 193183 w 3142445"/>
                <a:gd name="connsiteY8" fmla="*/ 2425370 h 2579917"/>
                <a:gd name="connsiteX9" fmla="*/ 296214 w 3142445"/>
                <a:gd name="connsiteY9" fmla="*/ 2476886 h 2579917"/>
                <a:gd name="connsiteX10" fmla="*/ 334850 w 3142445"/>
                <a:gd name="connsiteY10" fmla="*/ 2515523 h 2579917"/>
                <a:gd name="connsiteX11" fmla="*/ 386366 w 3142445"/>
                <a:gd name="connsiteY11" fmla="*/ 2528401 h 2579917"/>
                <a:gd name="connsiteX12" fmla="*/ 425002 w 3142445"/>
                <a:gd name="connsiteY12" fmla="*/ 2541280 h 2579917"/>
                <a:gd name="connsiteX13" fmla="*/ 540912 w 3142445"/>
                <a:gd name="connsiteY13" fmla="*/ 2567038 h 2579917"/>
                <a:gd name="connsiteX14" fmla="*/ 682580 w 3142445"/>
                <a:gd name="connsiteY14" fmla="*/ 2554159 h 2579917"/>
                <a:gd name="connsiteX15" fmla="*/ 862884 w 3142445"/>
                <a:gd name="connsiteY15" fmla="*/ 2541280 h 2579917"/>
                <a:gd name="connsiteX16" fmla="*/ 927278 w 3142445"/>
                <a:gd name="connsiteY16" fmla="*/ 2528401 h 2579917"/>
                <a:gd name="connsiteX17" fmla="*/ 1043188 w 3142445"/>
                <a:gd name="connsiteY17" fmla="*/ 2515523 h 2579917"/>
                <a:gd name="connsiteX18" fmla="*/ 1133340 w 3142445"/>
                <a:gd name="connsiteY18" fmla="*/ 2502644 h 2579917"/>
                <a:gd name="connsiteX19" fmla="*/ 1674253 w 3142445"/>
                <a:gd name="connsiteY19" fmla="*/ 2528401 h 2579917"/>
                <a:gd name="connsiteX20" fmla="*/ 1880315 w 3142445"/>
                <a:gd name="connsiteY20" fmla="*/ 2554159 h 2579917"/>
                <a:gd name="connsiteX21" fmla="*/ 2021983 w 3142445"/>
                <a:gd name="connsiteY21" fmla="*/ 2567038 h 2579917"/>
                <a:gd name="connsiteX22" fmla="*/ 2073498 w 3142445"/>
                <a:gd name="connsiteY22" fmla="*/ 2579917 h 2579917"/>
                <a:gd name="connsiteX23" fmla="*/ 2434107 w 3142445"/>
                <a:gd name="connsiteY23" fmla="*/ 2554159 h 2579917"/>
                <a:gd name="connsiteX24" fmla="*/ 2588653 w 3142445"/>
                <a:gd name="connsiteY24" fmla="*/ 2541280 h 2579917"/>
                <a:gd name="connsiteX25" fmla="*/ 2627290 w 3142445"/>
                <a:gd name="connsiteY25" fmla="*/ 2528401 h 2579917"/>
                <a:gd name="connsiteX26" fmla="*/ 2691684 w 3142445"/>
                <a:gd name="connsiteY26" fmla="*/ 2515523 h 2579917"/>
                <a:gd name="connsiteX27" fmla="*/ 2730321 w 3142445"/>
                <a:gd name="connsiteY27" fmla="*/ 2489765 h 2579917"/>
                <a:gd name="connsiteX28" fmla="*/ 2781836 w 3142445"/>
                <a:gd name="connsiteY28" fmla="*/ 2412492 h 2579917"/>
                <a:gd name="connsiteX29" fmla="*/ 2794715 w 3142445"/>
                <a:gd name="connsiteY29" fmla="*/ 2373855 h 2579917"/>
                <a:gd name="connsiteX30" fmla="*/ 2820473 w 3142445"/>
                <a:gd name="connsiteY30" fmla="*/ 2335218 h 2579917"/>
                <a:gd name="connsiteX31" fmla="*/ 2871988 w 3142445"/>
                <a:gd name="connsiteY31" fmla="*/ 2232187 h 2579917"/>
                <a:gd name="connsiteX32" fmla="*/ 2897746 w 3142445"/>
                <a:gd name="connsiteY32" fmla="*/ 2180672 h 2579917"/>
                <a:gd name="connsiteX33" fmla="*/ 2936383 w 3142445"/>
                <a:gd name="connsiteY33" fmla="*/ 2077641 h 2579917"/>
                <a:gd name="connsiteX34" fmla="*/ 3000777 w 3142445"/>
                <a:gd name="connsiteY34" fmla="*/ 1948852 h 2579917"/>
                <a:gd name="connsiteX35" fmla="*/ 3026535 w 3142445"/>
                <a:gd name="connsiteY35" fmla="*/ 1897337 h 2579917"/>
                <a:gd name="connsiteX36" fmla="*/ 3052292 w 3142445"/>
                <a:gd name="connsiteY36" fmla="*/ 1832942 h 2579917"/>
                <a:gd name="connsiteX37" fmla="*/ 3090929 w 3142445"/>
                <a:gd name="connsiteY37" fmla="*/ 1717032 h 2579917"/>
                <a:gd name="connsiteX38" fmla="*/ 3116687 w 3142445"/>
                <a:gd name="connsiteY38" fmla="*/ 1665517 h 2579917"/>
                <a:gd name="connsiteX39" fmla="*/ 3142445 w 3142445"/>
                <a:gd name="connsiteY39" fmla="*/ 1588244 h 2579917"/>
                <a:gd name="connsiteX40" fmla="*/ 3129566 w 3142445"/>
                <a:gd name="connsiteY40" fmla="*/ 1395061 h 2579917"/>
                <a:gd name="connsiteX41" fmla="*/ 3116687 w 3142445"/>
                <a:gd name="connsiteY41" fmla="*/ 1356424 h 2579917"/>
                <a:gd name="connsiteX42" fmla="*/ 3090929 w 3142445"/>
                <a:gd name="connsiteY42" fmla="*/ 1227635 h 2579917"/>
                <a:gd name="connsiteX43" fmla="*/ 3078050 w 3142445"/>
                <a:gd name="connsiteY43" fmla="*/ 1176120 h 2579917"/>
                <a:gd name="connsiteX44" fmla="*/ 3000777 w 3142445"/>
                <a:gd name="connsiteY44" fmla="*/ 1111725 h 2579917"/>
                <a:gd name="connsiteX45" fmla="*/ 2897746 w 3142445"/>
                <a:gd name="connsiteY45" fmla="*/ 995816 h 2579917"/>
                <a:gd name="connsiteX46" fmla="*/ 2859109 w 3142445"/>
                <a:gd name="connsiteY46" fmla="*/ 957179 h 2579917"/>
                <a:gd name="connsiteX47" fmla="*/ 2820473 w 3142445"/>
                <a:gd name="connsiteY47" fmla="*/ 918542 h 2579917"/>
                <a:gd name="connsiteX48" fmla="*/ 2730321 w 3142445"/>
                <a:gd name="connsiteY48" fmla="*/ 841269 h 2579917"/>
                <a:gd name="connsiteX49" fmla="*/ 2665926 w 3142445"/>
                <a:gd name="connsiteY49" fmla="*/ 751117 h 2579917"/>
                <a:gd name="connsiteX50" fmla="*/ 2588653 w 3142445"/>
                <a:gd name="connsiteY50" fmla="*/ 648086 h 2579917"/>
                <a:gd name="connsiteX51" fmla="*/ 2537138 w 3142445"/>
                <a:gd name="connsiteY51" fmla="*/ 583692 h 2579917"/>
                <a:gd name="connsiteX52" fmla="*/ 2485622 w 3142445"/>
                <a:gd name="connsiteY52" fmla="*/ 493539 h 2579917"/>
                <a:gd name="connsiteX53" fmla="*/ 2395470 w 3142445"/>
                <a:gd name="connsiteY53" fmla="*/ 377630 h 2579917"/>
                <a:gd name="connsiteX54" fmla="*/ 2318197 w 3142445"/>
                <a:gd name="connsiteY54" fmla="*/ 248841 h 2579917"/>
                <a:gd name="connsiteX55" fmla="*/ 2279560 w 3142445"/>
                <a:gd name="connsiteY55" fmla="*/ 210204 h 2579917"/>
                <a:gd name="connsiteX56" fmla="*/ 2059546 w 3142445"/>
                <a:gd name="connsiteY56" fmla="*/ 262793 h 2579917"/>
                <a:gd name="connsiteX57" fmla="*/ 1830946 w 3142445"/>
                <a:gd name="connsiteY57" fmla="*/ 262793 h 2579917"/>
                <a:gd name="connsiteX58" fmla="*/ 1678546 w 3142445"/>
                <a:gd name="connsiteY58" fmla="*/ 262793 h 2579917"/>
                <a:gd name="connsiteX59" fmla="*/ 1449946 w 3142445"/>
                <a:gd name="connsiteY59" fmla="*/ 415193 h 2579917"/>
                <a:gd name="connsiteX60" fmla="*/ 1519707 w 3142445"/>
                <a:gd name="connsiteY60" fmla="*/ 120052 h 2579917"/>
                <a:gd name="connsiteX61" fmla="*/ 1390918 w 3142445"/>
                <a:gd name="connsiteY61" fmla="*/ 210204 h 2579917"/>
                <a:gd name="connsiteX62" fmla="*/ 1352281 w 3142445"/>
                <a:gd name="connsiteY62" fmla="*/ 235962 h 2579917"/>
                <a:gd name="connsiteX63" fmla="*/ 1300766 w 3142445"/>
                <a:gd name="connsiteY63" fmla="*/ 274599 h 2579917"/>
                <a:gd name="connsiteX64" fmla="*/ 1197735 w 3142445"/>
                <a:gd name="connsiteY64" fmla="*/ 351872 h 2579917"/>
                <a:gd name="connsiteX65" fmla="*/ 1081825 w 3142445"/>
                <a:gd name="connsiteY65" fmla="*/ 442024 h 2579917"/>
                <a:gd name="connsiteX66" fmla="*/ 965915 w 3142445"/>
                <a:gd name="connsiteY66" fmla="*/ 545055 h 2579917"/>
                <a:gd name="connsiteX67" fmla="*/ 901521 w 3142445"/>
                <a:gd name="connsiteY67" fmla="*/ 622328 h 2579917"/>
                <a:gd name="connsiteX68" fmla="*/ 875763 w 3142445"/>
                <a:gd name="connsiteY68" fmla="*/ 660965 h 2579917"/>
                <a:gd name="connsiteX69" fmla="*/ 837126 w 3142445"/>
                <a:gd name="connsiteY69" fmla="*/ 699601 h 2579917"/>
                <a:gd name="connsiteX70" fmla="*/ 785611 w 3142445"/>
                <a:gd name="connsiteY70" fmla="*/ 763996 h 2579917"/>
                <a:gd name="connsiteX71" fmla="*/ 721216 w 3142445"/>
                <a:gd name="connsiteY71" fmla="*/ 828390 h 2579917"/>
                <a:gd name="connsiteX72" fmla="*/ 643943 w 3142445"/>
                <a:gd name="connsiteY72" fmla="*/ 905663 h 2579917"/>
                <a:gd name="connsiteX73" fmla="*/ 566670 w 3142445"/>
                <a:gd name="connsiteY73" fmla="*/ 982937 h 2579917"/>
                <a:gd name="connsiteX74" fmla="*/ 515154 w 3142445"/>
                <a:gd name="connsiteY74" fmla="*/ 1034452 h 2579917"/>
                <a:gd name="connsiteX75" fmla="*/ 437881 w 3142445"/>
                <a:gd name="connsiteY75" fmla="*/ 1098847 h 2579917"/>
                <a:gd name="connsiteX76" fmla="*/ 386366 w 3142445"/>
                <a:gd name="connsiteY76" fmla="*/ 1150362 h 2579917"/>
                <a:gd name="connsiteX77" fmla="*/ 309092 w 3142445"/>
                <a:gd name="connsiteY77" fmla="*/ 1176120 h 2579917"/>
                <a:gd name="connsiteX78" fmla="*/ 270456 w 3142445"/>
                <a:gd name="connsiteY78" fmla="*/ 1188999 h 2579917"/>
                <a:gd name="connsiteX79" fmla="*/ 231819 w 3142445"/>
                <a:gd name="connsiteY79" fmla="*/ 1214756 h 2579917"/>
                <a:gd name="connsiteX80" fmla="*/ 180304 w 3142445"/>
                <a:gd name="connsiteY80" fmla="*/ 1227635 h 2579917"/>
                <a:gd name="connsiteX81" fmla="*/ 141667 w 3142445"/>
                <a:gd name="connsiteY81" fmla="*/ 1240514 h 2579917"/>
                <a:gd name="connsiteX82" fmla="*/ 115909 w 3142445"/>
                <a:gd name="connsiteY82" fmla="*/ 1279151 h 2579917"/>
                <a:gd name="connsiteX83" fmla="*/ 90152 w 3142445"/>
                <a:gd name="connsiteY83" fmla="*/ 1266272 h 2579917"/>
                <a:gd name="connsiteX0" fmla="*/ 90152 w 3142445"/>
                <a:gd name="connsiteY0" fmla="*/ 1266272 h 2579917"/>
                <a:gd name="connsiteX1" fmla="*/ 77273 w 3142445"/>
                <a:gd name="connsiteY1" fmla="*/ 1472334 h 2579917"/>
                <a:gd name="connsiteX2" fmla="*/ 12878 w 3142445"/>
                <a:gd name="connsiteY2" fmla="*/ 1626880 h 2579917"/>
                <a:gd name="connsiteX3" fmla="*/ 0 w 3142445"/>
                <a:gd name="connsiteY3" fmla="*/ 1665517 h 2579917"/>
                <a:gd name="connsiteX4" fmla="*/ 12878 w 3142445"/>
                <a:gd name="connsiteY4" fmla="*/ 1755669 h 2579917"/>
                <a:gd name="connsiteX5" fmla="*/ 38636 w 3142445"/>
                <a:gd name="connsiteY5" fmla="*/ 2154914 h 2579917"/>
                <a:gd name="connsiteX6" fmla="*/ 64394 w 3142445"/>
                <a:gd name="connsiteY6" fmla="*/ 2296582 h 2579917"/>
                <a:gd name="connsiteX7" fmla="*/ 103031 w 3142445"/>
                <a:gd name="connsiteY7" fmla="*/ 2335218 h 2579917"/>
                <a:gd name="connsiteX8" fmla="*/ 193183 w 3142445"/>
                <a:gd name="connsiteY8" fmla="*/ 2425370 h 2579917"/>
                <a:gd name="connsiteX9" fmla="*/ 296214 w 3142445"/>
                <a:gd name="connsiteY9" fmla="*/ 2476886 h 2579917"/>
                <a:gd name="connsiteX10" fmla="*/ 334850 w 3142445"/>
                <a:gd name="connsiteY10" fmla="*/ 2515523 h 2579917"/>
                <a:gd name="connsiteX11" fmla="*/ 386366 w 3142445"/>
                <a:gd name="connsiteY11" fmla="*/ 2528401 h 2579917"/>
                <a:gd name="connsiteX12" fmla="*/ 425002 w 3142445"/>
                <a:gd name="connsiteY12" fmla="*/ 2541280 h 2579917"/>
                <a:gd name="connsiteX13" fmla="*/ 540912 w 3142445"/>
                <a:gd name="connsiteY13" fmla="*/ 2567038 h 2579917"/>
                <a:gd name="connsiteX14" fmla="*/ 682580 w 3142445"/>
                <a:gd name="connsiteY14" fmla="*/ 2554159 h 2579917"/>
                <a:gd name="connsiteX15" fmla="*/ 862884 w 3142445"/>
                <a:gd name="connsiteY15" fmla="*/ 2541280 h 2579917"/>
                <a:gd name="connsiteX16" fmla="*/ 927278 w 3142445"/>
                <a:gd name="connsiteY16" fmla="*/ 2528401 h 2579917"/>
                <a:gd name="connsiteX17" fmla="*/ 1043188 w 3142445"/>
                <a:gd name="connsiteY17" fmla="*/ 2515523 h 2579917"/>
                <a:gd name="connsiteX18" fmla="*/ 1133340 w 3142445"/>
                <a:gd name="connsiteY18" fmla="*/ 2502644 h 2579917"/>
                <a:gd name="connsiteX19" fmla="*/ 1674253 w 3142445"/>
                <a:gd name="connsiteY19" fmla="*/ 2528401 h 2579917"/>
                <a:gd name="connsiteX20" fmla="*/ 1880315 w 3142445"/>
                <a:gd name="connsiteY20" fmla="*/ 2554159 h 2579917"/>
                <a:gd name="connsiteX21" fmla="*/ 2021983 w 3142445"/>
                <a:gd name="connsiteY21" fmla="*/ 2567038 h 2579917"/>
                <a:gd name="connsiteX22" fmla="*/ 2073498 w 3142445"/>
                <a:gd name="connsiteY22" fmla="*/ 2579917 h 2579917"/>
                <a:gd name="connsiteX23" fmla="*/ 2434107 w 3142445"/>
                <a:gd name="connsiteY23" fmla="*/ 2554159 h 2579917"/>
                <a:gd name="connsiteX24" fmla="*/ 2588653 w 3142445"/>
                <a:gd name="connsiteY24" fmla="*/ 2541280 h 2579917"/>
                <a:gd name="connsiteX25" fmla="*/ 2627290 w 3142445"/>
                <a:gd name="connsiteY25" fmla="*/ 2528401 h 2579917"/>
                <a:gd name="connsiteX26" fmla="*/ 2691684 w 3142445"/>
                <a:gd name="connsiteY26" fmla="*/ 2515523 h 2579917"/>
                <a:gd name="connsiteX27" fmla="*/ 2730321 w 3142445"/>
                <a:gd name="connsiteY27" fmla="*/ 2489765 h 2579917"/>
                <a:gd name="connsiteX28" fmla="*/ 2781836 w 3142445"/>
                <a:gd name="connsiteY28" fmla="*/ 2412492 h 2579917"/>
                <a:gd name="connsiteX29" fmla="*/ 2794715 w 3142445"/>
                <a:gd name="connsiteY29" fmla="*/ 2373855 h 2579917"/>
                <a:gd name="connsiteX30" fmla="*/ 2820473 w 3142445"/>
                <a:gd name="connsiteY30" fmla="*/ 2335218 h 2579917"/>
                <a:gd name="connsiteX31" fmla="*/ 2871988 w 3142445"/>
                <a:gd name="connsiteY31" fmla="*/ 2232187 h 2579917"/>
                <a:gd name="connsiteX32" fmla="*/ 2897746 w 3142445"/>
                <a:gd name="connsiteY32" fmla="*/ 2180672 h 2579917"/>
                <a:gd name="connsiteX33" fmla="*/ 2936383 w 3142445"/>
                <a:gd name="connsiteY33" fmla="*/ 2077641 h 2579917"/>
                <a:gd name="connsiteX34" fmla="*/ 3000777 w 3142445"/>
                <a:gd name="connsiteY34" fmla="*/ 1948852 h 2579917"/>
                <a:gd name="connsiteX35" fmla="*/ 3026535 w 3142445"/>
                <a:gd name="connsiteY35" fmla="*/ 1897337 h 2579917"/>
                <a:gd name="connsiteX36" fmla="*/ 3052292 w 3142445"/>
                <a:gd name="connsiteY36" fmla="*/ 1832942 h 2579917"/>
                <a:gd name="connsiteX37" fmla="*/ 3090929 w 3142445"/>
                <a:gd name="connsiteY37" fmla="*/ 1717032 h 2579917"/>
                <a:gd name="connsiteX38" fmla="*/ 3116687 w 3142445"/>
                <a:gd name="connsiteY38" fmla="*/ 1665517 h 2579917"/>
                <a:gd name="connsiteX39" fmla="*/ 3142445 w 3142445"/>
                <a:gd name="connsiteY39" fmla="*/ 1588244 h 2579917"/>
                <a:gd name="connsiteX40" fmla="*/ 3129566 w 3142445"/>
                <a:gd name="connsiteY40" fmla="*/ 1395061 h 2579917"/>
                <a:gd name="connsiteX41" fmla="*/ 3116687 w 3142445"/>
                <a:gd name="connsiteY41" fmla="*/ 1356424 h 2579917"/>
                <a:gd name="connsiteX42" fmla="*/ 3090929 w 3142445"/>
                <a:gd name="connsiteY42" fmla="*/ 1227635 h 2579917"/>
                <a:gd name="connsiteX43" fmla="*/ 3078050 w 3142445"/>
                <a:gd name="connsiteY43" fmla="*/ 1176120 h 2579917"/>
                <a:gd name="connsiteX44" fmla="*/ 3000777 w 3142445"/>
                <a:gd name="connsiteY44" fmla="*/ 1111725 h 2579917"/>
                <a:gd name="connsiteX45" fmla="*/ 2897746 w 3142445"/>
                <a:gd name="connsiteY45" fmla="*/ 995816 h 2579917"/>
                <a:gd name="connsiteX46" fmla="*/ 2859109 w 3142445"/>
                <a:gd name="connsiteY46" fmla="*/ 957179 h 2579917"/>
                <a:gd name="connsiteX47" fmla="*/ 2820473 w 3142445"/>
                <a:gd name="connsiteY47" fmla="*/ 918542 h 2579917"/>
                <a:gd name="connsiteX48" fmla="*/ 2730321 w 3142445"/>
                <a:gd name="connsiteY48" fmla="*/ 841269 h 2579917"/>
                <a:gd name="connsiteX49" fmla="*/ 2665926 w 3142445"/>
                <a:gd name="connsiteY49" fmla="*/ 751117 h 2579917"/>
                <a:gd name="connsiteX50" fmla="*/ 2588653 w 3142445"/>
                <a:gd name="connsiteY50" fmla="*/ 648086 h 2579917"/>
                <a:gd name="connsiteX51" fmla="*/ 2537138 w 3142445"/>
                <a:gd name="connsiteY51" fmla="*/ 583692 h 2579917"/>
                <a:gd name="connsiteX52" fmla="*/ 2485622 w 3142445"/>
                <a:gd name="connsiteY52" fmla="*/ 493539 h 2579917"/>
                <a:gd name="connsiteX53" fmla="*/ 2395470 w 3142445"/>
                <a:gd name="connsiteY53" fmla="*/ 377630 h 2579917"/>
                <a:gd name="connsiteX54" fmla="*/ 2318197 w 3142445"/>
                <a:gd name="connsiteY54" fmla="*/ 248841 h 2579917"/>
                <a:gd name="connsiteX55" fmla="*/ 2279560 w 3142445"/>
                <a:gd name="connsiteY55" fmla="*/ 210204 h 2579917"/>
                <a:gd name="connsiteX56" fmla="*/ 2059546 w 3142445"/>
                <a:gd name="connsiteY56" fmla="*/ 262793 h 2579917"/>
                <a:gd name="connsiteX57" fmla="*/ 1830946 w 3142445"/>
                <a:gd name="connsiteY57" fmla="*/ 262793 h 2579917"/>
                <a:gd name="connsiteX58" fmla="*/ 1678546 w 3142445"/>
                <a:gd name="connsiteY58" fmla="*/ 262793 h 2579917"/>
                <a:gd name="connsiteX59" fmla="*/ 1449946 w 3142445"/>
                <a:gd name="connsiteY59" fmla="*/ 415193 h 2579917"/>
                <a:gd name="connsiteX60" fmla="*/ 1519707 w 3142445"/>
                <a:gd name="connsiteY60" fmla="*/ 120052 h 2579917"/>
                <a:gd name="connsiteX61" fmla="*/ 1390918 w 3142445"/>
                <a:gd name="connsiteY61" fmla="*/ 210204 h 2579917"/>
                <a:gd name="connsiteX62" fmla="*/ 1352281 w 3142445"/>
                <a:gd name="connsiteY62" fmla="*/ 235962 h 2579917"/>
                <a:gd name="connsiteX63" fmla="*/ 1197735 w 3142445"/>
                <a:gd name="connsiteY63" fmla="*/ 351872 h 2579917"/>
                <a:gd name="connsiteX64" fmla="*/ 1081825 w 3142445"/>
                <a:gd name="connsiteY64" fmla="*/ 442024 h 2579917"/>
                <a:gd name="connsiteX65" fmla="*/ 965915 w 3142445"/>
                <a:gd name="connsiteY65" fmla="*/ 545055 h 2579917"/>
                <a:gd name="connsiteX66" fmla="*/ 901521 w 3142445"/>
                <a:gd name="connsiteY66" fmla="*/ 622328 h 2579917"/>
                <a:gd name="connsiteX67" fmla="*/ 875763 w 3142445"/>
                <a:gd name="connsiteY67" fmla="*/ 660965 h 2579917"/>
                <a:gd name="connsiteX68" fmla="*/ 837126 w 3142445"/>
                <a:gd name="connsiteY68" fmla="*/ 699601 h 2579917"/>
                <a:gd name="connsiteX69" fmla="*/ 785611 w 3142445"/>
                <a:gd name="connsiteY69" fmla="*/ 763996 h 2579917"/>
                <a:gd name="connsiteX70" fmla="*/ 721216 w 3142445"/>
                <a:gd name="connsiteY70" fmla="*/ 828390 h 2579917"/>
                <a:gd name="connsiteX71" fmla="*/ 643943 w 3142445"/>
                <a:gd name="connsiteY71" fmla="*/ 905663 h 2579917"/>
                <a:gd name="connsiteX72" fmla="*/ 566670 w 3142445"/>
                <a:gd name="connsiteY72" fmla="*/ 982937 h 2579917"/>
                <a:gd name="connsiteX73" fmla="*/ 515154 w 3142445"/>
                <a:gd name="connsiteY73" fmla="*/ 1034452 h 2579917"/>
                <a:gd name="connsiteX74" fmla="*/ 437881 w 3142445"/>
                <a:gd name="connsiteY74" fmla="*/ 1098847 h 2579917"/>
                <a:gd name="connsiteX75" fmla="*/ 386366 w 3142445"/>
                <a:gd name="connsiteY75" fmla="*/ 1150362 h 2579917"/>
                <a:gd name="connsiteX76" fmla="*/ 309092 w 3142445"/>
                <a:gd name="connsiteY76" fmla="*/ 1176120 h 2579917"/>
                <a:gd name="connsiteX77" fmla="*/ 270456 w 3142445"/>
                <a:gd name="connsiteY77" fmla="*/ 1188999 h 2579917"/>
                <a:gd name="connsiteX78" fmla="*/ 231819 w 3142445"/>
                <a:gd name="connsiteY78" fmla="*/ 1214756 h 2579917"/>
                <a:gd name="connsiteX79" fmla="*/ 180304 w 3142445"/>
                <a:gd name="connsiteY79" fmla="*/ 1227635 h 2579917"/>
                <a:gd name="connsiteX80" fmla="*/ 141667 w 3142445"/>
                <a:gd name="connsiteY80" fmla="*/ 1240514 h 2579917"/>
                <a:gd name="connsiteX81" fmla="*/ 115909 w 3142445"/>
                <a:gd name="connsiteY81" fmla="*/ 1279151 h 2579917"/>
                <a:gd name="connsiteX82" fmla="*/ 90152 w 3142445"/>
                <a:gd name="connsiteY82" fmla="*/ 1266272 h 2579917"/>
                <a:gd name="connsiteX0" fmla="*/ 90152 w 3142445"/>
                <a:gd name="connsiteY0" fmla="*/ 1056068 h 2369713"/>
                <a:gd name="connsiteX1" fmla="*/ 77273 w 3142445"/>
                <a:gd name="connsiteY1" fmla="*/ 1262130 h 2369713"/>
                <a:gd name="connsiteX2" fmla="*/ 12878 w 3142445"/>
                <a:gd name="connsiteY2" fmla="*/ 1416676 h 2369713"/>
                <a:gd name="connsiteX3" fmla="*/ 0 w 3142445"/>
                <a:gd name="connsiteY3" fmla="*/ 1455313 h 2369713"/>
                <a:gd name="connsiteX4" fmla="*/ 12878 w 3142445"/>
                <a:gd name="connsiteY4" fmla="*/ 1545465 h 2369713"/>
                <a:gd name="connsiteX5" fmla="*/ 38636 w 3142445"/>
                <a:gd name="connsiteY5" fmla="*/ 1944710 h 2369713"/>
                <a:gd name="connsiteX6" fmla="*/ 64394 w 3142445"/>
                <a:gd name="connsiteY6" fmla="*/ 2086378 h 2369713"/>
                <a:gd name="connsiteX7" fmla="*/ 103031 w 3142445"/>
                <a:gd name="connsiteY7" fmla="*/ 2125014 h 2369713"/>
                <a:gd name="connsiteX8" fmla="*/ 193183 w 3142445"/>
                <a:gd name="connsiteY8" fmla="*/ 2215166 h 2369713"/>
                <a:gd name="connsiteX9" fmla="*/ 296214 w 3142445"/>
                <a:gd name="connsiteY9" fmla="*/ 2266682 h 2369713"/>
                <a:gd name="connsiteX10" fmla="*/ 334850 w 3142445"/>
                <a:gd name="connsiteY10" fmla="*/ 2305319 h 2369713"/>
                <a:gd name="connsiteX11" fmla="*/ 386366 w 3142445"/>
                <a:gd name="connsiteY11" fmla="*/ 2318197 h 2369713"/>
                <a:gd name="connsiteX12" fmla="*/ 425002 w 3142445"/>
                <a:gd name="connsiteY12" fmla="*/ 2331076 h 2369713"/>
                <a:gd name="connsiteX13" fmla="*/ 540912 w 3142445"/>
                <a:gd name="connsiteY13" fmla="*/ 2356834 h 2369713"/>
                <a:gd name="connsiteX14" fmla="*/ 682580 w 3142445"/>
                <a:gd name="connsiteY14" fmla="*/ 2343955 h 2369713"/>
                <a:gd name="connsiteX15" fmla="*/ 862884 w 3142445"/>
                <a:gd name="connsiteY15" fmla="*/ 2331076 h 2369713"/>
                <a:gd name="connsiteX16" fmla="*/ 927278 w 3142445"/>
                <a:gd name="connsiteY16" fmla="*/ 2318197 h 2369713"/>
                <a:gd name="connsiteX17" fmla="*/ 1043188 w 3142445"/>
                <a:gd name="connsiteY17" fmla="*/ 2305319 h 2369713"/>
                <a:gd name="connsiteX18" fmla="*/ 1133340 w 3142445"/>
                <a:gd name="connsiteY18" fmla="*/ 2292440 h 2369713"/>
                <a:gd name="connsiteX19" fmla="*/ 1674253 w 3142445"/>
                <a:gd name="connsiteY19" fmla="*/ 2318197 h 2369713"/>
                <a:gd name="connsiteX20" fmla="*/ 1880315 w 3142445"/>
                <a:gd name="connsiteY20" fmla="*/ 2343955 h 2369713"/>
                <a:gd name="connsiteX21" fmla="*/ 2021983 w 3142445"/>
                <a:gd name="connsiteY21" fmla="*/ 2356834 h 2369713"/>
                <a:gd name="connsiteX22" fmla="*/ 2073498 w 3142445"/>
                <a:gd name="connsiteY22" fmla="*/ 2369713 h 2369713"/>
                <a:gd name="connsiteX23" fmla="*/ 2434107 w 3142445"/>
                <a:gd name="connsiteY23" fmla="*/ 2343955 h 2369713"/>
                <a:gd name="connsiteX24" fmla="*/ 2588653 w 3142445"/>
                <a:gd name="connsiteY24" fmla="*/ 2331076 h 2369713"/>
                <a:gd name="connsiteX25" fmla="*/ 2627290 w 3142445"/>
                <a:gd name="connsiteY25" fmla="*/ 2318197 h 2369713"/>
                <a:gd name="connsiteX26" fmla="*/ 2691684 w 3142445"/>
                <a:gd name="connsiteY26" fmla="*/ 2305319 h 2369713"/>
                <a:gd name="connsiteX27" fmla="*/ 2730321 w 3142445"/>
                <a:gd name="connsiteY27" fmla="*/ 2279561 h 2369713"/>
                <a:gd name="connsiteX28" fmla="*/ 2781836 w 3142445"/>
                <a:gd name="connsiteY28" fmla="*/ 2202288 h 2369713"/>
                <a:gd name="connsiteX29" fmla="*/ 2794715 w 3142445"/>
                <a:gd name="connsiteY29" fmla="*/ 2163651 h 2369713"/>
                <a:gd name="connsiteX30" fmla="*/ 2820473 w 3142445"/>
                <a:gd name="connsiteY30" fmla="*/ 2125014 h 2369713"/>
                <a:gd name="connsiteX31" fmla="*/ 2871988 w 3142445"/>
                <a:gd name="connsiteY31" fmla="*/ 2021983 h 2369713"/>
                <a:gd name="connsiteX32" fmla="*/ 2897746 w 3142445"/>
                <a:gd name="connsiteY32" fmla="*/ 1970468 h 2369713"/>
                <a:gd name="connsiteX33" fmla="*/ 2936383 w 3142445"/>
                <a:gd name="connsiteY33" fmla="*/ 1867437 h 2369713"/>
                <a:gd name="connsiteX34" fmla="*/ 3000777 w 3142445"/>
                <a:gd name="connsiteY34" fmla="*/ 1738648 h 2369713"/>
                <a:gd name="connsiteX35" fmla="*/ 3026535 w 3142445"/>
                <a:gd name="connsiteY35" fmla="*/ 1687133 h 2369713"/>
                <a:gd name="connsiteX36" fmla="*/ 3052292 w 3142445"/>
                <a:gd name="connsiteY36" fmla="*/ 1622738 h 2369713"/>
                <a:gd name="connsiteX37" fmla="*/ 3090929 w 3142445"/>
                <a:gd name="connsiteY37" fmla="*/ 1506828 h 2369713"/>
                <a:gd name="connsiteX38" fmla="*/ 3116687 w 3142445"/>
                <a:gd name="connsiteY38" fmla="*/ 1455313 h 2369713"/>
                <a:gd name="connsiteX39" fmla="*/ 3142445 w 3142445"/>
                <a:gd name="connsiteY39" fmla="*/ 1378040 h 2369713"/>
                <a:gd name="connsiteX40" fmla="*/ 3129566 w 3142445"/>
                <a:gd name="connsiteY40" fmla="*/ 1184857 h 2369713"/>
                <a:gd name="connsiteX41" fmla="*/ 3116687 w 3142445"/>
                <a:gd name="connsiteY41" fmla="*/ 1146220 h 2369713"/>
                <a:gd name="connsiteX42" fmla="*/ 3090929 w 3142445"/>
                <a:gd name="connsiteY42" fmla="*/ 1017431 h 2369713"/>
                <a:gd name="connsiteX43" fmla="*/ 3078050 w 3142445"/>
                <a:gd name="connsiteY43" fmla="*/ 965916 h 2369713"/>
                <a:gd name="connsiteX44" fmla="*/ 3000777 w 3142445"/>
                <a:gd name="connsiteY44" fmla="*/ 901521 h 2369713"/>
                <a:gd name="connsiteX45" fmla="*/ 2897746 w 3142445"/>
                <a:gd name="connsiteY45" fmla="*/ 785612 h 2369713"/>
                <a:gd name="connsiteX46" fmla="*/ 2859109 w 3142445"/>
                <a:gd name="connsiteY46" fmla="*/ 746975 h 2369713"/>
                <a:gd name="connsiteX47" fmla="*/ 2820473 w 3142445"/>
                <a:gd name="connsiteY47" fmla="*/ 708338 h 2369713"/>
                <a:gd name="connsiteX48" fmla="*/ 2730321 w 3142445"/>
                <a:gd name="connsiteY48" fmla="*/ 631065 h 2369713"/>
                <a:gd name="connsiteX49" fmla="*/ 2665926 w 3142445"/>
                <a:gd name="connsiteY49" fmla="*/ 540913 h 2369713"/>
                <a:gd name="connsiteX50" fmla="*/ 2588653 w 3142445"/>
                <a:gd name="connsiteY50" fmla="*/ 437882 h 2369713"/>
                <a:gd name="connsiteX51" fmla="*/ 2537138 w 3142445"/>
                <a:gd name="connsiteY51" fmla="*/ 373488 h 2369713"/>
                <a:gd name="connsiteX52" fmla="*/ 2485622 w 3142445"/>
                <a:gd name="connsiteY52" fmla="*/ 283335 h 2369713"/>
                <a:gd name="connsiteX53" fmla="*/ 2395470 w 3142445"/>
                <a:gd name="connsiteY53" fmla="*/ 167426 h 2369713"/>
                <a:gd name="connsiteX54" fmla="*/ 2318197 w 3142445"/>
                <a:gd name="connsiteY54" fmla="*/ 38637 h 2369713"/>
                <a:gd name="connsiteX55" fmla="*/ 2279560 w 3142445"/>
                <a:gd name="connsiteY55" fmla="*/ 0 h 2369713"/>
                <a:gd name="connsiteX56" fmla="*/ 2059546 w 3142445"/>
                <a:gd name="connsiteY56" fmla="*/ 52589 h 2369713"/>
                <a:gd name="connsiteX57" fmla="*/ 1830946 w 3142445"/>
                <a:gd name="connsiteY57" fmla="*/ 52589 h 2369713"/>
                <a:gd name="connsiteX58" fmla="*/ 1678546 w 3142445"/>
                <a:gd name="connsiteY58" fmla="*/ 52589 h 2369713"/>
                <a:gd name="connsiteX59" fmla="*/ 1449946 w 3142445"/>
                <a:gd name="connsiteY59" fmla="*/ 204989 h 2369713"/>
                <a:gd name="connsiteX60" fmla="*/ 1390918 w 3142445"/>
                <a:gd name="connsiteY60" fmla="*/ 0 h 2369713"/>
                <a:gd name="connsiteX61" fmla="*/ 1352281 w 3142445"/>
                <a:gd name="connsiteY61" fmla="*/ 25758 h 2369713"/>
                <a:gd name="connsiteX62" fmla="*/ 1197735 w 3142445"/>
                <a:gd name="connsiteY62" fmla="*/ 141668 h 2369713"/>
                <a:gd name="connsiteX63" fmla="*/ 1081825 w 3142445"/>
                <a:gd name="connsiteY63" fmla="*/ 231820 h 2369713"/>
                <a:gd name="connsiteX64" fmla="*/ 965915 w 3142445"/>
                <a:gd name="connsiteY64" fmla="*/ 334851 h 2369713"/>
                <a:gd name="connsiteX65" fmla="*/ 901521 w 3142445"/>
                <a:gd name="connsiteY65" fmla="*/ 412124 h 2369713"/>
                <a:gd name="connsiteX66" fmla="*/ 875763 w 3142445"/>
                <a:gd name="connsiteY66" fmla="*/ 450761 h 2369713"/>
                <a:gd name="connsiteX67" fmla="*/ 837126 w 3142445"/>
                <a:gd name="connsiteY67" fmla="*/ 489397 h 2369713"/>
                <a:gd name="connsiteX68" fmla="*/ 785611 w 3142445"/>
                <a:gd name="connsiteY68" fmla="*/ 553792 h 2369713"/>
                <a:gd name="connsiteX69" fmla="*/ 721216 w 3142445"/>
                <a:gd name="connsiteY69" fmla="*/ 618186 h 2369713"/>
                <a:gd name="connsiteX70" fmla="*/ 643943 w 3142445"/>
                <a:gd name="connsiteY70" fmla="*/ 695459 h 2369713"/>
                <a:gd name="connsiteX71" fmla="*/ 566670 w 3142445"/>
                <a:gd name="connsiteY71" fmla="*/ 772733 h 2369713"/>
                <a:gd name="connsiteX72" fmla="*/ 515154 w 3142445"/>
                <a:gd name="connsiteY72" fmla="*/ 824248 h 2369713"/>
                <a:gd name="connsiteX73" fmla="*/ 437881 w 3142445"/>
                <a:gd name="connsiteY73" fmla="*/ 888643 h 2369713"/>
                <a:gd name="connsiteX74" fmla="*/ 386366 w 3142445"/>
                <a:gd name="connsiteY74" fmla="*/ 940158 h 2369713"/>
                <a:gd name="connsiteX75" fmla="*/ 309092 w 3142445"/>
                <a:gd name="connsiteY75" fmla="*/ 965916 h 2369713"/>
                <a:gd name="connsiteX76" fmla="*/ 270456 w 3142445"/>
                <a:gd name="connsiteY76" fmla="*/ 978795 h 2369713"/>
                <a:gd name="connsiteX77" fmla="*/ 231819 w 3142445"/>
                <a:gd name="connsiteY77" fmla="*/ 1004552 h 2369713"/>
                <a:gd name="connsiteX78" fmla="*/ 180304 w 3142445"/>
                <a:gd name="connsiteY78" fmla="*/ 1017431 h 2369713"/>
                <a:gd name="connsiteX79" fmla="*/ 141667 w 3142445"/>
                <a:gd name="connsiteY79" fmla="*/ 1030310 h 2369713"/>
                <a:gd name="connsiteX80" fmla="*/ 115909 w 3142445"/>
                <a:gd name="connsiteY80" fmla="*/ 1068947 h 2369713"/>
                <a:gd name="connsiteX81" fmla="*/ 90152 w 3142445"/>
                <a:gd name="connsiteY81" fmla="*/ 1056068 h 2369713"/>
                <a:gd name="connsiteX0" fmla="*/ 90152 w 3142445"/>
                <a:gd name="connsiteY0" fmla="*/ 1066622 h 2380267"/>
                <a:gd name="connsiteX1" fmla="*/ 77273 w 3142445"/>
                <a:gd name="connsiteY1" fmla="*/ 1272684 h 2380267"/>
                <a:gd name="connsiteX2" fmla="*/ 12878 w 3142445"/>
                <a:gd name="connsiteY2" fmla="*/ 1427230 h 2380267"/>
                <a:gd name="connsiteX3" fmla="*/ 0 w 3142445"/>
                <a:gd name="connsiteY3" fmla="*/ 1465867 h 2380267"/>
                <a:gd name="connsiteX4" fmla="*/ 12878 w 3142445"/>
                <a:gd name="connsiteY4" fmla="*/ 1556019 h 2380267"/>
                <a:gd name="connsiteX5" fmla="*/ 38636 w 3142445"/>
                <a:gd name="connsiteY5" fmla="*/ 1955264 h 2380267"/>
                <a:gd name="connsiteX6" fmla="*/ 64394 w 3142445"/>
                <a:gd name="connsiteY6" fmla="*/ 2096932 h 2380267"/>
                <a:gd name="connsiteX7" fmla="*/ 103031 w 3142445"/>
                <a:gd name="connsiteY7" fmla="*/ 2135568 h 2380267"/>
                <a:gd name="connsiteX8" fmla="*/ 193183 w 3142445"/>
                <a:gd name="connsiteY8" fmla="*/ 2225720 h 2380267"/>
                <a:gd name="connsiteX9" fmla="*/ 296214 w 3142445"/>
                <a:gd name="connsiteY9" fmla="*/ 2277236 h 2380267"/>
                <a:gd name="connsiteX10" fmla="*/ 334850 w 3142445"/>
                <a:gd name="connsiteY10" fmla="*/ 2315873 h 2380267"/>
                <a:gd name="connsiteX11" fmla="*/ 386366 w 3142445"/>
                <a:gd name="connsiteY11" fmla="*/ 2328751 h 2380267"/>
                <a:gd name="connsiteX12" fmla="*/ 425002 w 3142445"/>
                <a:gd name="connsiteY12" fmla="*/ 2341630 h 2380267"/>
                <a:gd name="connsiteX13" fmla="*/ 540912 w 3142445"/>
                <a:gd name="connsiteY13" fmla="*/ 2367388 h 2380267"/>
                <a:gd name="connsiteX14" fmla="*/ 682580 w 3142445"/>
                <a:gd name="connsiteY14" fmla="*/ 2354509 h 2380267"/>
                <a:gd name="connsiteX15" fmla="*/ 862884 w 3142445"/>
                <a:gd name="connsiteY15" fmla="*/ 2341630 h 2380267"/>
                <a:gd name="connsiteX16" fmla="*/ 927278 w 3142445"/>
                <a:gd name="connsiteY16" fmla="*/ 2328751 h 2380267"/>
                <a:gd name="connsiteX17" fmla="*/ 1043188 w 3142445"/>
                <a:gd name="connsiteY17" fmla="*/ 2315873 h 2380267"/>
                <a:gd name="connsiteX18" fmla="*/ 1133340 w 3142445"/>
                <a:gd name="connsiteY18" fmla="*/ 2302994 h 2380267"/>
                <a:gd name="connsiteX19" fmla="*/ 1674253 w 3142445"/>
                <a:gd name="connsiteY19" fmla="*/ 2328751 h 2380267"/>
                <a:gd name="connsiteX20" fmla="*/ 1880315 w 3142445"/>
                <a:gd name="connsiteY20" fmla="*/ 2354509 h 2380267"/>
                <a:gd name="connsiteX21" fmla="*/ 2021983 w 3142445"/>
                <a:gd name="connsiteY21" fmla="*/ 2367388 h 2380267"/>
                <a:gd name="connsiteX22" fmla="*/ 2073498 w 3142445"/>
                <a:gd name="connsiteY22" fmla="*/ 2380267 h 2380267"/>
                <a:gd name="connsiteX23" fmla="*/ 2434107 w 3142445"/>
                <a:gd name="connsiteY23" fmla="*/ 2354509 h 2380267"/>
                <a:gd name="connsiteX24" fmla="*/ 2588653 w 3142445"/>
                <a:gd name="connsiteY24" fmla="*/ 2341630 h 2380267"/>
                <a:gd name="connsiteX25" fmla="*/ 2627290 w 3142445"/>
                <a:gd name="connsiteY25" fmla="*/ 2328751 h 2380267"/>
                <a:gd name="connsiteX26" fmla="*/ 2691684 w 3142445"/>
                <a:gd name="connsiteY26" fmla="*/ 2315873 h 2380267"/>
                <a:gd name="connsiteX27" fmla="*/ 2730321 w 3142445"/>
                <a:gd name="connsiteY27" fmla="*/ 2290115 h 2380267"/>
                <a:gd name="connsiteX28" fmla="*/ 2781836 w 3142445"/>
                <a:gd name="connsiteY28" fmla="*/ 2212842 h 2380267"/>
                <a:gd name="connsiteX29" fmla="*/ 2794715 w 3142445"/>
                <a:gd name="connsiteY29" fmla="*/ 2174205 h 2380267"/>
                <a:gd name="connsiteX30" fmla="*/ 2820473 w 3142445"/>
                <a:gd name="connsiteY30" fmla="*/ 2135568 h 2380267"/>
                <a:gd name="connsiteX31" fmla="*/ 2871988 w 3142445"/>
                <a:gd name="connsiteY31" fmla="*/ 2032537 h 2380267"/>
                <a:gd name="connsiteX32" fmla="*/ 2897746 w 3142445"/>
                <a:gd name="connsiteY32" fmla="*/ 1981022 h 2380267"/>
                <a:gd name="connsiteX33" fmla="*/ 2936383 w 3142445"/>
                <a:gd name="connsiteY33" fmla="*/ 1877991 h 2380267"/>
                <a:gd name="connsiteX34" fmla="*/ 3000777 w 3142445"/>
                <a:gd name="connsiteY34" fmla="*/ 1749202 h 2380267"/>
                <a:gd name="connsiteX35" fmla="*/ 3026535 w 3142445"/>
                <a:gd name="connsiteY35" fmla="*/ 1697687 h 2380267"/>
                <a:gd name="connsiteX36" fmla="*/ 3052292 w 3142445"/>
                <a:gd name="connsiteY36" fmla="*/ 1633292 h 2380267"/>
                <a:gd name="connsiteX37" fmla="*/ 3090929 w 3142445"/>
                <a:gd name="connsiteY37" fmla="*/ 1517382 h 2380267"/>
                <a:gd name="connsiteX38" fmla="*/ 3116687 w 3142445"/>
                <a:gd name="connsiteY38" fmla="*/ 1465867 h 2380267"/>
                <a:gd name="connsiteX39" fmla="*/ 3142445 w 3142445"/>
                <a:gd name="connsiteY39" fmla="*/ 1388594 h 2380267"/>
                <a:gd name="connsiteX40" fmla="*/ 3129566 w 3142445"/>
                <a:gd name="connsiteY40" fmla="*/ 1195411 h 2380267"/>
                <a:gd name="connsiteX41" fmla="*/ 3116687 w 3142445"/>
                <a:gd name="connsiteY41" fmla="*/ 1156774 h 2380267"/>
                <a:gd name="connsiteX42" fmla="*/ 3090929 w 3142445"/>
                <a:gd name="connsiteY42" fmla="*/ 1027985 h 2380267"/>
                <a:gd name="connsiteX43" fmla="*/ 3078050 w 3142445"/>
                <a:gd name="connsiteY43" fmla="*/ 976470 h 2380267"/>
                <a:gd name="connsiteX44" fmla="*/ 3000777 w 3142445"/>
                <a:gd name="connsiteY44" fmla="*/ 912075 h 2380267"/>
                <a:gd name="connsiteX45" fmla="*/ 2897746 w 3142445"/>
                <a:gd name="connsiteY45" fmla="*/ 796166 h 2380267"/>
                <a:gd name="connsiteX46" fmla="*/ 2859109 w 3142445"/>
                <a:gd name="connsiteY46" fmla="*/ 757529 h 2380267"/>
                <a:gd name="connsiteX47" fmla="*/ 2820473 w 3142445"/>
                <a:gd name="connsiteY47" fmla="*/ 718892 h 2380267"/>
                <a:gd name="connsiteX48" fmla="*/ 2730321 w 3142445"/>
                <a:gd name="connsiteY48" fmla="*/ 641619 h 2380267"/>
                <a:gd name="connsiteX49" fmla="*/ 2665926 w 3142445"/>
                <a:gd name="connsiteY49" fmla="*/ 551467 h 2380267"/>
                <a:gd name="connsiteX50" fmla="*/ 2588653 w 3142445"/>
                <a:gd name="connsiteY50" fmla="*/ 448436 h 2380267"/>
                <a:gd name="connsiteX51" fmla="*/ 2537138 w 3142445"/>
                <a:gd name="connsiteY51" fmla="*/ 384042 h 2380267"/>
                <a:gd name="connsiteX52" fmla="*/ 2485622 w 3142445"/>
                <a:gd name="connsiteY52" fmla="*/ 293889 h 2380267"/>
                <a:gd name="connsiteX53" fmla="*/ 2395470 w 3142445"/>
                <a:gd name="connsiteY53" fmla="*/ 177980 h 2380267"/>
                <a:gd name="connsiteX54" fmla="*/ 2318197 w 3142445"/>
                <a:gd name="connsiteY54" fmla="*/ 49191 h 2380267"/>
                <a:gd name="connsiteX55" fmla="*/ 2279560 w 3142445"/>
                <a:gd name="connsiteY55" fmla="*/ 10554 h 2380267"/>
                <a:gd name="connsiteX56" fmla="*/ 2059546 w 3142445"/>
                <a:gd name="connsiteY56" fmla="*/ 63143 h 2380267"/>
                <a:gd name="connsiteX57" fmla="*/ 1830946 w 3142445"/>
                <a:gd name="connsiteY57" fmla="*/ 63143 h 2380267"/>
                <a:gd name="connsiteX58" fmla="*/ 1678546 w 3142445"/>
                <a:gd name="connsiteY58" fmla="*/ 63143 h 2380267"/>
                <a:gd name="connsiteX59" fmla="*/ 1449946 w 3142445"/>
                <a:gd name="connsiteY59" fmla="*/ 215543 h 2380267"/>
                <a:gd name="connsiteX60" fmla="*/ 1390918 w 3142445"/>
                <a:gd name="connsiteY60" fmla="*/ 10554 h 2380267"/>
                <a:gd name="connsiteX61" fmla="*/ 1197735 w 3142445"/>
                <a:gd name="connsiteY61" fmla="*/ 152222 h 2380267"/>
                <a:gd name="connsiteX62" fmla="*/ 1081825 w 3142445"/>
                <a:gd name="connsiteY62" fmla="*/ 242374 h 2380267"/>
                <a:gd name="connsiteX63" fmla="*/ 965915 w 3142445"/>
                <a:gd name="connsiteY63" fmla="*/ 345405 h 2380267"/>
                <a:gd name="connsiteX64" fmla="*/ 901521 w 3142445"/>
                <a:gd name="connsiteY64" fmla="*/ 422678 h 2380267"/>
                <a:gd name="connsiteX65" fmla="*/ 875763 w 3142445"/>
                <a:gd name="connsiteY65" fmla="*/ 461315 h 2380267"/>
                <a:gd name="connsiteX66" fmla="*/ 837126 w 3142445"/>
                <a:gd name="connsiteY66" fmla="*/ 499951 h 2380267"/>
                <a:gd name="connsiteX67" fmla="*/ 785611 w 3142445"/>
                <a:gd name="connsiteY67" fmla="*/ 564346 h 2380267"/>
                <a:gd name="connsiteX68" fmla="*/ 721216 w 3142445"/>
                <a:gd name="connsiteY68" fmla="*/ 628740 h 2380267"/>
                <a:gd name="connsiteX69" fmla="*/ 643943 w 3142445"/>
                <a:gd name="connsiteY69" fmla="*/ 706013 h 2380267"/>
                <a:gd name="connsiteX70" fmla="*/ 566670 w 3142445"/>
                <a:gd name="connsiteY70" fmla="*/ 783287 h 2380267"/>
                <a:gd name="connsiteX71" fmla="*/ 515154 w 3142445"/>
                <a:gd name="connsiteY71" fmla="*/ 834802 h 2380267"/>
                <a:gd name="connsiteX72" fmla="*/ 437881 w 3142445"/>
                <a:gd name="connsiteY72" fmla="*/ 899197 h 2380267"/>
                <a:gd name="connsiteX73" fmla="*/ 386366 w 3142445"/>
                <a:gd name="connsiteY73" fmla="*/ 950712 h 2380267"/>
                <a:gd name="connsiteX74" fmla="*/ 309092 w 3142445"/>
                <a:gd name="connsiteY74" fmla="*/ 976470 h 2380267"/>
                <a:gd name="connsiteX75" fmla="*/ 270456 w 3142445"/>
                <a:gd name="connsiteY75" fmla="*/ 989349 h 2380267"/>
                <a:gd name="connsiteX76" fmla="*/ 231819 w 3142445"/>
                <a:gd name="connsiteY76" fmla="*/ 1015106 h 2380267"/>
                <a:gd name="connsiteX77" fmla="*/ 180304 w 3142445"/>
                <a:gd name="connsiteY77" fmla="*/ 1027985 h 2380267"/>
                <a:gd name="connsiteX78" fmla="*/ 141667 w 3142445"/>
                <a:gd name="connsiteY78" fmla="*/ 1040864 h 2380267"/>
                <a:gd name="connsiteX79" fmla="*/ 115909 w 3142445"/>
                <a:gd name="connsiteY79" fmla="*/ 1079501 h 2380267"/>
                <a:gd name="connsiteX80" fmla="*/ 90152 w 3142445"/>
                <a:gd name="connsiteY80" fmla="*/ 1066622 h 2380267"/>
                <a:gd name="connsiteX0" fmla="*/ 90152 w 3142445"/>
                <a:gd name="connsiteY0" fmla="*/ 1056068 h 2369713"/>
                <a:gd name="connsiteX1" fmla="*/ 77273 w 3142445"/>
                <a:gd name="connsiteY1" fmla="*/ 1262130 h 2369713"/>
                <a:gd name="connsiteX2" fmla="*/ 12878 w 3142445"/>
                <a:gd name="connsiteY2" fmla="*/ 1416676 h 2369713"/>
                <a:gd name="connsiteX3" fmla="*/ 0 w 3142445"/>
                <a:gd name="connsiteY3" fmla="*/ 1455313 h 2369713"/>
                <a:gd name="connsiteX4" fmla="*/ 12878 w 3142445"/>
                <a:gd name="connsiteY4" fmla="*/ 1545465 h 2369713"/>
                <a:gd name="connsiteX5" fmla="*/ 38636 w 3142445"/>
                <a:gd name="connsiteY5" fmla="*/ 1944710 h 2369713"/>
                <a:gd name="connsiteX6" fmla="*/ 64394 w 3142445"/>
                <a:gd name="connsiteY6" fmla="*/ 2086378 h 2369713"/>
                <a:gd name="connsiteX7" fmla="*/ 103031 w 3142445"/>
                <a:gd name="connsiteY7" fmla="*/ 2125014 h 2369713"/>
                <a:gd name="connsiteX8" fmla="*/ 193183 w 3142445"/>
                <a:gd name="connsiteY8" fmla="*/ 2215166 h 2369713"/>
                <a:gd name="connsiteX9" fmla="*/ 296214 w 3142445"/>
                <a:gd name="connsiteY9" fmla="*/ 2266682 h 2369713"/>
                <a:gd name="connsiteX10" fmla="*/ 334850 w 3142445"/>
                <a:gd name="connsiteY10" fmla="*/ 2305319 h 2369713"/>
                <a:gd name="connsiteX11" fmla="*/ 386366 w 3142445"/>
                <a:gd name="connsiteY11" fmla="*/ 2318197 h 2369713"/>
                <a:gd name="connsiteX12" fmla="*/ 425002 w 3142445"/>
                <a:gd name="connsiteY12" fmla="*/ 2331076 h 2369713"/>
                <a:gd name="connsiteX13" fmla="*/ 540912 w 3142445"/>
                <a:gd name="connsiteY13" fmla="*/ 2356834 h 2369713"/>
                <a:gd name="connsiteX14" fmla="*/ 682580 w 3142445"/>
                <a:gd name="connsiteY14" fmla="*/ 2343955 h 2369713"/>
                <a:gd name="connsiteX15" fmla="*/ 862884 w 3142445"/>
                <a:gd name="connsiteY15" fmla="*/ 2331076 h 2369713"/>
                <a:gd name="connsiteX16" fmla="*/ 927278 w 3142445"/>
                <a:gd name="connsiteY16" fmla="*/ 2318197 h 2369713"/>
                <a:gd name="connsiteX17" fmla="*/ 1043188 w 3142445"/>
                <a:gd name="connsiteY17" fmla="*/ 2305319 h 2369713"/>
                <a:gd name="connsiteX18" fmla="*/ 1133340 w 3142445"/>
                <a:gd name="connsiteY18" fmla="*/ 2292440 h 2369713"/>
                <a:gd name="connsiteX19" fmla="*/ 1674253 w 3142445"/>
                <a:gd name="connsiteY19" fmla="*/ 2318197 h 2369713"/>
                <a:gd name="connsiteX20" fmla="*/ 1880315 w 3142445"/>
                <a:gd name="connsiteY20" fmla="*/ 2343955 h 2369713"/>
                <a:gd name="connsiteX21" fmla="*/ 2021983 w 3142445"/>
                <a:gd name="connsiteY21" fmla="*/ 2356834 h 2369713"/>
                <a:gd name="connsiteX22" fmla="*/ 2073498 w 3142445"/>
                <a:gd name="connsiteY22" fmla="*/ 2369713 h 2369713"/>
                <a:gd name="connsiteX23" fmla="*/ 2434107 w 3142445"/>
                <a:gd name="connsiteY23" fmla="*/ 2343955 h 2369713"/>
                <a:gd name="connsiteX24" fmla="*/ 2588653 w 3142445"/>
                <a:gd name="connsiteY24" fmla="*/ 2331076 h 2369713"/>
                <a:gd name="connsiteX25" fmla="*/ 2627290 w 3142445"/>
                <a:gd name="connsiteY25" fmla="*/ 2318197 h 2369713"/>
                <a:gd name="connsiteX26" fmla="*/ 2691684 w 3142445"/>
                <a:gd name="connsiteY26" fmla="*/ 2305319 h 2369713"/>
                <a:gd name="connsiteX27" fmla="*/ 2730321 w 3142445"/>
                <a:gd name="connsiteY27" fmla="*/ 2279561 h 2369713"/>
                <a:gd name="connsiteX28" fmla="*/ 2781836 w 3142445"/>
                <a:gd name="connsiteY28" fmla="*/ 2202288 h 2369713"/>
                <a:gd name="connsiteX29" fmla="*/ 2794715 w 3142445"/>
                <a:gd name="connsiteY29" fmla="*/ 2163651 h 2369713"/>
                <a:gd name="connsiteX30" fmla="*/ 2820473 w 3142445"/>
                <a:gd name="connsiteY30" fmla="*/ 2125014 h 2369713"/>
                <a:gd name="connsiteX31" fmla="*/ 2871988 w 3142445"/>
                <a:gd name="connsiteY31" fmla="*/ 2021983 h 2369713"/>
                <a:gd name="connsiteX32" fmla="*/ 2897746 w 3142445"/>
                <a:gd name="connsiteY32" fmla="*/ 1970468 h 2369713"/>
                <a:gd name="connsiteX33" fmla="*/ 2936383 w 3142445"/>
                <a:gd name="connsiteY33" fmla="*/ 1867437 h 2369713"/>
                <a:gd name="connsiteX34" fmla="*/ 3000777 w 3142445"/>
                <a:gd name="connsiteY34" fmla="*/ 1738648 h 2369713"/>
                <a:gd name="connsiteX35" fmla="*/ 3026535 w 3142445"/>
                <a:gd name="connsiteY35" fmla="*/ 1687133 h 2369713"/>
                <a:gd name="connsiteX36" fmla="*/ 3052292 w 3142445"/>
                <a:gd name="connsiteY36" fmla="*/ 1622738 h 2369713"/>
                <a:gd name="connsiteX37" fmla="*/ 3090929 w 3142445"/>
                <a:gd name="connsiteY37" fmla="*/ 1506828 h 2369713"/>
                <a:gd name="connsiteX38" fmla="*/ 3116687 w 3142445"/>
                <a:gd name="connsiteY38" fmla="*/ 1455313 h 2369713"/>
                <a:gd name="connsiteX39" fmla="*/ 3142445 w 3142445"/>
                <a:gd name="connsiteY39" fmla="*/ 1378040 h 2369713"/>
                <a:gd name="connsiteX40" fmla="*/ 3129566 w 3142445"/>
                <a:gd name="connsiteY40" fmla="*/ 1184857 h 2369713"/>
                <a:gd name="connsiteX41" fmla="*/ 3116687 w 3142445"/>
                <a:gd name="connsiteY41" fmla="*/ 1146220 h 2369713"/>
                <a:gd name="connsiteX42" fmla="*/ 3090929 w 3142445"/>
                <a:gd name="connsiteY42" fmla="*/ 1017431 h 2369713"/>
                <a:gd name="connsiteX43" fmla="*/ 3078050 w 3142445"/>
                <a:gd name="connsiteY43" fmla="*/ 965916 h 2369713"/>
                <a:gd name="connsiteX44" fmla="*/ 3000777 w 3142445"/>
                <a:gd name="connsiteY44" fmla="*/ 901521 h 2369713"/>
                <a:gd name="connsiteX45" fmla="*/ 2897746 w 3142445"/>
                <a:gd name="connsiteY45" fmla="*/ 785612 h 2369713"/>
                <a:gd name="connsiteX46" fmla="*/ 2859109 w 3142445"/>
                <a:gd name="connsiteY46" fmla="*/ 746975 h 2369713"/>
                <a:gd name="connsiteX47" fmla="*/ 2820473 w 3142445"/>
                <a:gd name="connsiteY47" fmla="*/ 708338 h 2369713"/>
                <a:gd name="connsiteX48" fmla="*/ 2730321 w 3142445"/>
                <a:gd name="connsiteY48" fmla="*/ 631065 h 2369713"/>
                <a:gd name="connsiteX49" fmla="*/ 2665926 w 3142445"/>
                <a:gd name="connsiteY49" fmla="*/ 540913 h 2369713"/>
                <a:gd name="connsiteX50" fmla="*/ 2588653 w 3142445"/>
                <a:gd name="connsiteY50" fmla="*/ 437882 h 2369713"/>
                <a:gd name="connsiteX51" fmla="*/ 2537138 w 3142445"/>
                <a:gd name="connsiteY51" fmla="*/ 373488 h 2369713"/>
                <a:gd name="connsiteX52" fmla="*/ 2485622 w 3142445"/>
                <a:gd name="connsiteY52" fmla="*/ 283335 h 2369713"/>
                <a:gd name="connsiteX53" fmla="*/ 2395470 w 3142445"/>
                <a:gd name="connsiteY53" fmla="*/ 167426 h 2369713"/>
                <a:gd name="connsiteX54" fmla="*/ 2318197 w 3142445"/>
                <a:gd name="connsiteY54" fmla="*/ 38637 h 2369713"/>
                <a:gd name="connsiteX55" fmla="*/ 2279560 w 3142445"/>
                <a:gd name="connsiteY55" fmla="*/ 0 h 2369713"/>
                <a:gd name="connsiteX56" fmla="*/ 2059546 w 3142445"/>
                <a:gd name="connsiteY56" fmla="*/ 52589 h 2369713"/>
                <a:gd name="connsiteX57" fmla="*/ 1830946 w 3142445"/>
                <a:gd name="connsiteY57" fmla="*/ 52589 h 2369713"/>
                <a:gd name="connsiteX58" fmla="*/ 1678546 w 3142445"/>
                <a:gd name="connsiteY58" fmla="*/ 52589 h 2369713"/>
                <a:gd name="connsiteX59" fmla="*/ 1449946 w 3142445"/>
                <a:gd name="connsiteY59" fmla="*/ 204989 h 2369713"/>
                <a:gd name="connsiteX60" fmla="*/ 1197735 w 3142445"/>
                <a:gd name="connsiteY60" fmla="*/ 141668 h 2369713"/>
                <a:gd name="connsiteX61" fmla="*/ 1081825 w 3142445"/>
                <a:gd name="connsiteY61" fmla="*/ 231820 h 2369713"/>
                <a:gd name="connsiteX62" fmla="*/ 965915 w 3142445"/>
                <a:gd name="connsiteY62" fmla="*/ 334851 h 2369713"/>
                <a:gd name="connsiteX63" fmla="*/ 901521 w 3142445"/>
                <a:gd name="connsiteY63" fmla="*/ 412124 h 2369713"/>
                <a:gd name="connsiteX64" fmla="*/ 875763 w 3142445"/>
                <a:gd name="connsiteY64" fmla="*/ 450761 h 2369713"/>
                <a:gd name="connsiteX65" fmla="*/ 837126 w 3142445"/>
                <a:gd name="connsiteY65" fmla="*/ 489397 h 2369713"/>
                <a:gd name="connsiteX66" fmla="*/ 785611 w 3142445"/>
                <a:gd name="connsiteY66" fmla="*/ 553792 h 2369713"/>
                <a:gd name="connsiteX67" fmla="*/ 721216 w 3142445"/>
                <a:gd name="connsiteY67" fmla="*/ 618186 h 2369713"/>
                <a:gd name="connsiteX68" fmla="*/ 643943 w 3142445"/>
                <a:gd name="connsiteY68" fmla="*/ 695459 h 2369713"/>
                <a:gd name="connsiteX69" fmla="*/ 566670 w 3142445"/>
                <a:gd name="connsiteY69" fmla="*/ 772733 h 2369713"/>
                <a:gd name="connsiteX70" fmla="*/ 515154 w 3142445"/>
                <a:gd name="connsiteY70" fmla="*/ 824248 h 2369713"/>
                <a:gd name="connsiteX71" fmla="*/ 437881 w 3142445"/>
                <a:gd name="connsiteY71" fmla="*/ 888643 h 2369713"/>
                <a:gd name="connsiteX72" fmla="*/ 386366 w 3142445"/>
                <a:gd name="connsiteY72" fmla="*/ 940158 h 2369713"/>
                <a:gd name="connsiteX73" fmla="*/ 309092 w 3142445"/>
                <a:gd name="connsiteY73" fmla="*/ 965916 h 2369713"/>
                <a:gd name="connsiteX74" fmla="*/ 270456 w 3142445"/>
                <a:gd name="connsiteY74" fmla="*/ 978795 h 2369713"/>
                <a:gd name="connsiteX75" fmla="*/ 231819 w 3142445"/>
                <a:gd name="connsiteY75" fmla="*/ 1004552 h 2369713"/>
                <a:gd name="connsiteX76" fmla="*/ 180304 w 3142445"/>
                <a:gd name="connsiteY76" fmla="*/ 1017431 h 2369713"/>
                <a:gd name="connsiteX77" fmla="*/ 141667 w 3142445"/>
                <a:gd name="connsiteY77" fmla="*/ 1030310 h 2369713"/>
                <a:gd name="connsiteX78" fmla="*/ 115909 w 3142445"/>
                <a:gd name="connsiteY78" fmla="*/ 1068947 h 2369713"/>
                <a:gd name="connsiteX79" fmla="*/ 90152 w 3142445"/>
                <a:gd name="connsiteY79" fmla="*/ 1056068 h 2369713"/>
                <a:gd name="connsiteX0" fmla="*/ 90152 w 3142445"/>
                <a:gd name="connsiteY0" fmla="*/ 1056068 h 2369713"/>
                <a:gd name="connsiteX1" fmla="*/ 77273 w 3142445"/>
                <a:gd name="connsiteY1" fmla="*/ 1262130 h 2369713"/>
                <a:gd name="connsiteX2" fmla="*/ 12878 w 3142445"/>
                <a:gd name="connsiteY2" fmla="*/ 1416676 h 2369713"/>
                <a:gd name="connsiteX3" fmla="*/ 0 w 3142445"/>
                <a:gd name="connsiteY3" fmla="*/ 1455313 h 2369713"/>
                <a:gd name="connsiteX4" fmla="*/ 12878 w 3142445"/>
                <a:gd name="connsiteY4" fmla="*/ 1545465 h 2369713"/>
                <a:gd name="connsiteX5" fmla="*/ 38636 w 3142445"/>
                <a:gd name="connsiteY5" fmla="*/ 1944710 h 2369713"/>
                <a:gd name="connsiteX6" fmla="*/ 64394 w 3142445"/>
                <a:gd name="connsiteY6" fmla="*/ 2086378 h 2369713"/>
                <a:gd name="connsiteX7" fmla="*/ 103031 w 3142445"/>
                <a:gd name="connsiteY7" fmla="*/ 2125014 h 2369713"/>
                <a:gd name="connsiteX8" fmla="*/ 193183 w 3142445"/>
                <a:gd name="connsiteY8" fmla="*/ 2215166 h 2369713"/>
                <a:gd name="connsiteX9" fmla="*/ 296214 w 3142445"/>
                <a:gd name="connsiteY9" fmla="*/ 2266682 h 2369713"/>
                <a:gd name="connsiteX10" fmla="*/ 334850 w 3142445"/>
                <a:gd name="connsiteY10" fmla="*/ 2305319 h 2369713"/>
                <a:gd name="connsiteX11" fmla="*/ 386366 w 3142445"/>
                <a:gd name="connsiteY11" fmla="*/ 2318197 h 2369713"/>
                <a:gd name="connsiteX12" fmla="*/ 425002 w 3142445"/>
                <a:gd name="connsiteY12" fmla="*/ 2331076 h 2369713"/>
                <a:gd name="connsiteX13" fmla="*/ 540912 w 3142445"/>
                <a:gd name="connsiteY13" fmla="*/ 2356834 h 2369713"/>
                <a:gd name="connsiteX14" fmla="*/ 682580 w 3142445"/>
                <a:gd name="connsiteY14" fmla="*/ 2343955 h 2369713"/>
                <a:gd name="connsiteX15" fmla="*/ 862884 w 3142445"/>
                <a:gd name="connsiteY15" fmla="*/ 2331076 h 2369713"/>
                <a:gd name="connsiteX16" fmla="*/ 927278 w 3142445"/>
                <a:gd name="connsiteY16" fmla="*/ 2318197 h 2369713"/>
                <a:gd name="connsiteX17" fmla="*/ 1043188 w 3142445"/>
                <a:gd name="connsiteY17" fmla="*/ 2305319 h 2369713"/>
                <a:gd name="connsiteX18" fmla="*/ 1133340 w 3142445"/>
                <a:gd name="connsiteY18" fmla="*/ 2292440 h 2369713"/>
                <a:gd name="connsiteX19" fmla="*/ 1674253 w 3142445"/>
                <a:gd name="connsiteY19" fmla="*/ 2318197 h 2369713"/>
                <a:gd name="connsiteX20" fmla="*/ 1880315 w 3142445"/>
                <a:gd name="connsiteY20" fmla="*/ 2343955 h 2369713"/>
                <a:gd name="connsiteX21" fmla="*/ 2021983 w 3142445"/>
                <a:gd name="connsiteY21" fmla="*/ 2356834 h 2369713"/>
                <a:gd name="connsiteX22" fmla="*/ 2073498 w 3142445"/>
                <a:gd name="connsiteY22" fmla="*/ 2369713 h 2369713"/>
                <a:gd name="connsiteX23" fmla="*/ 2434107 w 3142445"/>
                <a:gd name="connsiteY23" fmla="*/ 2343955 h 2369713"/>
                <a:gd name="connsiteX24" fmla="*/ 2588653 w 3142445"/>
                <a:gd name="connsiteY24" fmla="*/ 2331076 h 2369713"/>
                <a:gd name="connsiteX25" fmla="*/ 2627290 w 3142445"/>
                <a:gd name="connsiteY25" fmla="*/ 2318197 h 2369713"/>
                <a:gd name="connsiteX26" fmla="*/ 2691684 w 3142445"/>
                <a:gd name="connsiteY26" fmla="*/ 2305319 h 2369713"/>
                <a:gd name="connsiteX27" fmla="*/ 2730321 w 3142445"/>
                <a:gd name="connsiteY27" fmla="*/ 2279561 h 2369713"/>
                <a:gd name="connsiteX28" fmla="*/ 2781836 w 3142445"/>
                <a:gd name="connsiteY28" fmla="*/ 2202288 h 2369713"/>
                <a:gd name="connsiteX29" fmla="*/ 2794715 w 3142445"/>
                <a:gd name="connsiteY29" fmla="*/ 2163651 h 2369713"/>
                <a:gd name="connsiteX30" fmla="*/ 2820473 w 3142445"/>
                <a:gd name="connsiteY30" fmla="*/ 2125014 h 2369713"/>
                <a:gd name="connsiteX31" fmla="*/ 2871988 w 3142445"/>
                <a:gd name="connsiteY31" fmla="*/ 2021983 h 2369713"/>
                <a:gd name="connsiteX32" fmla="*/ 2897746 w 3142445"/>
                <a:gd name="connsiteY32" fmla="*/ 1970468 h 2369713"/>
                <a:gd name="connsiteX33" fmla="*/ 2936383 w 3142445"/>
                <a:gd name="connsiteY33" fmla="*/ 1867437 h 2369713"/>
                <a:gd name="connsiteX34" fmla="*/ 3000777 w 3142445"/>
                <a:gd name="connsiteY34" fmla="*/ 1738648 h 2369713"/>
                <a:gd name="connsiteX35" fmla="*/ 3026535 w 3142445"/>
                <a:gd name="connsiteY35" fmla="*/ 1687133 h 2369713"/>
                <a:gd name="connsiteX36" fmla="*/ 3052292 w 3142445"/>
                <a:gd name="connsiteY36" fmla="*/ 1622738 h 2369713"/>
                <a:gd name="connsiteX37" fmla="*/ 3090929 w 3142445"/>
                <a:gd name="connsiteY37" fmla="*/ 1506828 h 2369713"/>
                <a:gd name="connsiteX38" fmla="*/ 3116687 w 3142445"/>
                <a:gd name="connsiteY38" fmla="*/ 1455313 h 2369713"/>
                <a:gd name="connsiteX39" fmla="*/ 3142445 w 3142445"/>
                <a:gd name="connsiteY39" fmla="*/ 1378040 h 2369713"/>
                <a:gd name="connsiteX40" fmla="*/ 3129566 w 3142445"/>
                <a:gd name="connsiteY40" fmla="*/ 1184857 h 2369713"/>
                <a:gd name="connsiteX41" fmla="*/ 3116687 w 3142445"/>
                <a:gd name="connsiteY41" fmla="*/ 1146220 h 2369713"/>
                <a:gd name="connsiteX42" fmla="*/ 3090929 w 3142445"/>
                <a:gd name="connsiteY42" fmla="*/ 1017431 h 2369713"/>
                <a:gd name="connsiteX43" fmla="*/ 3078050 w 3142445"/>
                <a:gd name="connsiteY43" fmla="*/ 965916 h 2369713"/>
                <a:gd name="connsiteX44" fmla="*/ 3000777 w 3142445"/>
                <a:gd name="connsiteY44" fmla="*/ 901521 h 2369713"/>
                <a:gd name="connsiteX45" fmla="*/ 2897746 w 3142445"/>
                <a:gd name="connsiteY45" fmla="*/ 785612 h 2369713"/>
                <a:gd name="connsiteX46" fmla="*/ 2859109 w 3142445"/>
                <a:gd name="connsiteY46" fmla="*/ 746975 h 2369713"/>
                <a:gd name="connsiteX47" fmla="*/ 2820473 w 3142445"/>
                <a:gd name="connsiteY47" fmla="*/ 708338 h 2369713"/>
                <a:gd name="connsiteX48" fmla="*/ 2730321 w 3142445"/>
                <a:gd name="connsiteY48" fmla="*/ 631065 h 2369713"/>
                <a:gd name="connsiteX49" fmla="*/ 2665926 w 3142445"/>
                <a:gd name="connsiteY49" fmla="*/ 540913 h 2369713"/>
                <a:gd name="connsiteX50" fmla="*/ 2588653 w 3142445"/>
                <a:gd name="connsiteY50" fmla="*/ 437882 h 2369713"/>
                <a:gd name="connsiteX51" fmla="*/ 2537138 w 3142445"/>
                <a:gd name="connsiteY51" fmla="*/ 373488 h 2369713"/>
                <a:gd name="connsiteX52" fmla="*/ 2485622 w 3142445"/>
                <a:gd name="connsiteY52" fmla="*/ 283335 h 2369713"/>
                <a:gd name="connsiteX53" fmla="*/ 2395470 w 3142445"/>
                <a:gd name="connsiteY53" fmla="*/ 167426 h 2369713"/>
                <a:gd name="connsiteX54" fmla="*/ 2318197 w 3142445"/>
                <a:gd name="connsiteY54" fmla="*/ 38637 h 2369713"/>
                <a:gd name="connsiteX55" fmla="*/ 2279560 w 3142445"/>
                <a:gd name="connsiteY55" fmla="*/ 0 h 2369713"/>
                <a:gd name="connsiteX56" fmla="*/ 2059546 w 3142445"/>
                <a:gd name="connsiteY56" fmla="*/ 52589 h 2369713"/>
                <a:gd name="connsiteX57" fmla="*/ 1830946 w 3142445"/>
                <a:gd name="connsiteY57" fmla="*/ 52589 h 2369713"/>
                <a:gd name="connsiteX58" fmla="*/ 1678546 w 3142445"/>
                <a:gd name="connsiteY58" fmla="*/ 52589 h 2369713"/>
                <a:gd name="connsiteX59" fmla="*/ 1449946 w 3142445"/>
                <a:gd name="connsiteY59" fmla="*/ 128789 h 2369713"/>
                <a:gd name="connsiteX60" fmla="*/ 1197735 w 3142445"/>
                <a:gd name="connsiteY60" fmla="*/ 141668 h 2369713"/>
                <a:gd name="connsiteX61" fmla="*/ 1081825 w 3142445"/>
                <a:gd name="connsiteY61" fmla="*/ 231820 h 2369713"/>
                <a:gd name="connsiteX62" fmla="*/ 965915 w 3142445"/>
                <a:gd name="connsiteY62" fmla="*/ 334851 h 2369713"/>
                <a:gd name="connsiteX63" fmla="*/ 901521 w 3142445"/>
                <a:gd name="connsiteY63" fmla="*/ 412124 h 2369713"/>
                <a:gd name="connsiteX64" fmla="*/ 875763 w 3142445"/>
                <a:gd name="connsiteY64" fmla="*/ 450761 h 2369713"/>
                <a:gd name="connsiteX65" fmla="*/ 837126 w 3142445"/>
                <a:gd name="connsiteY65" fmla="*/ 489397 h 2369713"/>
                <a:gd name="connsiteX66" fmla="*/ 785611 w 3142445"/>
                <a:gd name="connsiteY66" fmla="*/ 553792 h 2369713"/>
                <a:gd name="connsiteX67" fmla="*/ 721216 w 3142445"/>
                <a:gd name="connsiteY67" fmla="*/ 618186 h 2369713"/>
                <a:gd name="connsiteX68" fmla="*/ 643943 w 3142445"/>
                <a:gd name="connsiteY68" fmla="*/ 695459 h 2369713"/>
                <a:gd name="connsiteX69" fmla="*/ 566670 w 3142445"/>
                <a:gd name="connsiteY69" fmla="*/ 772733 h 2369713"/>
                <a:gd name="connsiteX70" fmla="*/ 515154 w 3142445"/>
                <a:gd name="connsiteY70" fmla="*/ 824248 h 2369713"/>
                <a:gd name="connsiteX71" fmla="*/ 437881 w 3142445"/>
                <a:gd name="connsiteY71" fmla="*/ 888643 h 2369713"/>
                <a:gd name="connsiteX72" fmla="*/ 386366 w 3142445"/>
                <a:gd name="connsiteY72" fmla="*/ 940158 h 2369713"/>
                <a:gd name="connsiteX73" fmla="*/ 309092 w 3142445"/>
                <a:gd name="connsiteY73" fmla="*/ 965916 h 2369713"/>
                <a:gd name="connsiteX74" fmla="*/ 270456 w 3142445"/>
                <a:gd name="connsiteY74" fmla="*/ 978795 h 2369713"/>
                <a:gd name="connsiteX75" fmla="*/ 231819 w 3142445"/>
                <a:gd name="connsiteY75" fmla="*/ 1004552 h 2369713"/>
                <a:gd name="connsiteX76" fmla="*/ 180304 w 3142445"/>
                <a:gd name="connsiteY76" fmla="*/ 1017431 h 2369713"/>
                <a:gd name="connsiteX77" fmla="*/ 141667 w 3142445"/>
                <a:gd name="connsiteY77" fmla="*/ 1030310 h 2369713"/>
                <a:gd name="connsiteX78" fmla="*/ 115909 w 3142445"/>
                <a:gd name="connsiteY78" fmla="*/ 1068947 h 2369713"/>
                <a:gd name="connsiteX79" fmla="*/ 90152 w 3142445"/>
                <a:gd name="connsiteY79" fmla="*/ 1056068 h 236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142445" h="2369713">
                  <a:moveTo>
                    <a:pt x="90152" y="1056068"/>
                  </a:moveTo>
                  <a:cubicBezTo>
                    <a:pt x="83713" y="1088265"/>
                    <a:pt x="84121" y="1193650"/>
                    <a:pt x="77273" y="1262130"/>
                  </a:cubicBezTo>
                  <a:cubicBezTo>
                    <a:pt x="70189" y="1332973"/>
                    <a:pt x="39537" y="1336694"/>
                    <a:pt x="12878" y="1416676"/>
                  </a:cubicBezTo>
                  <a:lnTo>
                    <a:pt x="0" y="1455313"/>
                  </a:lnTo>
                  <a:cubicBezTo>
                    <a:pt x="4293" y="1485364"/>
                    <a:pt x="10489" y="1515203"/>
                    <a:pt x="12878" y="1545465"/>
                  </a:cubicBezTo>
                  <a:cubicBezTo>
                    <a:pt x="23373" y="1678410"/>
                    <a:pt x="19776" y="1812692"/>
                    <a:pt x="38636" y="1944710"/>
                  </a:cubicBezTo>
                  <a:cubicBezTo>
                    <a:pt x="39141" y="1948244"/>
                    <a:pt x="52828" y="2066137"/>
                    <a:pt x="64394" y="2086378"/>
                  </a:cubicBezTo>
                  <a:cubicBezTo>
                    <a:pt x="73430" y="2102192"/>
                    <a:pt x="91371" y="2111022"/>
                    <a:pt x="103031" y="2125014"/>
                  </a:cubicBezTo>
                  <a:cubicBezTo>
                    <a:pt x="151482" y="2183155"/>
                    <a:pt x="103477" y="2159962"/>
                    <a:pt x="193183" y="2215166"/>
                  </a:cubicBezTo>
                  <a:cubicBezTo>
                    <a:pt x="225885" y="2235290"/>
                    <a:pt x="296214" y="2266682"/>
                    <a:pt x="296214" y="2266682"/>
                  </a:cubicBezTo>
                  <a:cubicBezTo>
                    <a:pt x="309093" y="2279561"/>
                    <a:pt x="319036" y="2296283"/>
                    <a:pt x="334850" y="2305319"/>
                  </a:cubicBezTo>
                  <a:cubicBezTo>
                    <a:pt x="350218" y="2314101"/>
                    <a:pt x="369347" y="2313334"/>
                    <a:pt x="386366" y="2318197"/>
                  </a:cubicBezTo>
                  <a:cubicBezTo>
                    <a:pt x="399419" y="2321926"/>
                    <a:pt x="411949" y="2327347"/>
                    <a:pt x="425002" y="2331076"/>
                  </a:cubicBezTo>
                  <a:cubicBezTo>
                    <a:pt x="467438" y="2343201"/>
                    <a:pt x="496652" y="2347982"/>
                    <a:pt x="540912" y="2356834"/>
                  </a:cubicBezTo>
                  <a:lnTo>
                    <a:pt x="682580" y="2343955"/>
                  </a:lnTo>
                  <a:cubicBezTo>
                    <a:pt x="742643" y="2339150"/>
                    <a:pt x="802961" y="2337384"/>
                    <a:pt x="862884" y="2331076"/>
                  </a:cubicBezTo>
                  <a:cubicBezTo>
                    <a:pt x="884653" y="2328784"/>
                    <a:pt x="905608" y="2321293"/>
                    <a:pt x="927278" y="2318197"/>
                  </a:cubicBezTo>
                  <a:cubicBezTo>
                    <a:pt x="965762" y="2312699"/>
                    <a:pt x="1004614" y="2310141"/>
                    <a:pt x="1043188" y="2305319"/>
                  </a:cubicBezTo>
                  <a:cubicBezTo>
                    <a:pt x="1073309" y="2301554"/>
                    <a:pt x="1103289" y="2296733"/>
                    <a:pt x="1133340" y="2292440"/>
                  </a:cubicBezTo>
                  <a:cubicBezTo>
                    <a:pt x="1319794" y="2299611"/>
                    <a:pt x="1490512" y="2303498"/>
                    <a:pt x="1674253" y="2318197"/>
                  </a:cubicBezTo>
                  <a:cubicBezTo>
                    <a:pt x="1842335" y="2331643"/>
                    <a:pt x="1734499" y="2327753"/>
                    <a:pt x="1880315" y="2343955"/>
                  </a:cubicBezTo>
                  <a:cubicBezTo>
                    <a:pt x="1927442" y="2349191"/>
                    <a:pt x="1974760" y="2352541"/>
                    <a:pt x="2021983" y="2356834"/>
                  </a:cubicBezTo>
                  <a:cubicBezTo>
                    <a:pt x="2039155" y="2361127"/>
                    <a:pt x="2055798" y="2369713"/>
                    <a:pt x="2073498" y="2369713"/>
                  </a:cubicBezTo>
                  <a:cubicBezTo>
                    <a:pt x="2428805" y="2369713"/>
                    <a:pt x="2236266" y="2364780"/>
                    <a:pt x="2434107" y="2343955"/>
                  </a:cubicBezTo>
                  <a:cubicBezTo>
                    <a:pt x="2485517" y="2338543"/>
                    <a:pt x="2537138" y="2335369"/>
                    <a:pt x="2588653" y="2331076"/>
                  </a:cubicBezTo>
                  <a:cubicBezTo>
                    <a:pt x="2601532" y="2326783"/>
                    <a:pt x="2614120" y="2321489"/>
                    <a:pt x="2627290" y="2318197"/>
                  </a:cubicBezTo>
                  <a:cubicBezTo>
                    <a:pt x="2648526" y="2312888"/>
                    <a:pt x="2671188" y="2313005"/>
                    <a:pt x="2691684" y="2305319"/>
                  </a:cubicBezTo>
                  <a:cubicBezTo>
                    <a:pt x="2706177" y="2299884"/>
                    <a:pt x="2717442" y="2288147"/>
                    <a:pt x="2730321" y="2279561"/>
                  </a:cubicBezTo>
                  <a:cubicBezTo>
                    <a:pt x="2747493" y="2253803"/>
                    <a:pt x="2772047" y="2231656"/>
                    <a:pt x="2781836" y="2202288"/>
                  </a:cubicBezTo>
                  <a:cubicBezTo>
                    <a:pt x="2786129" y="2189409"/>
                    <a:pt x="2788644" y="2175793"/>
                    <a:pt x="2794715" y="2163651"/>
                  </a:cubicBezTo>
                  <a:cubicBezTo>
                    <a:pt x="2801637" y="2149806"/>
                    <a:pt x="2813061" y="2138603"/>
                    <a:pt x="2820473" y="2125014"/>
                  </a:cubicBezTo>
                  <a:cubicBezTo>
                    <a:pt x="2838860" y="2091305"/>
                    <a:pt x="2854816" y="2056327"/>
                    <a:pt x="2871988" y="2021983"/>
                  </a:cubicBezTo>
                  <a:cubicBezTo>
                    <a:pt x="2880574" y="2004811"/>
                    <a:pt x="2891675" y="1988681"/>
                    <a:pt x="2897746" y="1970468"/>
                  </a:cubicBezTo>
                  <a:cubicBezTo>
                    <a:pt x="2910400" y="1932505"/>
                    <a:pt x="2918415" y="1905940"/>
                    <a:pt x="2936383" y="1867437"/>
                  </a:cubicBezTo>
                  <a:cubicBezTo>
                    <a:pt x="2956680" y="1823943"/>
                    <a:pt x="2979312" y="1781578"/>
                    <a:pt x="3000777" y="1738648"/>
                  </a:cubicBezTo>
                  <a:cubicBezTo>
                    <a:pt x="3009363" y="1721476"/>
                    <a:pt x="3019405" y="1704959"/>
                    <a:pt x="3026535" y="1687133"/>
                  </a:cubicBezTo>
                  <a:cubicBezTo>
                    <a:pt x="3035121" y="1665668"/>
                    <a:pt x="3044517" y="1644510"/>
                    <a:pt x="3052292" y="1622738"/>
                  </a:cubicBezTo>
                  <a:cubicBezTo>
                    <a:pt x="3065990" y="1584384"/>
                    <a:pt x="3072715" y="1543255"/>
                    <a:pt x="3090929" y="1506828"/>
                  </a:cubicBezTo>
                  <a:cubicBezTo>
                    <a:pt x="3099515" y="1489656"/>
                    <a:pt x="3109557" y="1473138"/>
                    <a:pt x="3116687" y="1455313"/>
                  </a:cubicBezTo>
                  <a:cubicBezTo>
                    <a:pt x="3126771" y="1430104"/>
                    <a:pt x="3142445" y="1378040"/>
                    <a:pt x="3142445" y="1378040"/>
                  </a:cubicBezTo>
                  <a:cubicBezTo>
                    <a:pt x="3138152" y="1313646"/>
                    <a:pt x="3136693" y="1249000"/>
                    <a:pt x="3129566" y="1184857"/>
                  </a:cubicBezTo>
                  <a:cubicBezTo>
                    <a:pt x="3128067" y="1171364"/>
                    <a:pt x="3119349" y="1159532"/>
                    <a:pt x="3116687" y="1146220"/>
                  </a:cubicBezTo>
                  <a:cubicBezTo>
                    <a:pt x="3065404" y="889806"/>
                    <a:pt x="3129724" y="1153211"/>
                    <a:pt x="3090929" y="1017431"/>
                  </a:cubicBezTo>
                  <a:cubicBezTo>
                    <a:pt x="3086066" y="1000412"/>
                    <a:pt x="3086832" y="981284"/>
                    <a:pt x="3078050" y="965916"/>
                  </a:cubicBezTo>
                  <a:cubicBezTo>
                    <a:pt x="3062793" y="939217"/>
                    <a:pt x="3025398" y="917935"/>
                    <a:pt x="3000777" y="901521"/>
                  </a:cubicBezTo>
                  <a:cubicBezTo>
                    <a:pt x="2954813" y="832576"/>
                    <a:pt x="2985964" y="873830"/>
                    <a:pt x="2897746" y="785612"/>
                  </a:cubicBezTo>
                  <a:lnTo>
                    <a:pt x="2859109" y="746975"/>
                  </a:lnTo>
                  <a:cubicBezTo>
                    <a:pt x="2846230" y="734096"/>
                    <a:pt x="2835044" y="719266"/>
                    <a:pt x="2820473" y="708338"/>
                  </a:cubicBezTo>
                  <a:cubicBezTo>
                    <a:pt x="2754386" y="658774"/>
                    <a:pt x="2784135" y="684880"/>
                    <a:pt x="2730321" y="631065"/>
                  </a:cubicBezTo>
                  <a:cubicBezTo>
                    <a:pt x="2707485" y="562556"/>
                    <a:pt x="2731116" y="614251"/>
                    <a:pt x="2665926" y="540913"/>
                  </a:cubicBezTo>
                  <a:cubicBezTo>
                    <a:pt x="2583202" y="447849"/>
                    <a:pt x="2641788" y="508728"/>
                    <a:pt x="2588653" y="437882"/>
                  </a:cubicBezTo>
                  <a:cubicBezTo>
                    <a:pt x="2572160" y="415891"/>
                    <a:pt x="2552386" y="396360"/>
                    <a:pt x="2537138" y="373488"/>
                  </a:cubicBezTo>
                  <a:cubicBezTo>
                    <a:pt x="2517939" y="344690"/>
                    <a:pt x="2505230" y="311856"/>
                    <a:pt x="2485622" y="283335"/>
                  </a:cubicBezTo>
                  <a:cubicBezTo>
                    <a:pt x="2457892" y="243001"/>
                    <a:pt x="2420653" y="209398"/>
                    <a:pt x="2395470" y="167426"/>
                  </a:cubicBezTo>
                  <a:cubicBezTo>
                    <a:pt x="2369712" y="124496"/>
                    <a:pt x="2353598" y="74038"/>
                    <a:pt x="2318197" y="38637"/>
                  </a:cubicBezTo>
                  <a:cubicBezTo>
                    <a:pt x="2305318" y="25758"/>
                    <a:pt x="2290147" y="14821"/>
                    <a:pt x="2279560" y="0"/>
                  </a:cubicBezTo>
                  <a:cubicBezTo>
                    <a:pt x="2236452" y="2325"/>
                    <a:pt x="2134315" y="43824"/>
                    <a:pt x="2059546" y="52589"/>
                  </a:cubicBezTo>
                  <a:cubicBezTo>
                    <a:pt x="2019229" y="58349"/>
                    <a:pt x="1871118" y="45894"/>
                    <a:pt x="1830946" y="52589"/>
                  </a:cubicBezTo>
                  <a:lnTo>
                    <a:pt x="1678546" y="52589"/>
                  </a:lnTo>
                  <a:cubicBezTo>
                    <a:pt x="1665667" y="61175"/>
                    <a:pt x="1464173" y="122692"/>
                    <a:pt x="1449946" y="128789"/>
                  </a:cubicBezTo>
                  <a:cubicBezTo>
                    <a:pt x="1369811" y="143635"/>
                    <a:pt x="1259089" y="137196"/>
                    <a:pt x="1197735" y="141668"/>
                  </a:cubicBezTo>
                  <a:cubicBezTo>
                    <a:pt x="1160133" y="173003"/>
                    <a:pt x="1116436" y="197209"/>
                    <a:pt x="1081825" y="231820"/>
                  </a:cubicBezTo>
                  <a:cubicBezTo>
                    <a:pt x="993607" y="320038"/>
                    <a:pt x="1034861" y="288887"/>
                    <a:pt x="965915" y="334851"/>
                  </a:cubicBezTo>
                  <a:cubicBezTo>
                    <a:pt x="901962" y="430780"/>
                    <a:pt x="984157" y="312961"/>
                    <a:pt x="901521" y="412124"/>
                  </a:cubicBezTo>
                  <a:cubicBezTo>
                    <a:pt x="891612" y="424015"/>
                    <a:pt x="885672" y="438870"/>
                    <a:pt x="875763" y="450761"/>
                  </a:cubicBezTo>
                  <a:cubicBezTo>
                    <a:pt x="864103" y="464753"/>
                    <a:pt x="849120" y="475690"/>
                    <a:pt x="837126" y="489397"/>
                  </a:cubicBezTo>
                  <a:cubicBezTo>
                    <a:pt x="819025" y="510084"/>
                    <a:pt x="804000" y="533360"/>
                    <a:pt x="785611" y="553792"/>
                  </a:cubicBezTo>
                  <a:cubicBezTo>
                    <a:pt x="765304" y="576355"/>
                    <a:pt x="741205" y="595341"/>
                    <a:pt x="721216" y="618186"/>
                  </a:cubicBezTo>
                  <a:cubicBezTo>
                    <a:pt x="649310" y="700365"/>
                    <a:pt x="755328" y="611922"/>
                    <a:pt x="643943" y="695459"/>
                  </a:cubicBezTo>
                  <a:cubicBezTo>
                    <a:pt x="619850" y="767739"/>
                    <a:pt x="648787" y="708864"/>
                    <a:pt x="566670" y="772733"/>
                  </a:cubicBezTo>
                  <a:cubicBezTo>
                    <a:pt x="547501" y="787642"/>
                    <a:pt x="533205" y="808002"/>
                    <a:pt x="515154" y="824248"/>
                  </a:cubicBezTo>
                  <a:cubicBezTo>
                    <a:pt x="490232" y="846678"/>
                    <a:pt x="462803" y="866213"/>
                    <a:pt x="437881" y="888643"/>
                  </a:cubicBezTo>
                  <a:cubicBezTo>
                    <a:pt x="419831" y="904888"/>
                    <a:pt x="407190" y="927664"/>
                    <a:pt x="386366" y="940158"/>
                  </a:cubicBezTo>
                  <a:cubicBezTo>
                    <a:pt x="363084" y="954127"/>
                    <a:pt x="334850" y="957330"/>
                    <a:pt x="309092" y="965916"/>
                  </a:cubicBezTo>
                  <a:cubicBezTo>
                    <a:pt x="296213" y="970209"/>
                    <a:pt x="281752" y="971265"/>
                    <a:pt x="270456" y="978795"/>
                  </a:cubicBezTo>
                  <a:cubicBezTo>
                    <a:pt x="257577" y="987381"/>
                    <a:pt x="246046" y="998455"/>
                    <a:pt x="231819" y="1004552"/>
                  </a:cubicBezTo>
                  <a:cubicBezTo>
                    <a:pt x="215550" y="1011524"/>
                    <a:pt x="197323" y="1012568"/>
                    <a:pt x="180304" y="1017431"/>
                  </a:cubicBezTo>
                  <a:cubicBezTo>
                    <a:pt x="167251" y="1021161"/>
                    <a:pt x="154546" y="1026017"/>
                    <a:pt x="141667" y="1030310"/>
                  </a:cubicBezTo>
                  <a:cubicBezTo>
                    <a:pt x="133081" y="1043189"/>
                    <a:pt x="127996" y="1059277"/>
                    <a:pt x="115909" y="1068947"/>
                  </a:cubicBezTo>
                  <a:cubicBezTo>
                    <a:pt x="105309" y="1077428"/>
                    <a:pt x="96591" y="1023871"/>
                    <a:pt x="90152" y="1056068"/>
                  </a:cubicBezTo>
                  <a:close/>
                </a:path>
              </a:pathLst>
            </a:custGeom>
            <a:solidFill>
              <a:srgbClr val="00FF0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itle 1"/>
            <p:cNvSpPr txBox="1">
              <a:spLocks/>
            </p:cNvSpPr>
            <p:nvPr/>
          </p:nvSpPr>
          <p:spPr>
            <a:xfrm>
              <a:off x="1219200" y="4038600"/>
              <a:ext cx="1600200" cy="5334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Rack 1</a:t>
              </a:r>
            </a:p>
          </p:txBody>
        </p:sp>
        <p:sp>
          <p:nvSpPr>
            <p:cNvPr id="53" name="Title 1"/>
            <p:cNvSpPr txBox="1">
              <a:spLocks/>
            </p:cNvSpPr>
            <p:nvPr/>
          </p:nvSpPr>
          <p:spPr>
            <a:xfrm>
              <a:off x="6324600" y="3962400"/>
              <a:ext cx="1600200" cy="5334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Rack 2</a:t>
              </a:r>
            </a:p>
          </p:txBody>
        </p:sp>
      </p:grpSp>
      <p:sp>
        <p:nvSpPr>
          <p:cNvPr id="4" name="Title 3"/>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Rack Locality In A Datacenter</a:t>
            </a:r>
          </a:p>
        </p:txBody>
      </p:sp>
      <p:sp>
        <p:nvSpPr>
          <p:cNvPr id="17" name="Can 16"/>
          <p:cNvSpPr/>
          <p:nvPr/>
        </p:nvSpPr>
        <p:spPr>
          <a:xfrm>
            <a:off x="2667000"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7"/>
          <p:cNvSpPr/>
          <p:nvPr/>
        </p:nvSpPr>
        <p:spPr>
          <a:xfrm>
            <a:off x="4036674"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5406348"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9"/>
          <p:cNvSpPr/>
          <p:nvPr/>
        </p:nvSpPr>
        <p:spPr>
          <a:xfrm>
            <a:off x="6752062"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p:cNvSpPr txBox="1">
            <a:spLocks/>
          </p:cNvSpPr>
          <p:nvPr/>
        </p:nvSpPr>
        <p:spPr>
          <a:xfrm>
            <a:off x="76200" y="5829300"/>
            <a:ext cx="2504402" cy="5334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Remote disks</a:t>
            </a:r>
          </a:p>
        </p:txBody>
      </p:sp>
      <p:grpSp>
        <p:nvGrpSpPr>
          <p:cNvPr id="3" name="Group 39"/>
          <p:cNvGrpSpPr/>
          <p:nvPr/>
        </p:nvGrpSpPr>
        <p:grpSpPr>
          <a:xfrm>
            <a:off x="152400" y="1702158"/>
            <a:ext cx="7747064" cy="3784245"/>
            <a:chOff x="152400" y="1702158"/>
            <a:chExt cx="7747064" cy="3784245"/>
          </a:xfrm>
        </p:grpSpPr>
        <p:cxnSp>
          <p:nvCxnSpPr>
            <p:cNvPr id="21" name="Straight Arrow Connector 20"/>
            <p:cNvCxnSpPr/>
            <p:nvPr/>
          </p:nvCxnSpPr>
          <p:spPr>
            <a:xfrm rot="16200000" flipH="1">
              <a:off x="2848092" y="3914892"/>
              <a:ext cx="2419306" cy="723714"/>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1841836" y="4273261"/>
              <a:ext cx="2419305" cy="6976"/>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3847371" y="3542571"/>
              <a:ext cx="2419304" cy="1468354"/>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4916529" y="3163929"/>
              <a:ext cx="2419306" cy="2225636"/>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372611" y="3192251"/>
              <a:ext cx="2426738" cy="2161560"/>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4409337" y="3534558"/>
              <a:ext cx="2419308" cy="1484381"/>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404761" y="3903302"/>
              <a:ext cx="2426742" cy="739459"/>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487090" y="4276204"/>
              <a:ext cx="2419306" cy="1086"/>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781299"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25051"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60634"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02366"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42817"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75552"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11135"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259384"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p:nvSpPr>
          <p:spPr>
            <a:xfrm>
              <a:off x="152400" y="2472922"/>
              <a:ext cx="2504402" cy="5334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Virtual drive</a:t>
              </a:r>
            </a:p>
          </p:txBody>
        </p:sp>
        <p:grpSp>
          <p:nvGrpSpPr>
            <p:cNvPr id="5" name="Group 101"/>
            <p:cNvGrpSpPr/>
            <p:nvPr/>
          </p:nvGrpSpPr>
          <p:grpSpPr>
            <a:xfrm>
              <a:off x="2819400" y="1702158"/>
              <a:ext cx="2743200" cy="583842"/>
              <a:chOff x="2819400" y="1702158"/>
              <a:chExt cx="2743200" cy="583842"/>
            </a:xfrm>
          </p:grpSpPr>
          <p:cxnSp>
            <p:nvCxnSpPr>
              <p:cNvPr id="94" name="Straight Connector 93"/>
              <p:cNvCxnSpPr/>
              <p:nvPr/>
            </p:nvCxnSpPr>
            <p:spPr>
              <a:xfrm>
                <a:off x="2819400" y="2133600"/>
                <a:ext cx="2514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flipH="1" flipV="1">
                <a:off x="2743200" y="2209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flipH="1" flipV="1">
                <a:off x="5257800" y="2209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2971800" y="1702158"/>
                <a:ext cx="2590800" cy="461665"/>
              </a:xfrm>
              <a:prstGeom prst="rect">
                <a:avLst/>
              </a:prstGeom>
              <a:noFill/>
            </p:spPr>
            <p:txBody>
              <a:bodyPr wrap="square" rtlCol="0">
                <a:spAutoFit/>
              </a:bodyPr>
              <a:lstStyle/>
              <a:p>
                <a:r>
                  <a:rPr lang="en-US" sz="2400" dirty="0"/>
                  <a:t>Segment size = 4</a:t>
                </a:r>
              </a:p>
            </p:txBody>
          </p:sp>
        </p:grpSp>
      </p:grpSp>
      <p:grpSp>
        <p:nvGrpSpPr>
          <p:cNvPr id="6" name="Group 41"/>
          <p:cNvGrpSpPr/>
          <p:nvPr/>
        </p:nvGrpSpPr>
        <p:grpSpPr>
          <a:xfrm>
            <a:off x="457200" y="1905000"/>
            <a:ext cx="6553200" cy="3581400"/>
            <a:chOff x="457200" y="1905000"/>
            <a:chExt cx="6553200" cy="3581400"/>
          </a:xfrm>
        </p:grpSpPr>
        <p:sp>
          <p:nvSpPr>
            <p:cNvPr id="43" name="tower"/>
            <p:cNvSpPr>
              <a:spLocks noEditPoints="1" noChangeArrowheads="1"/>
            </p:cNvSpPr>
            <p:nvPr/>
          </p:nvSpPr>
          <p:spPr bwMode="auto">
            <a:xfrm>
              <a:off x="3438525" y="1905000"/>
              <a:ext cx="904875" cy="18097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Title 1"/>
            <p:cNvSpPr txBox="1">
              <a:spLocks/>
            </p:cNvSpPr>
            <p:nvPr/>
          </p:nvSpPr>
          <p:spPr>
            <a:xfrm>
              <a:off x="457200" y="2472922"/>
              <a:ext cx="2819400" cy="5334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Blizzard client</a:t>
              </a:r>
            </a:p>
          </p:txBody>
        </p:sp>
        <p:cxnSp>
          <p:nvCxnSpPr>
            <p:cNvPr id="45" name="Straight Arrow Connector 44"/>
            <p:cNvCxnSpPr/>
            <p:nvPr/>
          </p:nvCxnSpPr>
          <p:spPr>
            <a:xfrm rot="5400000">
              <a:off x="2705643" y="4457157"/>
              <a:ext cx="1600200" cy="305886"/>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6200000" flipH="1">
              <a:off x="3276600" y="4419600"/>
              <a:ext cx="1600200" cy="381000"/>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114800" y="3810000"/>
              <a:ext cx="1905000" cy="1676400"/>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343400" y="3733800"/>
              <a:ext cx="2667000" cy="1752600"/>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grpSp>
      <p:pic>
        <p:nvPicPr>
          <p:cNvPr id="104452" name="Picture 4" descr="http://blog.qualidadesimples.com.br/wp-content/uploads/2012/01/016034-yellow-road-sign-icon-animals-animal-snail.png"/>
          <p:cNvPicPr>
            <a:picLocks noChangeAspect="1" noChangeArrowheads="1"/>
          </p:cNvPicPr>
          <p:nvPr/>
        </p:nvPicPr>
        <p:blipFill>
          <a:blip r:embed="rId3" cstate="print">
            <a:lum bright="13000" contrast="52000"/>
          </a:blip>
          <a:srcRect/>
          <a:stretch>
            <a:fillRect/>
          </a:stretch>
        </p:blipFill>
        <p:spPr bwMode="auto">
          <a:xfrm>
            <a:off x="4876800" y="3429000"/>
            <a:ext cx="1447800" cy="1447800"/>
          </a:xfrm>
          <a:prstGeom prst="rect">
            <a:avLst/>
          </a:prstGeom>
          <a:noFill/>
        </p:spPr>
      </p:pic>
      <p:pic>
        <p:nvPicPr>
          <p:cNvPr id="104453" name="Picture 5"/>
          <p:cNvPicPr>
            <a:picLocks noChangeAspect="1" noChangeArrowheads="1"/>
          </p:cNvPicPr>
          <p:nvPr/>
        </p:nvPicPr>
        <p:blipFill>
          <a:blip r:embed="rId4" cstate="print"/>
          <a:srcRect/>
          <a:stretch>
            <a:fillRect/>
          </a:stretch>
        </p:blipFill>
        <p:spPr bwMode="auto">
          <a:xfrm rot="1850222">
            <a:off x="3276600" y="3962400"/>
            <a:ext cx="1066800" cy="1066800"/>
          </a:xfrm>
          <a:prstGeom prst="rect">
            <a:avLst/>
          </a:prstGeom>
          <a:noFill/>
          <a:ln w="38100" cap="rnd">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4453"/>
                                        </p:tgtEl>
                                        <p:attrNameLst>
                                          <p:attrName>style.visibility</p:attrName>
                                        </p:attrNameLst>
                                      </p:cBhvr>
                                      <p:to>
                                        <p:strVal val="visible"/>
                                      </p:to>
                                    </p:set>
                                    <p:animEffect transition="in" filter="fade">
                                      <p:cBhvr>
                                        <p:cTn id="21" dur="500"/>
                                        <p:tgtEl>
                                          <p:spTgt spid="104453"/>
                                        </p:tgtEl>
                                      </p:cBhvr>
                                    </p:animEffect>
                                  </p:childTnLst>
                                </p:cTn>
                              </p:par>
                              <p:par>
                                <p:cTn id="22" presetID="10" presetClass="entr" presetSubtype="0" fill="hold" nodeType="withEffect">
                                  <p:stCondLst>
                                    <p:cond delay="0"/>
                                  </p:stCondLst>
                                  <p:childTnLst>
                                    <p:set>
                                      <p:cBhvr>
                                        <p:cTn id="23" dur="1" fill="hold">
                                          <p:stCondLst>
                                            <p:cond delay="0"/>
                                          </p:stCondLst>
                                        </p:cTn>
                                        <p:tgtEl>
                                          <p:spTgt spid="104452"/>
                                        </p:tgtEl>
                                        <p:attrNameLst>
                                          <p:attrName>style.visibility</p:attrName>
                                        </p:attrNameLst>
                                      </p:cBhvr>
                                      <p:to>
                                        <p:strVal val="visible"/>
                                      </p:to>
                                    </p:set>
                                    <p:animEffect transition="in" filter="fade">
                                      <p:cBhvr>
                                        <p:cTn id="24" dur="5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736600"/>
          </a:xfrm>
        </p:spPr>
        <p:txBody>
          <a:bodyPr>
            <a:normAutofit fontScale="90000"/>
          </a:bodyPr>
          <a:lstStyle/>
          <a:p>
            <a:r>
              <a:rPr lang="en-US" dirty="0">
                <a:latin typeface="Segoe UI" panose="020B0502040204020203" pitchFamily="34" charset="0"/>
                <a:ea typeface="Segoe UI" panose="020B0502040204020203" pitchFamily="34" charset="0"/>
                <a:cs typeface="Segoe UI" panose="020B0502040204020203" pitchFamily="34" charset="0"/>
              </a:rPr>
              <a:t>Flat Datacenter Storage (FDS)</a:t>
            </a:r>
          </a:p>
        </p:txBody>
      </p:sp>
      <p:sp>
        <p:nvSpPr>
          <p:cNvPr id="3" name="Content Placeholder 2"/>
          <p:cNvSpPr>
            <a:spLocks noGrp="1"/>
          </p:cNvSpPr>
          <p:nvPr>
            <p:ph idx="1"/>
          </p:nvPr>
        </p:nvSpPr>
        <p:spPr>
          <a:xfrm>
            <a:off x="0" y="685800"/>
            <a:ext cx="9067800" cy="6096000"/>
          </a:xfrm>
        </p:spPr>
        <p:txBody>
          <a:bodyPr>
            <a:noAutofit/>
          </a:bodyPr>
          <a:lstStyle/>
          <a:p>
            <a:r>
              <a:rPr lang="en-US" sz="2700" dirty="0">
                <a:latin typeface="Segoe UI Light" panose="020B0502040204020203" pitchFamily="34" charset="0"/>
              </a:rPr>
              <a:t>Idea 1: Build a datacenter network with full-bisection bandwidth (i.e., no oversubscription)</a:t>
            </a:r>
          </a:p>
          <a:p>
            <a:pPr lvl="1"/>
            <a:r>
              <a:rPr lang="en-US" sz="2400" dirty="0">
                <a:latin typeface="Segoe UI Light" panose="020B0502040204020203" pitchFamily="34" charset="0"/>
              </a:rPr>
              <a:t>Half of the servers can simultaneously communicate with the other half, and the network won’t melt</a:t>
            </a:r>
          </a:p>
          <a:p>
            <a:pPr lvl="1"/>
            <a:r>
              <a:rPr lang="en-US" sz="2400" dirty="0">
                <a:latin typeface="Segoe UI Light" panose="020B0502040204020203" pitchFamily="34" charset="0"/>
              </a:rPr>
              <a:t>In other words, the core of the network has enough bandwidth to handle ½ the sum of the servers’ NIC speeds</a:t>
            </a:r>
          </a:p>
          <a:p>
            <a:r>
              <a:rPr lang="en-US" sz="2700" dirty="0">
                <a:latin typeface="Segoe UI Light" panose="020B0502040204020203" pitchFamily="34" charset="0"/>
              </a:rPr>
              <a:t>Idea 2: Give each server enough NICs to be able to read/write the server’s disks at full sequential speeds</a:t>
            </a:r>
          </a:p>
          <a:p>
            <a:pPr lvl="1"/>
            <a:r>
              <a:rPr lang="en-US" sz="2400" dirty="0">
                <a:latin typeface="Segoe UI Light" panose="020B0502040204020203" pitchFamily="34" charset="0"/>
              </a:rPr>
              <a:t>Ex: If one disk has sequential r/w bandwidth of 128 MB, and a server has 10 disks, give the server 10 x 128 MB = 10 </a:t>
            </a:r>
            <a:r>
              <a:rPr lang="en-US" sz="2400" dirty="0" err="1">
                <a:latin typeface="Segoe UI Light" panose="020B0502040204020203" pitchFamily="34" charset="0"/>
              </a:rPr>
              <a:t>Gbps</a:t>
            </a:r>
            <a:r>
              <a:rPr lang="en-US" sz="2400" dirty="0">
                <a:latin typeface="Segoe UI Light" panose="020B0502040204020203" pitchFamily="34" charset="0"/>
              </a:rPr>
              <a:t> NIC</a:t>
            </a:r>
          </a:p>
          <a:p>
            <a:r>
              <a:rPr lang="en-US" sz="2700" dirty="0">
                <a:latin typeface="Segoe UI Light" panose="020B0502040204020203" pitchFamily="34" charset="0"/>
              </a:rPr>
              <a:t>Result: Locality-oblivious remote storage</a:t>
            </a:r>
          </a:p>
          <a:p>
            <a:pPr lvl="1"/>
            <a:r>
              <a:rPr lang="en-US" sz="2400" dirty="0">
                <a:latin typeface="Segoe UI Light" panose="020B0502040204020203" pitchFamily="34" charset="0"/>
              </a:rPr>
              <a:t>Any server can access any disk as fast as if the disk were local (assuming datacenter RTTs &lt;&lt; than </a:t>
            </a:r>
            <a:r>
              <a:rPr lang="en-US" sz="2400" dirty="0" err="1">
                <a:latin typeface="Segoe UI Light" panose="020B0502040204020203" pitchFamily="34" charset="0"/>
              </a:rPr>
              <a:t>seek+rotational</a:t>
            </a:r>
            <a:r>
              <a:rPr lang="en-US" sz="2400" dirty="0">
                <a:latin typeface="Segoe UI Light" panose="020B0502040204020203" pitchFamily="34" charset="0"/>
              </a:rPr>
              <a:t> delays)</a:t>
            </a:r>
          </a:p>
          <a:p>
            <a:pPr lvl="1"/>
            <a:r>
              <a:rPr lang="en-US" sz="2400" dirty="0">
                <a:latin typeface="Segoe UI Light" panose="020B0502040204020203" pitchFamily="34" charset="0"/>
              </a:rPr>
              <a:t>FDS is useful for big data applications like MapReduce too!</a:t>
            </a:r>
          </a:p>
          <a:p>
            <a:pPr lvl="1"/>
            <a:endParaRPr lang="en-US" sz="2400" dirty="0">
              <a:latin typeface="Segoe UI Light" panose="020B0502040204020203" pitchFamily="34" charset="0"/>
            </a:endParaRPr>
          </a:p>
        </p:txBody>
      </p:sp>
    </p:spTree>
    <p:extLst>
      <p:ext uri="{BB962C8B-B14F-4D97-AF65-F5344CB8AC3E}">
        <p14:creationId xmlns:p14="http://schemas.microsoft.com/office/powerpoint/2010/main" val="18767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Blizzard as FDS Client</a:t>
            </a:r>
          </a:p>
        </p:txBody>
      </p:sp>
      <p:pic>
        <p:nvPicPr>
          <p:cNvPr id="112642" name="Picture 2"/>
          <p:cNvPicPr>
            <a:picLocks noChangeAspect="1" noChangeArrowheads="1"/>
          </p:cNvPicPr>
          <p:nvPr/>
        </p:nvPicPr>
        <p:blipFill>
          <a:blip r:embed="rId3" cstate="print"/>
          <a:srcRect/>
          <a:stretch>
            <a:fillRect/>
          </a:stretch>
        </p:blipFill>
        <p:spPr bwMode="auto">
          <a:xfrm>
            <a:off x="76200" y="1506311"/>
            <a:ext cx="5029200" cy="4894489"/>
          </a:xfrm>
          <a:prstGeom prst="rect">
            <a:avLst/>
          </a:prstGeom>
          <a:noFill/>
          <a:ln w="9525">
            <a:noFill/>
            <a:miter lim="800000"/>
            <a:headEnd/>
            <a:tailEnd/>
          </a:ln>
        </p:spPr>
      </p:pic>
      <p:cxnSp>
        <p:nvCxnSpPr>
          <p:cNvPr id="6" name="Straight Arrow Connector 5"/>
          <p:cNvCxnSpPr/>
          <p:nvPr/>
        </p:nvCxnSpPr>
        <p:spPr>
          <a:xfrm rot="5400000" flipH="1" flipV="1">
            <a:off x="4229100" y="2933700"/>
            <a:ext cx="2133600" cy="9906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5410200" y="1506311"/>
            <a:ext cx="3810000" cy="1752600"/>
          </a:xfrm>
        </p:spPr>
        <p:txBody>
          <a:bodyPr>
            <a:normAutofit lnSpcReduction="10000"/>
          </a:bodyPr>
          <a:lstStyle/>
          <a:p>
            <a:pPr>
              <a:buNone/>
            </a:pPr>
            <a:r>
              <a:rPr lang="en-US" sz="2800" dirty="0">
                <a:latin typeface="Segoe UI Light" panose="020B0502040204020203" pitchFamily="34" charset="0"/>
                <a:cs typeface="Segoe UI Light" panose="020B0502040204020203" pitchFamily="34" charset="0"/>
              </a:rPr>
              <a:t>  Blizzard client handles:</a:t>
            </a:r>
          </a:p>
          <a:p>
            <a:pPr lvl="1"/>
            <a:r>
              <a:rPr lang="en-US" sz="2400" dirty="0">
                <a:latin typeface="Segoe UI Light" panose="020B0502040204020203" pitchFamily="34" charset="0"/>
                <a:cs typeface="Segoe UI Light" panose="020B0502040204020203" pitchFamily="34" charset="0"/>
              </a:rPr>
              <a:t>Nested striping</a:t>
            </a:r>
          </a:p>
          <a:p>
            <a:pPr lvl="1"/>
            <a:r>
              <a:rPr lang="en-US" sz="2400" dirty="0">
                <a:latin typeface="Segoe UI Light" panose="020B0502040204020203" pitchFamily="34" charset="0"/>
                <a:cs typeface="Segoe UI Light" panose="020B0502040204020203" pitchFamily="34" charset="0"/>
              </a:rPr>
              <a:t>Delayed durability semantics</a:t>
            </a:r>
          </a:p>
        </p:txBody>
      </p:sp>
      <p:grpSp>
        <p:nvGrpSpPr>
          <p:cNvPr id="3" name="Group 23"/>
          <p:cNvGrpSpPr/>
          <p:nvPr/>
        </p:nvGrpSpPr>
        <p:grpSpPr>
          <a:xfrm>
            <a:off x="4876800" y="4267200"/>
            <a:ext cx="4267200" cy="2438400"/>
            <a:chOff x="4876800" y="4267200"/>
            <a:chExt cx="4267200" cy="2438400"/>
          </a:xfrm>
        </p:grpSpPr>
        <p:sp>
          <p:nvSpPr>
            <p:cNvPr id="21" name="Content Placeholder 2"/>
            <p:cNvSpPr txBox="1">
              <a:spLocks/>
            </p:cNvSpPr>
            <p:nvPr/>
          </p:nvSpPr>
          <p:spPr>
            <a:xfrm>
              <a:off x="5105400" y="4267200"/>
              <a:ext cx="4038600" cy="2438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FDS provides: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latin typeface="Segoe UI Light" panose="020B0502040204020203" pitchFamily="34" charset="0"/>
                  <a:cs typeface="Segoe UI Light" panose="020B0502040204020203" pitchFamily="34" charset="0"/>
                </a:rPr>
                <a:t>Locality-oblivious storage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RTS/CTS to avoid edge congestion</a:t>
              </a:r>
            </a:p>
          </p:txBody>
        </p:sp>
        <p:cxnSp>
          <p:nvCxnSpPr>
            <p:cNvPr id="13" name="Straight Connector 12"/>
            <p:cNvCxnSpPr/>
            <p:nvPr/>
          </p:nvCxnSpPr>
          <p:spPr>
            <a:xfrm>
              <a:off x="4876800" y="4800600"/>
              <a:ext cx="304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76800" y="6172200"/>
              <a:ext cx="304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4495800" y="54864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4991100" y="4991100"/>
              <a:ext cx="609600" cy="2286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191000" y="3322638"/>
            <a:ext cx="4882978" cy="707886"/>
            <a:chOff x="4191000" y="3322638"/>
            <a:chExt cx="4882978" cy="707886"/>
          </a:xfrm>
        </p:grpSpPr>
        <p:sp>
          <p:nvSpPr>
            <p:cNvPr id="4" name="Rectangle 3"/>
            <p:cNvSpPr/>
            <p:nvPr/>
          </p:nvSpPr>
          <p:spPr>
            <a:xfrm>
              <a:off x="5873578" y="3322638"/>
              <a:ext cx="3200400" cy="707886"/>
            </a:xfrm>
            <a:prstGeom prst="rect">
              <a:avLst/>
            </a:prstGeom>
          </p:spPr>
          <p:txBody>
            <a:bodyPr wrap="square">
              <a:spAutoFit/>
            </a:bodyPr>
            <a:lstStyle/>
            <a:p>
              <a:pPr>
                <a:buFont typeface="Arial" pitchFamily="34" charset="0"/>
                <a:buNone/>
              </a:pPr>
              <a:r>
                <a:rPr lang="en-US" sz="2000" dirty="0">
                  <a:latin typeface="Segoe UI Light" panose="020B0502040204020203" pitchFamily="34" charset="0"/>
                  <a:cs typeface="Segoe UI Light" panose="020B0502040204020203" pitchFamily="34" charset="0"/>
                </a:rPr>
                <a:t>Zero-copy buffer shared by kernel and user-level code!</a:t>
              </a:r>
              <a:endParaRPr lang="en-US" dirty="0">
                <a:latin typeface="Segoe UI Light" panose="020B0502040204020203" pitchFamily="34" charset="0"/>
                <a:cs typeface="Segoe UI Light" panose="020B0502040204020203" pitchFamily="34" charset="0"/>
              </a:endParaRPr>
            </a:p>
          </p:txBody>
        </p:sp>
        <p:cxnSp>
          <p:nvCxnSpPr>
            <p:cNvPr id="14" name="Straight Arrow Connector 13"/>
            <p:cNvCxnSpPr>
              <a:cxnSpLocks/>
            </p:cNvCxnSpPr>
            <p:nvPr/>
          </p:nvCxnSpPr>
          <p:spPr>
            <a:xfrm flipH="1">
              <a:off x="4191000" y="3563711"/>
              <a:ext cx="1600200" cy="85044"/>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9294" y="914400"/>
            <a:ext cx="8578157" cy="609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6037"/>
            <a:ext cx="8229600" cy="868363"/>
          </a:xfrm>
        </p:spPr>
        <p:txBody>
          <a:bodyPr/>
          <a:lstStyle/>
          <a:p>
            <a:r>
              <a:rPr lang="en-US" dirty="0">
                <a:latin typeface="Segoe UI" panose="020B0502040204020203" pitchFamily="34" charset="0"/>
                <a:cs typeface="Segoe UI" panose="020B0502040204020203" pitchFamily="34" charset="0"/>
              </a:rPr>
              <a:t>Goals</a:t>
            </a:r>
          </a:p>
        </p:txBody>
      </p:sp>
      <p:grpSp>
        <p:nvGrpSpPr>
          <p:cNvPr id="4" name="Group 12"/>
          <p:cNvGrpSpPr/>
          <p:nvPr/>
        </p:nvGrpSpPr>
        <p:grpSpPr>
          <a:xfrm>
            <a:off x="4038600" y="3409966"/>
            <a:ext cx="4953000" cy="3414904"/>
            <a:chOff x="4038600" y="3409966"/>
            <a:chExt cx="4953000" cy="3414904"/>
          </a:xfrm>
        </p:grpSpPr>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302789"/>
              <a:ext cx="2222015" cy="152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898312"/>
              <a:ext cx="2588720" cy="180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2879" y="3409966"/>
              <a:ext cx="2588721" cy="1435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8600" y="3409966"/>
              <a:ext cx="2121411" cy="1680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Content Placeholder 2"/>
          <p:cNvSpPr>
            <a:spLocks noGrp="1"/>
          </p:cNvSpPr>
          <p:nvPr>
            <p:ph idx="1"/>
          </p:nvPr>
        </p:nvSpPr>
        <p:spPr>
          <a:xfrm>
            <a:off x="76200" y="914400"/>
            <a:ext cx="9135719" cy="2362200"/>
          </a:xfrm>
        </p:spPr>
        <p:txBody>
          <a:bodyPr>
            <a:normAutofit fontScale="92500"/>
          </a:bodyPr>
          <a:lstStyle/>
          <a:p>
            <a:r>
              <a:rPr lang="en-US" dirty="0">
                <a:latin typeface="Segoe UI Light" panose="020B0502040204020203" pitchFamily="34" charset="0"/>
                <a:cs typeface="Segoe UI Light" panose="020B0502040204020203" pitchFamily="34" charset="0"/>
              </a:rPr>
              <a:t>Take unmodified POSIX/Win32 applications . . .</a:t>
            </a:r>
          </a:p>
          <a:p>
            <a:r>
              <a:rPr lang="en-US" dirty="0">
                <a:latin typeface="Segoe UI Light" panose="020B0502040204020203" pitchFamily="34" charset="0"/>
                <a:cs typeface="Segoe UI Light" panose="020B0502040204020203" pitchFamily="34" charset="0"/>
              </a:rPr>
              <a:t>Run those applications in the cloud . . .</a:t>
            </a:r>
          </a:p>
          <a:p>
            <a:r>
              <a:rPr lang="en-US" dirty="0">
                <a:latin typeface="Segoe UI Light" panose="020B0502040204020203" pitchFamily="34" charset="0"/>
                <a:cs typeface="Segoe UI Light" panose="020B0502040204020203" pitchFamily="34" charset="0"/>
              </a:rPr>
              <a:t>On the same hardware used to run big-data apps . . .</a:t>
            </a:r>
          </a:p>
          <a:p>
            <a:r>
              <a:rPr lang="en-US" dirty="0">
                <a:latin typeface="Segoe UI Light" panose="020B0502040204020203" pitchFamily="34" charset="0"/>
                <a:cs typeface="Segoe UI Light" panose="020B0502040204020203" pitchFamily="34" charset="0"/>
              </a:rPr>
              <a:t>. . . and give them cloud-scale IO performance!</a:t>
            </a:r>
          </a:p>
        </p:txBody>
      </p:sp>
    </p:spTree>
    <p:extLst>
      <p:ext uri="{BB962C8B-B14F-4D97-AF65-F5344CB8AC3E}">
        <p14:creationId xmlns:p14="http://schemas.microsoft.com/office/powerpoint/2010/main" val="218399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7"/>
            <a:ext cx="8229600" cy="639763"/>
          </a:xfrm>
        </p:spPr>
        <p:txBody>
          <a:bodyPr>
            <a:normAutofit fontScale="90000"/>
          </a:bodyPr>
          <a:lstStyle/>
          <a:p>
            <a:r>
              <a:rPr lang="en-US" dirty="0">
                <a:latin typeface="Segoe UI" panose="020B0502040204020203" pitchFamily="34" charset="0"/>
                <a:cs typeface="Segoe UI" panose="020B0502040204020203" pitchFamily="34" charset="0"/>
              </a:rPr>
              <a:t>The problem with </a:t>
            </a:r>
            <a:r>
              <a:rPr lang="en-US" dirty="0" err="1">
                <a:latin typeface="Segoe UI" panose="020B0502040204020203" pitchFamily="34" charset="0"/>
                <a:cs typeface="Segoe UI" panose="020B0502040204020203" pitchFamily="34" charset="0"/>
              </a:rPr>
              <a:t>fsync</a:t>
            </a:r>
            <a:r>
              <a:rPr lang="en-US" dirty="0">
                <a:latin typeface="Segoe UI" panose="020B0502040204020203" pitchFamily="34" charset="0"/>
                <a:cs typeface="Segoe UI" panose="020B0502040204020203" pitchFamily="34" charset="0"/>
              </a:rPr>
              <a:t>()</a:t>
            </a:r>
          </a:p>
        </p:txBody>
      </p:sp>
      <p:sp>
        <p:nvSpPr>
          <p:cNvPr id="3" name="Content Placeholder 2"/>
          <p:cNvSpPr>
            <a:spLocks noGrp="1"/>
          </p:cNvSpPr>
          <p:nvPr>
            <p:ph idx="1"/>
          </p:nvPr>
        </p:nvSpPr>
        <p:spPr>
          <a:xfrm>
            <a:off x="0" y="761999"/>
            <a:ext cx="9144000" cy="4800601"/>
          </a:xfrm>
        </p:spPr>
        <p:txBody>
          <a:bodyPr>
            <a:normAutofit fontScale="92500" lnSpcReduction="20000"/>
          </a:bodyPr>
          <a:lstStyle/>
          <a:p>
            <a:r>
              <a:rPr lang="en-US" dirty="0">
                <a:latin typeface="Segoe UI Light" panose="020B0502040204020203" pitchFamily="34" charset="0"/>
                <a:cs typeface="Segoe UI Light" panose="020B0502040204020203" pitchFamily="34" charset="0"/>
              </a:rPr>
              <a:t>Used by POSIX/Win32 file systems and applications to implement crash consistency</a:t>
            </a:r>
          </a:p>
          <a:p>
            <a:pPr lvl="1"/>
            <a:r>
              <a:rPr lang="en-US" dirty="0">
                <a:latin typeface="Segoe UI Light" panose="020B0502040204020203" pitchFamily="34" charset="0"/>
                <a:cs typeface="Segoe UI Light" panose="020B0502040204020203" pitchFamily="34" charset="0"/>
              </a:rPr>
              <a:t>On-disk write buffers let the disk acknowledge a write quickly, even if the write data has not been written to a platter!</a:t>
            </a:r>
          </a:p>
          <a:p>
            <a:pPr lvl="1"/>
            <a:r>
              <a:rPr lang="en-US" dirty="0">
                <a:latin typeface="Segoe UI Light" panose="020B0502040204020203" pitchFamily="34" charset="0"/>
                <a:cs typeface="Segoe UI Light" panose="020B0502040204020203" pitchFamily="34" charset="0"/>
              </a:rPr>
              <a:t>In addition to supporting read() and write(), the disk also implements flush()</a:t>
            </a:r>
          </a:p>
          <a:p>
            <a:pPr lvl="2"/>
            <a:r>
              <a:rPr lang="en-US" sz="2800" dirty="0">
                <a:latin typeface="Segoe UI Light" panose="020B0502040204020203" pitchFamily="34" charset="0"/>
                <a:cs typeface="Segoe UI Light" panose="020B0502040204020203" pitchFamily="34" charset="0"/>
              </a:rPr>
              <a:t>The flush() command only finishes when all writes issued prior to the flush() have hit a platter</a:t>
            </a:r>
          </a:p>
          <a:p>
            <a:pPr lvl="1"/>
            <a:r>
              <a:rPr lang="en-US">
                <a:latin typeface="Segoe UI Light" panose="020B0502040204020203" pitchFamily="34" charset="0"/>
                <a:cs typeface="Segoe UI Light" panose="020B0502040204020203" pitchFamily="34" charset="0"/>
              </a:rPr>
              <a:t>fsync</a:t>
            </a:r>
            <a:r>
              <a:rPr lang="en-US" dirty="0">
                <a:latin typeface="Segoe UI Light" panose="020B0502040204020203" pitchFamily="34" charset="0"/>
                <a:cs typeface="Segoe UI Light" panose="020B0502040204020203" pitchFamily="34" charset="0"/>
              </a:rPr>
              <a:t>() system call allows user-level code to ask the OS to issue a flush()</a:t>
            </a:r>
          </a:p>
          <a:p>
            <a:pPr lvl="1"/>
            <a:r>
              <a:rPr lang="en-US" dirty="0">
                <a:latin typeface="Segoe UI Light" panose="020B0502040204020203" pitchFamily="34" charset="0"/>
                <a:cs typeface="Segoe UI Light" panose="020B0502040204020203" pitchFamily="34" charset="0"/>
              </a:rPr>
              <a:t>Ex: ensure data is written before metadata</a:t>
            </a:r>
          </a:p>
          <a:p>
            <a:pPr lvl="1"/>
            <a:endParaRPr lang="en-US" dirty="0">
              <a:latin typeface="Segoe UI Light" panose="020B0502040204020203" pitchFamily="34" charset="0"/>
              <a:cs typeface="Segoe UI Light" panose="020B0502040204020203" pitchFamily="34" charset="0"/>
            </a:endParaRPr>
          </a:p>
        </p:txBody>
      </p:sp>
      <p:cxnSp>
        <p:nvCxnSpPr>
          <p:cNvPr id="4" name="Straight Arrow Connector 3"/>
          <p:cNvCxnSpPr/>
          <p:nvPr/>
        </p:nvCxnSpPr>
        <p:spPr>
          <a:xfrm>
            <a:off x="990600" y="6627812"/>
            <a:ext cx="7467600" cy="158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219200" y="5921514"/>
            <a:ext cx="1524000" cy="584775"/>
          </a:xfrm>
          <a:prstGeom prst="rect">
            <a:avLst/>
          </a:prstGeom>
          <a:noFill/>
          <a:ln>
            <a:noFill/>
          </a:ln>
        </p:spPr>
        <p:txBody>
          <a:bodyPr wrap="square" rtlCol="0">
            <a:spAutoFit/>
          </a:bodyPr>
          <a:lstStyle/>
          <a:p>
            <a:r>
              <a:rPr lang="en-US" sz="3200" dirty="0">
                <a:latin typeface="Consolas" pitchFamily="49" charset="0"/>
                <a:cs typeface="Consolas" pitchFamily="49" charset="0"/>
              </a:rPr>
              <a:t>data</a:t>
            </a:r>
          </a:p>
        </p:txBody>
      </p:sp>
      <p:sp>
        <p:nvSpPr>
          <p:cNvPr id="6" name="TextBox 5"/>
          <p:cNvSpPr txBox="1"/>
          <p:nvPr/>
        </p:nvSpPr>
        <p:spPr>
          <a:xfrm>
            <a:off x="3581400" y="5867400"/>
            <a:ext cx="2209800" cy="584775"/>
          </a:xfrm>
          <a:prstGeom prst="rect">
            <a:avLst/>
          </a:prstGeom>
          <a:noFill/>
          <a:ln>
            <a:noFill/>
          </a:ln>
        </p:spPr>
        <p:txBody>
          <a:bodyPr wrap="square" rtlCol="0">
            <a:spAutoFit/>
          </a:bodyPr>
          <a:lstStyle/>
          <a:p>
            <a:r>
              <a:rPr lang="en-US" sz="3200" dirty="0" err="1">
                <a:latin typeface="Consolas" pitchFamily="49" charset="0"/>
                <a:cs typeface="Consolas" pitchFamily="49" charset="0"/>
              </a:rPr>
              <a:t>fsync</a:t>
            </a:r>
            <a:r>
              <a:rPr lang="en-US" sz="3200" dirty="0">
                <a:latin typeface="Consolas" pitchFamily="49" charset="0"/>
                <a:cs typeface="Consolas" pitchFamily="49" charset="0"/>
              </a:rPr>
              <a:t>()</a:t>
            </a:r>
          </a:p>
        </p:txBody>
      </p:sp>
      <p:sp>
        <p:nvSpPr>
          <p:cNvPr id="7" name="TextBox 6"/>
          <p:cNvSpPr txBox="1"/>
          <p:nvPr/>
        </p:nvSpPr>
        <p:spPr>
          <a:xfrm>
            <a:off x="1143000" y="5486400"/>
            <a:ext cx="1676400" cy="584775"/>
          </a:xfrm>
          <a:prstGeom prst="rect">
            <a:avLst/>
          </a:prstGeom>
          <a:noFill/>
          <a:ln>
            <a:noFill/>
          </a:ln>
        </p:spPr>
        <p:txBody>
          <a:bodyPr wrap="square" rtlCol="0">
            <a:spAutoFit/>
          </a:bodyPr>
          <a:lstStyle/>
          <a:p>
            <a:r>
              <a:rPr lang="en-US" sz="3200" dirty="0">
                <a:latin typeface="Consolas" pitchFamily="49" charset="0"/>
                <a:cs typeface="Consolas" pitchFamily="49" charset="0"/>
              </a:rPr>
              <a:t>Write</a:t>
            </a:r>
          </a:p>
        </p:txBody>
      </p:sp>
      <p:sp>
        <p:nvSpPr>
          <p:cNvPr id="8" name="TextBox 7"/>
          <p:cNvSpPr txBox="1"/>
          <p:nvPr/>
        </p:nvSpPr>
        <p:spPr>
          <a:xfrm>
            <a:off x="6096000" y="5892225"/>
            <a:ext cx="2514600" cy="584775"/>
          </a:xfrm>
          <a:prstGeom prst="rect">
            <a:avLst/>
          </a:prstGeom>
          <a:noFill/>
          <a:ln>
            <a:noFill/>
          </a:ln>
        </p:spPr>
        <p:txBody>
          <a:bodyPr wrap="square" rtlCol="0">
            <a:spAutoFit/>
          </a:bodyPr>
          <a:lstStyle/>
          <a:p>
            <a:r>
              <a:rPr lang="en-US" sz="3200" dirty="0">
                <a:latin typeface="Consolas" pitchFamily="49" charset="0"/>
                <a:cs typeface="Consolas" pitchFamily="49" charset="0"/>
              </a:rPr>
              <a:t>metadata</a:t>
            </a:r>
          </a:p>
        </p:txBody>
      </p:sp>
      <p:sp>
        <p:nvSpPr>
          <p:cNvPr id="9" name="TextBox 8"/>
          <p:cNvSpPr txBox="1"/>
          <p:nvPr/>
        </p:nvSpPr>
        <p:spPr>
          <a:xfrm>
            <a:off x="6248400" y="5457111"/>
            <a:ext cx="1676400" cy="584775"/>
          </a:xfrm>
          <a:prstGeom prst="rect">
            <a:avLst/>
          </a:prstGeom>
          <a:noFill/>
          <a:ln>
            <a:noFill/>
          </a:ln>
        </p:spPr>
        <p:txBody>
          <a:bodyPr wrap="square" rtlCol="0">
            <a:spAutoFit/>
          </a:bodyPr>
          <a:lstStyle/>
          <a:p>
            <a:r>
              <a:rPr lang="en-US" sz="3200" dirty="0">
                <a:latin typeface="Consolas" pitchFamily="49" charset="0"/>
                <a:cs typeface="Consolas" pitchFamily="49" charset="0"/>
              </a:rPr>
              <a:t>Write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ttp://2.bp.blogspot.com/_u8H1VuXpFmY/TG9wRQbwyuI/AAAAAAAABes/LiTRzhiWEYY/s1600/Just%20Imaginary%20-%20The%20Funny%20Photography%20(12).jpg"/>
          <p:cNvPicPr>
            <a:picLocks noChangeAspect="1" noChangeArrowheads="1"/>
          </p:cNvPicPr>
          <p:nvPr/>
        </p:nvPicPr>
        <p:blipFill>
          <a:blip r:embed="rId3" cstate="print"/>
          <a:srcRect/>
          <a:stretch>
            <a:fillRect/>
          </a:stretch>
        </p:blipFill>
        <p:spPr bwMode="auto">
          <a:xfrm>
            <a:off x="0" y="-1"/>
            <a:ext cx="4800600" cy="4512565"/>
          </a:xfrm>
          <a:prstGeom prst="rect">
            <a:avLst/>
          </a:prstGeom>
          <a:noFill/>
        </p:spPr>
      </p:pic>
      <p:sp>
        <p:nvSpPr>
          <p:cNvPr id="6" name="TextBox 5"/>
          <p:cNvSpPr txBox="1"/>
          <p:nvPr/>
        </p:nvSpPr>
        <p:spPr>
          <a:xfrm>
            <a:off x="4876800" y="1296650"/>
            <a:ext cx="4114800" cy="1446550"/>
          </a:xfrm>
          <a:prstGeom prst="rect">
            <a:avLst/>
          </a:prstGeom>
          <a:noFill/>
        </p:spPr>
        <p:txBody>
          <a:bodyPr wrap="square" rtlCol="0">
            <a:spAutoFit/>
          </a:bodyPr>
          <a:lstStyle/>
          <a:p>
            <a:pPr algn="ctr"/>
            <a:r>
              <a:rPr lang="en-US" sz="4400" b="1" dirty="0">
                <a:solidFill>
                  <a:schemeClr val="bg1"/>
                </a:solidFill>
              </a:rPr>
              <a:t>WRITE BARRIERS RUIN BIRTHDAYS</a:t>
            </a:r>
          </a:p>
        </p:txBody>
      </p:sp>
      <p:grpSp>
        <p:nvGrpSpPr>
          <p:cNvPr id="2" name="Group 21"/>
          <p:cNvGrpSpPr/>
          <p:nvPr/>
        </p:nvGrpSpPr>
        <p:grpSpPr>
          <a:xfrm>
            <a:off x="990600" y="5020270"/>
            <a:ext cx="7467600" cy="1837730"/>
            <a:chOff x="990600" y="5020270"/>
            <a:chExt cx="7467600" cy="1837730"/>
          </a:xfrm>
        </p:grpSpPr>
        <p:cxnSp>
          <p:nvCxnSpPr>
            <p:cNvPr id="8" name="Straight Arrow Connector 7"/>
            <p:cNvCxnSpPr/>
            <p:nvPr/>
          </p:nvCxnSpPr>
          <p:spPr>
            <a:xfrm>
              <a:off x="990600" y="6018212"/>
              <a:ext cx="7467600" cy="1588"/>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4600" y="6088559"/>
              <a:ext cx="4114800" cy="769441"/>
            </a:xfrm>
            <a:prstGeom prst="rect">
              <a:avLst/>
            </a:prstGeom>
            <a:noFill/>
          </p:spPr>
          <p:txBody>
            <a:bodyPr wrap="square" rtlCol="0">
              <a:spAutoFit/>
            </a:bodyPr>
            <a:lstStyle/>
            <a:p>
              <a:pPr algn="ctr"/>
              <a:r>
                <a:rPr lang="en-US" sz="4400" b="1" dirty="0">
                  <a:solidFill>
                    <a:schemeClr val="bg1"/>
                  </a:solidFill>
                </a:rPr>
                <a:t>Time</a:t>
              </a:r>
            </a:p>
          </p:txBody>
        </p:sp>
        <p:sp>
          <p:nvSpPr>
            <p:cNvPr id="10" name="TextBox 9"/>
            <p:cNvSpPr txBox="1"/>
            <p:nvPr/>
          </p:nvSpPr>
          <p:spPr>
            <a:xfrm>
              <a:off x="1143000" y="5020270"/>
              <a:ext cx="1066800" cy="923330"/>
            </a:xfrm>
            <a:prstGeom prst="rect">
              <a:avLst/>
            </a:prstGeom>
            <a:noFill/>
          </p:spPr>
          <p:txBody>
            <a:bodyPr wrap="square" rtlCol="0">
              <a:spAutoFit/>
            </a:bodyPr>
            <a:lstStyle/>
            <a:p>
              <a:r>
                <a:rPr lang="en-US" sz="4000" dirty="0">
                  <a:solidFill>
                    <a:schemeClr val="bg1"/>
                  </a:solidFill>
                  <a:latin typeface="Consolas" pitchFamily="49" charset="0"/>
                  <a:cs typeface="Consolas" pitchFamily="49" charset="0"/>
                </a:rPr>
                <a:t>W</a:t>
              </a:r>
              <a:r>
                <a:rPr lang="en-US" sz="5400" baseline="-25000" dirty="0">
                  <a:solidFill>
                    <a:schemeClr val="bg1"/>
                  </a:solidFill>
                  <a:latin typeface="Consolas" pitchFamily="49" charset="0"/>
                  <a:cs typeface="Consolas" pitchFamily="49" charset="0"/>
                </a:rPr>
                <a:t>A</a:t>
              </a:r>
              <a:endParaRPr lang="en-US" sz="4000" dirty="0">
                <a:solidFill>
                  <a:schemeClr val="bg1"/>
                </a:solidFill>
                <a:latin typeface="Consolas" pitchFamily="49" charset="0"/>
                <a:cs typeface="Consolas" pitchFamily="49" charset="0"/>
              </a:endParaRPr>
            </a:p>
          </p:txBody>
        </p:sp>
        <p:sp>
          <p:nvSpPr>
            <p:cNvPr id="12" name="TextBox 11"/>
            <p:cNvSpPr txBox="1"/>
            <p:nvPr/>
          </p:nvSpPr>
          <p:spPr>
            <a:xfrm>
              <a:off x="2057400" y="5029200"/>
              <a:ext cx="1066800" cy="923330"/>
            </a:xfrm>
            <a:prstGeom prst="rect">
              <a:avLst/>
            </a:prstGeom>
            <a:noFill/>
          </p:spPr>
          <p:txBody>
            <a:bodyPr wrap="square" rtlCol="0">
              <a:spAutoFit/>
            </a:bodyPr>
            <a:lstStyle/>
            <a:p>
              <a:r>
                <a:rPr lang="en-US" sz="4000" dirty="0">
                  <a:solidFill>
                    <a:schemeClr val="bg1"/>
                  </a:solidFill>
                  <a:latin typeface="Consolas" pitchFamily="49" charset="0"/>
                  <a:cs typeface="Consolas" pitchFamily="49" charset="0"/>
                </a:rPr>
                <a:t>W</a:t>
              </a:r>
              <a:r>
                <a:rPr lang="en-US" sz="5400" baseline="-25000" dirty="0">
                  <a:solidFill>
                    <a:schemeClr val="bg1"/>
                  </a:solidFill>
                  <a:latin typeface="Consolas" pitchFamily="49" charset="0"/>
                  <a:cs typeface="Consolas" pitchFamily="49" charset="0"/>
                </a:rPr>
                <a:t>B</a:t>
              </a:r>
              <a:endParaRPr lang="en-US" sz="4000" dirty="0">
                <a:solidFill>
                  <a:schemeClr val="bg1"/>
                </a:solidFill>
                <a:latin typeface="Consolas" pitchFamily="49" charset="0"/>
                <a:cs typeface="Consolas" pitchFamily="49" charset="0"/>
              </a:endParaRPr>
            </a:p>
          </p:txBody>
        </p:sp>
        <p:sp>
          <p:nvSpPr>
            <p:cNvPr id="13" name="TextBox 12"/>
            <p:cNvSpPr txBox="1"/>
            <p:nvPr/>
          </p:nvSpPr>
          <p:spPr>
            <a:xfrm>
              <a:off x="3124200" y="5235714"/>
              <a:ext cx="685800" cy="707886"/>
            </a:xfrm>
            <a:prstGeom prst="rect">
              <a:avLst/>
            </a:prstGeom>
            <a:noFill/>
          </p:spPr>
          <p:txBody>
            <a:bodyPr wrap="square" rtlCol="0">
              <a:spAutoFit/>
            </a:bodyPr>
            <a:lstStyle/>
            <a:p>
              <a:r>
                <a:rPr lang="en-US" sz="4000" dirty="0">
                  <a:solidFill>
                    <a:schemeClr val="bg1"/>
                  </a:solidFill>
                  <a:latin typeface="Consolas" pitchFamily="49" charset="0"/>
                  <a:cs typeface="Consolas" pitchFamily="49" charset="0"/>
                </a:rPr>
                <a:t>F</a:t>
              </a:r>
            </a:p>
          </p:txBody>
        </p:sp>
        <p:sp>
          <p:nvSpPr>
            <p:cNvPr id="14" name="TextBox 13"/>
            <p:cNvSpPr txBox="1"/>
            <p:nvPr/>
          </p:nvSpPr>
          <p:spPr>
            <a:xfrm>
              <a:off x="4800600" y="5030274"/>
              <a:ext cx="1066800" cy="923330"/>
            </a:xfrm>
            <a:prstGeom prst="rect">
              <a:avLst/>
            </a:prstGeom>
            <a:noFill/>
          </p:spPr>
          <p:txBody>
            <a:bodyPr wrap="square" rtlCol="0">
              <a:spAutoFit/>
            </a:bodyPr>
            <a:lstStyle/>
            <a:p>
              <a:r>
                <a:rPr lang="en-US" sz="4000" dirty="0">
                  <a:solidFill>
                    <a:schemeClr val="bg1"/>
                  </a:solidFill>
                  <a:latin typeface="Consolas" pitchFamily="49" charset="0"/>
                  <a:cs typeface="Consolas" pitchFamily="49" charset="0"/>
                </a:rPr>
                <a:t>W</a:t>
              </a:r>
              <a:r>
                <a:rPr lang="en-US" sz="5400" baseline="-25000" dirty="0">
                  <a:solidFill>
                    <a:schemeClr val="bg1"/>
                  </a:solidFill>
                  <a:latin typeface="Consolas" pitchFamily="49" charset="0"/>
                  <a:cs typeface="Consolas" pitchFamily="49" charset="0"/>
                </a:rPr>
                <a:t>D</a:t>
              </a:r>
              <a:endParaRPr lang="en-US" sz="4000" dirty="0">
                <a:solidFill>
                  <a:schemeClr val="bg1"/>
                </a:solidFill>
                <a:latin typeface="Consolas" pitchFamily="49" charset="0"/>
                <a:cs typeface="Consolas" pitchFamily="49" charset="0"/>
              </a:endParaRPr>
            </a:p>
          </p:txBody>
        </p:sp>
        <p:sp>
          <p:nvSpPr>
            <p:cNvPr id="15" name="TextBox 14"/>
            <p:cNvSpPr txBox="1"/>
            <p:nvPr/>
          </p:nvSpPr>
          <p:spPr>
            <a:xfrm>
              <a:off x="3886200" y="5056032"/>
              <a:ext cx="1066800" cy="923330"/>
            </a:xfrm>
            <a:prstGeom prst="rect">
              <a:avLst/>
            </a:prstGeom>
            <a:noFill/>
          </p:spPr>
          <p:txBody>
            <a:bodyPr wrap="square" rtlCol="0">
              <a:spAutoFit/>
            </a:bodyPr>
            <a:lstStyle/>
            <a:p>
              <a:r>
                <a:rPr lang="en-US" sz="4000" dirty="0">
                  <a:solidFill>
                    <a:schemeClr val="bg1"/>
                  </a:solidFill>
                  <a:latin typeface="Consolas" pitchFamily="49" charset="0"/>
                  <a:cs typeface="Consolas" pitchFamily="49" charset="0"/>
                </a:rPr>
                <a:t>W</a:t>
              </a:r>
              <a:r>
                <a:rPr lang="en-US" sz="5400" baseline="-25000" dirty="0">
                  <a:solidFill>
                    <a:schemeClr val="bg1"/>
                  </a:solidFill>
                  <a:latin typeface="Consolas" pitchFamily="49" charset="0"/>
                  <a:cs typeface="Consolas" pitchFamily="49" charset="0"/>
                </a:rPr>
                <a:t>C</a:t>
              </a:r>
              <a:endParaRPr lang="en-US" sz="4000" dirty="0">
                <a:solidFill>
                  <a:schemeClr val="bg1"/>
                </a:solidFill>
                <a:latin typeface="Consolas" pitchFamily="49" charset="0"/>
                <a:cs typeface="Consolas" pitchFamily="49" charset="0"/>
              </a:endParaRPr>
            </a:p>
          </p:txBody>
        </p:sp>
        <p:sp>
          <p:nvSpPr>
            <p:cNvPr id="16" name="TextBox 15"/>
            <p:cNvSpPr txBox="1"/>
            <p:nvPr/>
          </p:nvSpPr>
          <p:spPr>
            <a:xfrm>
              <a:off x="5715000" y="5030274"/>
              <a:ext cx="1066800" cy="923330"/>
            </a:xfrm>
            <a:prstGeom prst="rect">
              <a:avLst/>
            </a:prstGeom>
            <a:noFill/>
          </p:spPr>
          <p:txBody>
            <a:bodyPr wrap="square" rtlCol="0">
              <a:spAutoFit/>
            </a:bodyPr>
            <a:lstStyle/>
            <a:p>
              <a:r>
                <a:rPr lang="en-US" sz="4000" dirty="0">
                  <a:solidFill>
                    <a:schemeClr val="bg1"/>
                  </a:solidFill>
                  <a:latin typeface="Consolas" pitchFamily="49" charset="0"/>
                  <a:cs typeface="Consolas" pitchFamily="49" charset="0"/>
                </a:rPr>
                <a:t>W</a:t>
              </a:r>
              <a:r>
                <a:rPr lang="en-US" sz="5400" baseline="-25000" dirty="0">
                  <a:solidFill>
                    <a:schemeClr val="bg1"/>
                  </a:solidFill>
                  <a:latin typeface="Consolas" pitchFamily="49" charset="0"/>
                  <a:cs typeface="Consolas" pitchFamily="49" charset="0"/>
                </a:rPr>
                <a:t>E</a:t>
              </a:r>
              <a:endParaRPr lang="en-US" sz="4000" dirty="0">
                <a:solidFill>
                  <a:schemeClr val="bg1"/>
                </a:solidFill>
                <a:latin typeface="Consolas" pitchFamily="49" charset="0"/>
                <a:cs typeface="Consolas" pitchFamily="49" charset="0"/>
              </a:endParaRPr>
            </a:p>
          </p:txBody>
        </p:sp>
        <p:sp>
          <p:nvSpPr>
            <p:cNvPr id="17" name="TextBox 16"/>
            <p:cNvSpPr txBox="1"/>
            <p:nvPr/>
          </p:nvSpPr>
          <p:spPr>
            <a:xfrm>
              <a:off x="6553200" y="5030274"/>
              <a:ext cx="1066800" cy="923330"/>
            </a:xfrm>
            <a:prstGeom prst="rect">
              <a:avLst/>
            </a:prstGeom>
            <a:noFill/>
          </p:spPr>
          <p:txBody>
            <a:bodyPr wrap="square" rtlCol="0">
              <a:spAutoFit/>
            </a:bodyPr>
            <a:lstStyle/>
            <a:p>
              <a:r>
                <a:rPr lang="en-US" sz="4000" dirty="0" err="1">
                  <a:solidFill>
                    <a:schemeClr val="bg1"/>
                  </a:solidFill>
                  <a:latin typeface="Consolas" pitchFamily="49" charset="0"/>
                  <a:cs typeface="Consolas" pitchFamily="49" charset="0"/>
                </a:rPr>
                <a:t>W</a:t>
              </a:r>
              <a:r>
                <a:rPr lang="en-US" sz="5400" baseline="-25000" dirty="0" err="1">
                  <a:solidFill>
                    <a:schemeClr val="bg1"/>
                  </a:solidFill>
                  <a:latin typeface="Consolas" pitchFamily="49" charset="0"/>
                  <a:cs typeface="Consolas" pitchFamily="49" charset="0"/>
                </a:rPr>
                <a:t>F</a:t>
              </a:r>
              <a:endParaRPr lang="en-US" sz="4000" dirty="0">
                <a:solidFill>
                  <a:schemeClr val="bg1"/>
                </a:solidFill>
                <a:latin typeface="Consolas" pitchFamily="49" charset="0"/>
                <a:cs typeface="Consolas" pitchFamily="49" charset="0"/>
              </a:endParaRPr>
            </a:p>
          </p:txBody>
        </p:sp>
      </p:grpSp>
      <p:sp>
        <p:nvSpPr>
          <p:cNvPr id="18" name="Oval 17"/>
          <p:cNvSpPr/>
          <p:nvPr/>
        </p:nvSpPr>
        <p:spPr>
          <a:xfrm>
            <a:off x="3733800" y="5029200"/>
            <a:ext cx="3886200" cy="1066800"/>
          </a:xfrm>
          <a:prstGeom prst="ellipse">
            <a:avLst/>
          </a:prstGeom>
          <a:noFill/>
          <a:ln w="476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029200" y="3581400"/>
            <a:ext cx="4114800" cy="1323439"/>
          </a:xfrm>
          <a:prstGeom prst="rect">
            <a:avLst/>
          </a:prstGeom>
          <a:noFill/>
        </p:spPr>
        <p:txBody>
          <a:bodyPr wrap="square" rtlCol="0">
            <a:spAutoFit/>
          </a:bodyPr>
          <a:lstStyle/>
          <a:p>
            <a:pPr algn="ctr"/>
            <a:r>
              <a:rPr lang="en-US" sz="4000" b="1" dirty="0">
                <a:solidFill>
                  <a:schemeClr val="bg1"/>
                </a:solidFill>
              </a:rPr>
              <a:t>Stalled operations limit parallelism!</a:t>
            </a:r>
          </a:p>
        </p:txBody>
      </p:sp>
      <p:sp>
        <p:nvSpPr>
          <p:cNvPr id="21" name="Down Arrow 20"/>
          <p:cNvSpPr/>
          <p:nvPr/>
        </p:nvSpPr>
        <p:spPr>
          <a:xfrm rot="2886238">
            <a:off x="7542456" y="4902522"/>
            <a:ext cx="762000" cy="6096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92162"/>
          </a:xfrm>
        </p:spPr>
        <p:txBody>
          <a:bodyPr>
            <a:noAutofit/>
          </a:bodyPr>
          <a:lstStyle/>
          <a:p>
            <a:r>
              <a:rPr lang="en-US" sz="3600" dirty="0">
                <a:latin typeface="Segoe UI" panose="020B0502040204020203" pitchFamily="34" charset="0"/>
                <a:cs typeface="Segoe UI" panose="020B0502040204020203" pitchFamily="34" charset="0"/>
              </a:rPr>
              <a:t>Delayed Durability in Blizzard’s Virtual Drive</a:t>
            </a:r>
          </a:p>
        </p:txBody>
      </p:sp>
      <p:sp>
        <p:nvSpPr>
          <p:cNvPr id="3" name="Content Placeholder 2"/>
          <p:cNvSpPr>
            <a:spLocks noGrp="1"/>
          </p:cNvSpPr>
          <p:nvPr>
            <p:ph idx="1"/>
          </p:nvPr>
        </p:nvSpPr>
        <p:spPr>
          <a:xfrm>
            <a:off x="457200" y="838201"/>
            <a:ext cx="8229600" cy="2743200"/>
          </a:xfrm>
        </p:spPr>
        <p:txBody>
          <a:bodyPr>
            <a:normAutofit/>
          </a:bodyPr>
          <a:lstStyle/>
          <a:p>
            <a:r>
              <a:rPr lang="en-US" dirty="0">
                <a:latin typeface="Segoe UI Light" panose="020B0502040204020203" pitchFamily="34" charset="0"/>
                <a:cs typeface="Segoe UI Light" panose="020B0502040204020203" pitchFamily="34" charset="0"/>
              </a:rPr>
              <a:t>Decouple durability from ordering</a:t>
            </a:r>
          </a:p>
          <a:p>
            <a:r>
              <a:rPr lang="en-US" dirty="0">
                <a:latin typeface="Segoe UI Light" panose="020B0502040204020203" pitchFamily="34" charset="0"/>
                <a:cs typeface="Segoe UI Light" panose="020B0502040204020203" pitchFamily="34" charset="0"/>
              </a:rPr>
              <a:t>Acknowledge flush() immediately . . .</a:t>
            </a:r>
          </a:p>
          <a:p>
            <a:pPr lvl="1"/>
            <a:r>
              <a:rPr lang="en-US" dirty="0">
                <a:latin typeface="Segoe UI Light" panose="020B0502040204020203" pitchFamily="34" charset="0"/>
                <a:cs typeface="Segoe UI Light" panose="020B0502040204020203" pitchFamily="34" charset="0"/>
              </a:rPr>
              <a:t>. . . but increment flush epoch</a:t>
            </a:r>
          </a:p>
          <a:p>
            <a:pPr lvl="1"/>
            <a:r>
              <a:rPr lang="en-US" dirty="0">
                <a:latin typeface="Segoe UI Light" panose="020B0502040204020203" pitchFamily="34" charset="0"/>
                <a:cs typeface="Segoe UI Light" panose="020B0502040204020203" pitchFamily="34" charset="0"/>
              </a:rPr>
              <a:t>Tag writes with their epoch number, asynchronously retire writes in epoch order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8229600" cy="2743200"/>
          </a:xfrm>
        </p:spPr>
        <p:txBody>
          <a:bodyPr>
            <a:normAutofit/>
          </a:bodyPr>
          <a:lstStyle/>
          <a:p>
            <a:r>
              <a:rPr lang="en-US" dirty="0">
                <a:latin typeface="Segoe UI Light" panose="020B0502040204020203" pitchFamily="34" charset="0"/>
                <a:cs typeface="Segoe UI Light" panose="020B0502040204020203" pitchFamily="34" charset="0"/>
              </a:rPr>
              <a:t>Decouple durability from ordering</a:t>
            </a:r>
          </a:p>
          <a:p>
            <a:r>
              <a:rPr lang="en-US" dirty="0">
                <a:latin typeface="Segoe UI Light" panose="020B0502040204020203" pitchFamily="34" charset="0"/>
                <a:cs typeface="Segoe UI Light" panose="020B0502040204020203" pitchFamily="34" charset="0"/>
              </a:rPr>
              <a:t>Acknowledge flush() immediately . . .</a:t>
            </a:r>
          </a:p>
          <a:p>
            <a:pPr lvl="1"/>
            <a:r>
              <a:rPr lang="en-US" dirty="0">
                <a:latin typeface="Segoe UI Light" panose="020B0502040204020203" pitchFamily="34" charset="0"/>
                <a:cs typeface="Segoe UI Light" panose="020B0502040204020203" pitchFamily="34" charset="0"/>
              </a:rPr>
              <a:t>. . . but increment flush epoch</a:t>
            </a:r>
          </a:p>
          <a:p>
            <a:pPr lvl="1"/>
            <a:r>
              <a:rPr lang="en-US" dirty="0">
                <a:latin typeface="Segoe UI Light" panose="020B0502040204020203" pitchFamily="34" charset="0"/>
                <a:cs typeface="Segoe UI Light" panose="020B0502040204020203" pitchFamily="34" charset="0"/>
              </a:rPr>
              <a:t>Tag writes with their epoch number, asynchronously retire writes in epoch order</a:t>
            </a:r>
          </a:p>
        </p:txBody>
      </p:sp>
      <p:cxnSp>
        <p:nvCxnSpPr>
          <p:cNvPr id="5" name="Straight Arrow Connector 4"/>
          <p:cNvCxnSpPr/>
          <p:nvPr/>
        </p:nvCxnSpPr>
        <p:spPr>
          <a:xfrm>
            <a:off x="1371600" y="4265612"/>
            <a:ext cx="7467600" cy="1588"/>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2400" y="4001869"/>
            <a:ext cx="1676400" cy="646331"/>
          </a:xfrm>
          <a:prstGeom prst="rect">
            <a:avLst/>
          </a:prstGeom>
          <a:noFill/>
        </p:spPr>
        <p:txBody>
          <a:bodyPr wrap="square" rtlCol="0">
            <a:spAutoFit/>
          </a:bodyPr>
          <a:lstStyle/>
          <a:p>
            <a:pPr algn="ctr"/>
            <a:r>
              <a:rPr lang="en-US" sz="3600" b="1" dirty="0"/>
              <a:t>App</a:t>
            </a:r>
            <a:endParaRPr lang="en-US" sz="4400" b="1" dirty="0"/>
          </a:p>
        </p:txBody>
      </p:sp>
      <p:cxnSp>
        <p:nvCxnSpPr>
          <p:cNvPr id="15" name="Straight Arrow Connector 14"/>
          <p:cNvCxnSpPr/>
          <p:nvPr/>
        </p:nvCxnSpPr>
        <p:spPr>
          <a:xfrm>
            <a:off x="1752600" y="4343400"/>
            <a:ext cx="7239000" cy="158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21152" y="3200400"/>
            <a:ext cx="762000" cy="923330"/>
          </a:xfrm>
          <a:prstGeom prst="rect">
            <a:avLst/>
          </a:prstGeom>
          <a:noFill/>
        </p:spPr>
        <p:txBody>
          <a:bodyPr wrap="square" rtlCol="0">
            <a:spAutoFit/>
          </a:bodyPr>
          <a:lstStyle/>
          <a:p>
            <a:r>
              <a:rPr lang="en-US" sz="4000" dirty="0">
                <a:latin typeface="Consolas" pitchFamily="49" charset="0"/>
                <a:cs typeface="Consolas" pitchFamily="49" charset="0"/>
              </a:rPr>
              <a:t>F</a:t>
            </a:r>
            <a:r>
              <a:rPr lang="en-US" sz="5400" baseline="-25000" dirty="0">
                <a:latin typeface="Consolas" pitchFamily="49" charset="0"/>
                <a:cs typeface="Consolas" pitchFamily="49" charset="0"/>
              </a:rPr>
              <a:t>1</a:t>
            </a:r>
            <a:endParaRPr lang="en-US" sz="4000" dirty="0">
              <a:latin typeface="Consolas" pitchFamily="49" charset="0"/>
              <a:cs typeface="Consolas" pitchFamily="49" charset="0"/>
            </a:endParaRPr>
          </a:p>
        </p:txBody>
      </p:sp>
      <p:grpSp>
        <p:nvGrpSpPr>
          <p:cNvPr id="4" name="Group 17"/>
          <p:cNvGrpSpPr/>
          <p:nvPr/>
        </p:nvGrpSpPr>
        <p:grpSpPr>
          <a:xfrm>
            <a:off x="2001952" y="3200400"/>
            <a:ext cx="893648" cy="1020960"/>
            <a:chOff x="228600" y="4038600"/>
            <a:chExt cx="893648" cy="1020960"/>
          </a:xfrm>
        </p:grpSpPr>
        <p:sp>
          <p:nvSpPr>
            <p:cNvPr id="7" name="TextBox 6"/>
            <p:cNvSpPr txBox="1"/>
            <p:nvPr/>
          </p:nvSpPr>
          <p:spPr>
            <a:xfrm>
              <a:off x="228600" y="4038600"/>
              <a:ext cx="762000" cy="923330"/>
            </a:xfrm>
            <a:prstGeom prst="rect">
              <a:avLst/>
            </a:prstGeom>
            <a:noFill/>
          </p:spPr>
          <p:txBody>
            <a:bodyPr wrap="square" rtlCol="0">
              <a:spAutoFit/>
            </a:bodyPr>
            <a:lstStyle/>
            <a:p>
              <a:r>
                <a:rPr lang="en-US" sz="4000" dirty="0">
                  <a:latin typeface="Consolas" pitchFamily="49" charset="0"/>
                  <a:cs typeface="Consolas" pitchFamily="49" charset="0"/>
                </a:rPr>
                <a:t>W</a:t>
              </a:r>
              <a:r>
                <a:rPr lang="en-US" sz="5400" baseline="-25000" dirty="0">
                  <a:latin typeface="Consolas" pitchFamily="49" charset="0"/>
                  <a:cs typeface="Consolas" pitchFamily="49" charset="0"/>
                </a:rPr>
                <a:t>Y</a:t>
              </a:r>
              <a:endParaRPr lang="en-US" sz="4000" dirty="0">
                <a:latin typeface="Consolas" pitchFamily="49" charset="0"/>
                <a:cs typeface="Consolas" pitchFamily="49" charset="0"/>
              </a:endParaRPr>
            </a:p>
          </p:txBody>
        </p:sp>
        <p:sp>
          <p:nvSpPr>
            <p:cNvPr id="17" name="Rectangle 16"/>
            <p:cNvSpPr/>
            <p:nvPr/>
          </p:nvSpPr>
          <p:spPr>
            <a:xfrm>
              <a:off x="711558" y="4228563"/>
              <a:ext cx="410690" cy="830997"/>
            </a:xfrm>
            <a:prstGeom prst="rect">
              <a:avLst/>
            </a:prstGeom>
          </p:spPr>
          <p:txBody>
            <a:bodyPr wrap="none">
              <a:spAutoFit/>
            </a:bodyPr>
            <a:lstStyle/>
            <a:p>
              <a:r>
                <a:rPr lang="en-US" sz="4800" baseline="-25000" dirty="0">
                  <a:latin typeface="Consolas" pitchFamily="49" charset="0"/>
                  <a:cs typeface="Consolas" pitchFamily="49" charset="0"/>
                </a:rPr>
                <a:t>0</a:t>
              </a:r>
              <a:endParaRPr lang="en-US" dirty="0"/>
            </a:p>
          </p:txBody>
        </p:sp>
      </p:grpSp>
      <p:grpSp>
        <p:nvGrpSpPr>
          <p:cNvPr id="8" name="Group 18"/>
          <p:cNvGrpSpPr/>
          <p:nvPr/>
        </p:nvGrpSpPr>
        <p:grpSpPr>
          <a:xfrm>
            <a:off x="4135552" y="3200400"/>
            <a:ext cx="893648" cy="1020960"/>
            <a:chOff x="228600" y="4038600"/>
            <a:chExt cx="893648" cy="1020960"/>
          </a:xfrm>
        </p:grpSpPr>
        <p:sp>
          <p:nvSpPr>
            <p:cNvPr id="20" name="TextBox 19"/>
            <p:cNvSpPr txBox="1"/>
            <p:nvPr/>
          </p:nvSpPr>
          <p:spPr>
            <a:xfrm>
              <a:off x="228600" y="4038600"/>
              <a:ext cx="762000" cy="923330"/>
            </a:xfrm>
            <a:prstGeom prst="rect">
              <a:avLst/>
            </a:prstGeom>
            <a:noFill/>
          </p:spPr>
          <p:txBody>
            <a:bodyPr wrap="square" rtlCol="0">
              <a:spAutoFit/>
            </a:bodyPr>
            <a:lstStyle/>
            <a:p>
              <a:r>
                <a:rPr lang="en-US" sz="4000" dirty="0">
                  <a:latin typeface="Consolas" pitchFamily="49" charset="0"/>
                  <a:cs typeface="Consolas" pitchFamily="49" charset="0"/>
                </a:rPr>
                <a:t>W</a:t>
              </a:r>
              <a:r>
                <a:rPr lang="en-US" sz="5400" baseline="-25000" dirty="0">
                  <a:latin typeface="Consolas" pitchFamily="49" charset="0"/>
                  <a:cs typeface="Consolas" pitchFamily="49" charset="0"/>
                </a:rPr>
                <a:t>X</a:t>
              </a:r>
              <a:endParaRPr lang="en-US" sz="4000" dirty="0">
                <a:latin typeface="Consolas" pitchFamily="49" charset="0"/>
                <a:cs typeface="Consolas" pitchFamily="49" charset="0"/>
              </a:endParaRPr>
            </a:p>
          </p:txBody>
        </p:sp>
        <p:sp>
          <p:nvSpPr>
            <p:cNvPr id="21" name="Rectangle 20"/>
            <p:cNvSpPr/>
            <p:nvPr/>
          </p:nvSpPr>
          <p:spPr>
            <a:xfrm>
              <a:off x="711558" y="4228563"/>
              <a:ext cx="410690" cy="830997"/>
            </a:xfrm>
            <a:prstGeom prst="rect">
              <a:avLst/>
            </a:prstGeom>
          </p:spPr>
          <p:txBody>
            <a:bodyPr wrap="none">
              <a:spAutoFit/>
            </a:bodyPr>
            <a:lstStyle/>
            <a:p>
              <a:r>
                <a:rPr lang="en-US" sz="4800" baseline="-25000" dirty="0">
                  <a:latin typeface="Consolas" pitchFamily="49" charset="0"/>
                  <a:cs typeface="Consolas" pitchFamily="49" charset="0"/>
                </a:rPr>
                <a:t>1</a:t>
              </a:r>
              <a:endParaRPr lang="en-US" dirty="0"/>
            </a:p>
          </p:txBody>
        </p:sp>
      </p:grpSp>
      <p:grpSp>
        <p:nvGrpSpPr>
          <p:cNvPr id="9" name="Group 21"/>
          <p:cNvGrpSpPr/>
          <p:nvPr/>
        </p:nvGrpSpPr>
        <p:grpSpPr>
          <a:xfrm>
            <a:off x="5354752" y="3200400"/>
            <a:ext cx="893648" cy="1020960"/>
            <a:chOff x="228600" y="4038600"/>
            <a:chExt cx="893648" cy="1020960"/>
          </a:xfrm>
        </p:grpSpPr>
        <p:sp>
          <p:nvSpPr>
            <p:cNvPr id="23" name="TextBox 22"/>
            <p:cNvSpPr txBox="1"/>
            <p:nvPr/>
          </p:nvSpPr>
          <p:spPr>
            <a:xfrm>
              <a:off x="228600" y="4038600"/>
              <a:ext cx="762000" cy="923330"/>
            </a:xfrm>
            <a:prstGeom prst="rect">
              <a:avLst/>
            </a:prstGeom>
            <a:noFill/>
          </p:spPr>
          <p:txBody>
            <a:bodyPr wrap="square" rtlCol="0">
              <a:spAutoFit/>
            </a:bodyPr>
            <a:lstStyle/>
            <a:p>
              <a:r>
                <a:rPr lang="en-US" sz="4000" dirty="0">
                  <a:latin typeface="Consolas" pitchFamily="49" charset="0"/>
                  <a:cs typeface="Consolas" pitchFamily="49" charset="0"/>
                </a:rPr>
                <a:t>W</a:t>
              </a:r>
              <a:r>
                <a:rPr lang="en-US" sz="5400" baseline="-25000" dirty="0">
                  <a:latin typeface="Consolas" pitchFamily="49" charset="0"/>
                  <a:cs typeface="Consolas" pitchFamily="49" charset="0"/>
                </a:rPr>
                <a:t>Y</a:t>
              </a:r>
              <a:endParaRPr lang="en-US" sz="4000" dirty="0">
                <a:latin typeface="Consolas" pitchFamily="49" charset="0"/>
                <a:cs typeface="Consolas" pitchFamily="49" charset="0"/>
              </a:endParaRPr>
            </a:p>
          </p:txBody>
        </p:sp>
        <p:sp>
          <p:nvSpPr>
            <p:cNvPr id="24" name="Rectangle 23"/>
            <p:cNvSpPr/>
            <p:nvPr/>
          </p:nvSpPr>
          <p:spPr>
            <a:xfrm>
              <a:off x="711558" y="4228563"/>
              <a:ext cx="410690" cy="830997"/>
            </a:xfrm>
            <a:prstGeom prst="rect">
              <a:avLst/>
            </a:prstGeom>
          </p:spPr>
          <p:txBody>
            <a:bodyPr wrap="none">
              <a:spAutoFit/>
            </a:bodyPr>
            <a:lstStyle/>
            <a:p>
              <a:r>
                <a:rPr lang="en-US" sz="4800" baseline="-25000" dirty="0">
                  <a:latin typeface="Consolas" pitchFamily="49" charset="0"/>
                  <a:cs typeface="Consolas" pitchFamily="49" charset="0"/>
                </a:rPr>
                <a:t>1</a:t>
              </a:r>
              <a:endParaRPr lang="en-US" dirty="0"/>
            </a:p>
          </p:txBody>
        </p:sp>
      </p:grpSp>
      <p:sp>
        <p:nvSpPr>
          <p:cNvPr id="25" name="TextBox 24"/>
          <p:cNvSpPr txBox="1"/>
          <p:nvPr/>
        </p:nvSpPr>
        <p:spPr>
          <a:xfrm>
            <a:off x="6573952" y="3239037"/>
            <a:ext cx="762000" cy="923330"/>
          </a:xfrm>
          <a:prstGeom prst="rect">
            <a:avLst/>
          </a:prstGeom>
          <a:noFill/>
        </p:spPr>
        <p:txBody>
          <a:bodyPr wrap="square" rtlCol="0">
            <a:spAutoFit/>
          </a:bodyPr>
          <a:lstStyle/>
          <a:p>
            <a:r>
              <a:rPr lang="en-US" sz="4000" dirty="0">
                <a:latin typeface="Consolas" pitchFamily="49" charset="0"/>
                <a:cs typeface="Consolas" pitchFamily="49" charset="0"/>
              </a:rPr>
              <a:t>F</a:t>
            </a:r>
            <a:r>
              <a:rPr lang="en-US" sz="5400" baseline="-25000" dirty="0">
                <a:latin typeface="Consolas" pitchFamily="49" charset="0"/>
                <a:cs typeface="Consolas" pitchFamily="49" charset="0"/>
              </a:rPr>
              <a:t>2</a:t>
            </a:r>
            <a:endParaRPr lang="en-US" sz="4000" dirty="0">
              <a:latin typeface="Consolas" pitchFamily="49" charset="0"/>
              <a:cs typeface="Consolas" pitchFamily="49" charset="0"/>
            </a:endParaRPr>
          </a:p>
        </p:txBody>
      </p:sp>
      <p:grpSp>
        <p:nvGrpSpPr>
          <p:cNvPr id="10" name="Group 25"/>
          <p:cNvGrpSpPr/>
          <p:nvPr/>
        </p:nvGrpSpPr>
        <p:grpSpPr>
          <a:xfrm>
            <a:off x="7793152" y="3200400"/>
            <a:ext cx="893648" cy="1020960"/>
            <a:chOff x="228600" y="4038600"/>
            <a:chExt cx="893648" cy="1020960"/>
          </a:xfrm>
        </p:grpSpPr>
        <p:sp>
          <p:nvSpPr>
            <p:cNvPr id="27" name="TextBox 26"/>
            <p:cNvSpPr txBox="1"/>
            <p:nvPr/>
          </p:nvSpPr>
          <p:spPr>
            <a:xfrm>
              <a:off x="228600" y="4038600"/>
              <a:ext cx="762000" cy="923330"/>
            </a:xfrm>
            <a:prstGeom prst="rect">
              <a:avLst/>
            </a:prstGeom>
            <a:noFill/>
          </p:spPr>
          <p:txBody>
            <a:bodyPr wrap="square" rtlCol="0">
              <a:spAutoFit/>
            </a:bodyPr>
            <a:lstStyle/>
            <a:p>
              <a:r>
                <a:rPr lang="en-US" sz="4000" dirty="0">
                  <a:latin typeface="Consolas" pitchFamily="49" charset="0"/>
                  <a:cs typeface="Consolas" pitchFamily="49" charset="0"/>
                </a:rPr>
                <a:t>W</a:t>
              </a:r>
              <a:r>
                <a:rPr lang="en-US" sz="5400" baseline="-25000" dirty="0">
                  <a:latin typeface="Consolas" pitchFamily="49" charset="0"/>
                  <a:cs typeface="Consolas" pitchFamily="49" charset="0"/>
                </a:rPr>
                <a:t>Y</a:t>
              </a:r>
              <a:endParaRPr lang="en-US" sz="4000" dirty="0">
                <a:latin typeface="Consolas" pitchFamily="49" charset="0"/>
                <a:cs typeface="Consolas" pitchFamily="49" charset="0"/>
              </a:endParaRPr>
            </a:p>
          </p:txBody>
        </p:sp>
        <p:sp>
          <p:nvSpPr>
            <p:cNvPr id="28" name="Rectangle 27"/>
            <p:cNvSpPr/>
            <p:nvPr/>
          </p:nvSpPr>
          <p:spPr>
            <a:xfrm>
              <a:off x="711558" y="4228563"/>
              <a:ext cx="410690" cy="830997"/>
            </a:xfrm>
            <a:prstGeom prst="rect">
              <a:avLst/>
            </a:prstGeom>
          </p:spPr>
          <p:txBody>
            <a:bodyPr wrap="none">
              <a:spAutoFit/>
            </a:bodyPr>
            <a:lstStyle/>
            <a:p>
              <a:r>
                <a:rPr lang="en-US" sz="4800" baseline="-25000" dirty="0">
                  <a:latin typeface="Consolas" pitchFamily="49" charset="0"/>
                  <a:cs typeface="Consolas" pitchFamily="49" charset="0"/>
                </a:rPr>
                <a:t>2</a:t>
              </a:r>
              <a:endParaRPr lang="en-US" dirty="0"/>
            </a:p>
          </p:txBody>
        </p:sp>
      </p:grpSp>
      <p:sp>
        <p:nvSpPr>
          <p:cNvPr id="30" name="TextBox 29"/>
          <p:cNvSpPr txBox="1"/>
          <p:nvPr/>
        </p:nvSpPr>
        <p:spPr>
          <a:xfrm>
            <a:off x="0" y="4953000"/>
            <a:ext cx="1752600" cy="646331"/>
          </a:xfrm>
          <a:prstGeom prst="rect">
            <a:avLst/>
          </a:prstGeom>
          <a:noFill/>
        </p:spPr>
        <p:txBody>
          <a:bodyPr wrap="square" rtlCol="0">
            <a:spAutoFit/>
          </a:bodyPr>
          <a:lstStyle/>
          <a:p>
            <a:pPr algn="ctr"/>
            <a:r>
              <a:rPr lang="en-US" sz="3600" b="1" dirty="0"/>
              <a:t>Blizzard</a:t>
            </a:r>
            <a:endParaRPr lang="en-US" sz="4400" b="1" dirty="0"/>
          </a:p>
        </p:txBody>
      </p:sp>
      <p:sp>
        <p:nvSpPr>
          <p:cNvPr id="31" name="TextBox 30"/>
          <p:cNvSpPr txBox="1"/>
          <p:nvPr/>
        </p:nvSpPr>
        <p:spPr>
          <a:xfrm>
            <a:off x="0" y="5943600"/>
            <a:ext cx="1752600" cy="646331"/>
          </a:xfrm>
          <a:prstGeom prst="rect">
            <a:avLst/>
          </a:prstGeom>
          <a:noFill/>
        </p:spPr>
        <p:txBody>
          <a:bodyPr wrap="square" rtlCol="0">
            <a:spAutoFit/>
          </a:bodyPr>
          <a:lstStyle/>
          <a:p>
            <a:pPr algn="ctr"/>
            <a:r>
              <a:rPr lang="en-US" sz="3600" b="1" dirty="0"/>
              <a:t>Remote</a:t>
            </a:r>
            <a:endParaRPr lang="en-US" sz="4400" b="1" dirty="0"/>
          </a:p>
        </p:txBody>
      </p:sp>
      <p:sp>
        <p:nvSpPr>
          <p:cNvPr id="32" name="TextBox 31"/>
          <p:cNvSpPr txBox="1"/>
          <p:nvPr/>
        </p:nvSpPr>
        <p:spPr>
          <a:xfrm>
            <a:off x="0" y="6324600"/>
            <a:ext cx="1752600" cy="646331"/>
          </a:xfrm>
          <a:prstGeom prst="rect">
            <a:avLst/>
          </a:prstGeom>
          <a:noFill/>
        </p:spPr>
        <p:txBody>
          <a:bodyPr wrap="square" rtlCol="0">
            <a:spAutoFit/>
          </a:bodyPr>
          <a:lstStyle/>
          <a:p>
            <a:pPr algn="ctr"/>
            <a:r>
              <a:rPr lang="en-US" sz="3600" b="1" dirty="0"/>
              <a:t>disk</a:t>
            </a:r>
            <a:endParaRPr lang="en-US" sz="4400" b="1" dirty="0"/>
          </a:p>
        </p:txBody>
      </p:sp>
      <p:cxnSp>
        <p:nvCxnSpPr>
          <p:cNvPr id="34" name="Straight Arrow Connector 33"/>
          <p:cNvCxnSpPr/>
          <p:nvPr/>
        </p:nvCxnSpPr>
        <p:spPr>
          <a:xfrm>
            <a:off x="1752600" y="5332412"/>
            <a:ext cx="7239000" cy="158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752600" y="6400800"/>
            <a:ext cx="7239000" cy="158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41"/>
          <p:cNvGrpSpPr/>
          <p:nvPr/>
        </p:nvGrpSpPr>
        <p:grpSpPr>
          <a:xfrm>
            <a:off x="2133600" y="4343400"/>
            <a:ext cx="304800" cy="914400"/>
            <a:chOff x="2133600" y="4343400"/>
            <a:chExt cx="304800" cy="914400"/>
          </a:xfrm>
        </p:grpSpPr>
        <p:cxnSp>
          <p:nvCxnSpPr>
            <p:cNvPr id="37" name="Straight Arrow Connector 36"/>
            <p:cNvCxnSpPr/>
            <p:nvPr/>
          </p:nvCxnSpPr>
          <p:spPr>
            <a:xfrm rot="16200000" flipH="1">
              <a:off x="1714500" y="4762500"/>
              <a:ext cx="914400" cy="762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1943100" y="4686300"/>
              <a:ext cx="838200" cy="1524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2" name="Group 42"/>
          <p:cNvGrpSpPr/>
          <p:nvPr/>
        </p:nvGrpSpPr>
        <p:grpSpPr>
          <a:xfrm>
            <a:off x="3352800" y="4343400"/>
            <a:ext cx="304800" cy="914400"/>
            <a:chOff x="2133600" y="4343400"/>
            <a:chExt cx="304800" cy="914400"/>
          </a:xfrm>
        </p:grpSpPr>
        <p:cxnSp>
          <p:nvCxnSpPr>
            <p:cNvPr id="44" name="Straight Arrow Connector 43"/>
            <p:cNvCxnSpPr/>
            <p:nvPr/>
          </p:nvCxnSpPr>
          <p:spPr>
            <a:xfrm rot="16200000" flipH="1">
              <a:off x="1714500" y="4762500"/>
              <a:ext cx="914400" cy="762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1943100" y="4686300"/>
              <a:ext cx="838200" cy="1524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3" name="Group 45"/>
          <p:cNvGrpSpPr/>
          <p:nvPr/>
        </p:nvGrpSpPr>
        <p:grpSpPr>
          <a:xfrm>
            <a:off x="4343400" y="4343400"/>
            <a:ext cx="304800" cy="914400"/>
            <a:chOff x="2133600" y="4343400"/>
            <a:chExt cx="304800" cy="914400"/>
          </a:xfrm>
        </p:grpSpPr>
        <p:cxnSp>
          <p:nvCxnSpPr>
            <p:cNvPr id="47" name="Straight Arrow Connector 46"/>
            <p:cNvCxnSpPr/>
            <p:nvPr/>
          </p:nvCxnSpPr>
          <p:spPr>
            <a:xfrm rot="16200000" flipH="1">
              <a:off x="1714500" y="4762500"/>
              <a:ext cx="914400" cy="762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1943100" y="4686300"/>
              <a:ext cx="838200" cy="1524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4" name="Group 48"/>
          <p:cNvGrpSpPr/>
          <p:nvPr/>
        </p:nvGrpSpPr>
        <p:grpSpPr>
          <a:xfrm>
            <a:off x="5562600" y="4343400"/>
            <a:ext cx="304800" cy="914400"/>
            <a:chOff x="2133600" y="4343400"/>
            <a:chExt cx="304800" cy="914400"/>
          </a:xfrm>
        </p:grpSpPr>
        <p:cxnSp>
          <p:nvCxnSpPr>
            <p:cNvPr id="50" name="Straight Arrow Connector 49"/>
            <p:cNvCxnSpPr/>
            <p:nvPr/>
          </p:nvCxnSpPr>
          <p:spPr>
            <a:xfrm rot="16200000" flipH="1">
              <a:off x="1714500" y="4762500"/>
              <a:ext cx="914400" cy="762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1943100" y="4686300"/>
              <a:ext cx="838200" cy="1524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8" name="Group 51"/>
          <p:cNvGrpSpPr/>
          <p:nvPr/>
        </p:nvGrpSpPr>
        <p:grpSpPr>
          <a:xfrm>
            <a:off x="6781800" y="4343400"/>
            <a:ext cx="304800" cy="914400"/>
            <a:chOff x="2133600" y="4343400"/>
            <a:chExt cx="304800" cy="914400"/>
          </a:xfrm>
        </p:grpSpPr>
        <p:cxnSp>
          <p:nvCxnSpPr>
            <p:cNvPr id="53" name="Straight Arrow Connector 52"/>
            <p:cNvCxnSpPr/>
            <p:nvPr/>
          </p:nvCxnSpPr>
          <p:spPr>
            <a:xfrm rot="16200000" flipH="1">
              <a:off x="1714500" y="4762500"/>
              <a:ext cx="914400" cy="762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1943100" y="4686300"/>
              <a:ext cx="838200" cy="1524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9" name="Group 54"/>
          <p:cNvGrpSpPr/>
          <p:nvPr/>
        </p:nvGrpSpPr>
        <p:grpSpPr>
          <a:xfrm>
            <a:off x="8077200" y="4343400"/>
            <a:ext cx="304800" cy="914400"/>
            <a:chOff x="2133600" y="4343400"/>
            <a:chExt cx="304800" cy="914400"/>
          </a:xfrm>
        </p:grpSpPr>
        <p:cxnSp>
          <p:nvCxnSpPr>
            <p:cNvPr id="56" name="Straight Arrow Connector 55"/>
            <p:cNvCxnSpPr/>
            <p:nvPr/>
          </p:nvCxnSpPr>
          <p:spPr>
            <a:xfrm rot="16200000" flipH="1">
              <a:off x="1714500" y="4762500"/>
              <a:ext cx="914400" cy="762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1943100" y="4686300"/>
              <a:ext cx="838200" cy="1524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cxnSp>
        <p:nvCxnSpPr>
          <p:cNvPr id="58" name="Straight Arrow Connector 57"/>
          <p:cNvCxnSpPr/>
          <p:nvPr/>
        </p:nvCxnSpPr>
        <p:spPr>
          <a:xfrm rot="16200000" flipH="1">
            <a:off x="4152900" y="5753101"/>
            <a:ext cx="914400" cy="762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5562600" y="5791200"/>
            <a:ext cx="914400" cy="1524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a:off x="5905500" y="5753100"/>
            <a:ext cx="914400" cy="762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6200000" flipH="1">
            <a:off x="6057900" y="5753100"/>
            <a:ext cx="914400" cy="762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22" name="Group 62"/>
          <p:cNvGrpSpPr/>
          <p:nvPr/>
        </p:nvGrpSpPr>
        <p:grpSpPr>
          <a:xfrm>
            <a:off x="3657600" y="5379840"/>
            <a:ext cx="893648" cy="1020960"/>
            <a:chOff x="228600" y="4038600"/>
            <a:chExt cx="893648" cy="1020960"/>
          </a:xfrm>
        </p:grpSpPr>
        <p:sp>
          <p:nvSpPr>
            <p:cNvPr id="64" name="TextBox 63"/>
            <p:cNvSpPr txBox="1"/>
            <p:nvPr/>
          </p:nvSpPr>
          <p:spPr>
            <a:xfrm>
              <a:off x="228600" y="4038600"/>
              <a:ext cx="762000" cy="923330"/>
            </a:xfrm>
            <a:prstGeom prst="rect">
              <a:avLst/>
            </a:prstGeom>
            <a:noFill/>
          </p:spPr>
          <p:txBody>
            <a:bodyPr wrap="square" rtlCol="0">
              <a:spAutoFit/>
            </a:bodyPr>
            <a:lstStyle/>
            <a:p>
              <a:r>
                <a:rPr lang="en-US" sz="4000" dirty="0">
                  <a:latin typeface="Consolas" pitchFamily="49" charset="0"/>
                  <a:cs typeface="Consolas" pitchFamily="49" charset="0"/>
                </a:rPr>
                <a:t>W</a:t>
              </a:r>
              <a:r>
                <a:rPr lang="en-US" sz="5400" baseline="-25000" dirty="0">
                  <a:latin typeface="Consolas" pitchFamily="49" charset="0"/>
                  <a:cs typeface="Consolas" pitchFamily="49" charset="0"/>
                </a:rPr>
                <a:t>Y</a:t>
              </a:r>
              <a:endParaRPr lang="en-US" sz="4000" dirty="0">
                <a:latin typeface="Consolas" pitchFamily="49" charset="0"/>
                <a:cs typeface="Consolas" pitchFamily="49" charset="0"/>
              </a:endParaRPr>
            </a:p>
          </p:txBody>
        </p:sp>
        <p:sp>
          <p:nvSpPr>
            <p:cNvPr id="65" name="Rectangle 64"/>
            <p:cNvSpPr/>
            <p:nvPr/>
          </p:nvSpPr>
          <p:spPr>
            <a:xfrm>
              <a:off x="711558" y="4228563"/>
              <a:ext cx="410690" cy="830997"/>
            </a:xfrm>
            <a:prstGeom prst="rect">
              <a:avLst/>
            </a:prstGeom>
          </p:spPr>
          <p:txBody>
            <a:bodyPr wrap="none">
              <a:spAutoFit/>
            </a:bodyPr>
            <a:lstStyle/>
            <a:p>
              <a:r>
                <a:rPr lang="en-US" sz="4800" baseline="-25000" dirty="0">
                  <a:latin typeface="Consolas" pitchFamily="49" charset="0"/>
                  <a:cs typeface="Consolas" pitchFamily="49" charset="0"/>
                </a:rPr>
                <a:t>0</a:t>
              </a:r>
              <a:endParaRPr lang="en-US" dirty="0"/>
            </a:p>
          </p:txBody>
        </p:sp>
      </p:grpSp>
      <p:grpSp>
        <p:nvGrpSpPr>
          <p:cNvPr id="26" name="Group 65"/>
          <p:cNvGrpSpPr/>
          <p:nvPr/>
        </p:nvGrpSpPr>
        <p:grpSpPr>
          <a:xfrm>
            <a:off x="5105400" y="5410200"/>
            <a:ext cx="893648" cy="1020960"/>
            <a:chOff x="228600" y="4038600"/>
            <a:chExt cx="893648" cy="1020960"/>
          </a:xfrm>
        </p:grpSpPr>
        <p:sp>
          <p:nvSpPr>
            <p:cNvPr id="67" name="TextBox 66"/>
            <p:cNvSpPr txBox="1"/>
            <p:nvPr/>
          </p:nvSpPr>
          <p:spPr>
            <a:xfrm>
              <a:off x="228600" y="4038600"/>
              <a:ext cx="762000" cy="923330"/>
            </a:xfrm>
            <a:prstGeom prst="rect">
              <a:avLst/>
            </a:prstGeom>
            <a:noFill/>
          </p:spPr>
          <p:txBody>
            <a:bodyPr wrap="square" rtlCol="0">
              <a:spAutoFit/>
            </a:bodyPr>
            <a:lstStyle/>
            <a:p>
              <a:r>
                <a:rPr lang="en-US" sz="4000" dirty="0">
                  <a:latin typeface="Consolas" pitchFamily="49" charset="0"/>
                  <a:cs typeface="Consolas" pitchFamily="49" charset="0"/>
                </a:rPr>
                <a:t>W</a:t>
              </a:r>
              <a:r>
                <a:rPr lang="en-US" sz="5400" baseline="-25000" dirty="0">
                  <a:latin typeface="Consolas" pitchFamily="49" charset="0"/>
                  <a:cs typeface="Consolas" pitchFamily="49" charset="0"/>
                </a:rPr>
                <a:t>Y</a:t>
              </a:r>
              <a:endParaRPr lang="en-US" sz="4000" dirty="0">
                <a:latin typeface="Consolas" pitchFamily="49" charset="0"/>
                <a:cs typeface="Consolas" pitchFamily="49" charset="0"/>
              </a:endParaRPr>
            </a:p>
          </p:txBody>
        </p:sp>
        <p:sp>
          <p:nvSpPr>
            <p:cNvPr id="68" name="Rectangle 67"/>
            <p:cNvSpPr/>
            <p:nvPr/>
          </p:nvSpPr>
          <p:spPr>
            <a:xfrm>
              <a:off x="711558" y="4228563"/>
              <a:ext cx="410690" cy="830997"/>
            </a:xfrm>
            <a:prstGeom prst="rect">
              <a:avLst/>
            </a:prstGeom>
          </p:spPr>
          <p:txBody>
            <a:bodyPr wrap="none">
              <a:spAutoFit/>
            </a:bodyPr>
            <a:lstStyle/>
            <a:p>
              <a:r>
                <a:rPr lang="en-US" sz="4800" baseline="-25000" dirty="0">
                  <a:latin typeface="Consolas" pitchFamily="49" charset="0"/>
                  <a:cs typeface="Consolas" pitchFamily="49" charset="0"/>
                </a:rPr>
                <a:t>0</a:t>
              </a:r>
              <a:endParaRPr lang="en-US" dirty="0"/>
            </a:p>
          </p:txBody>
        </p:sp>
      </p:grpSp>
      <p:grpSp>
        <p:nvGrpSpPr>
          <p:cNvPr id="29" name="Group 68"/>
          <p:cNvGrpSpPr/>
          <p:nvPr/>
        </p:nvGrpSpPr>
        <p:grpSpPr>
          <a:xfrm>
            <a:off x="6553200" y="5303640"/>
            <a:ext cx="893648" cy="1020960"/>
            <a:chOff x="228600" y="4038600"/>
            <a:chExt cx="893648" cy="1020960"/>
          </a:xfrm>
        </p:grpSpPr>
        <p:sp>
          <p:nvSpPr>
            <p:cNvPr id="70" name="TextBox 69"/>
            <p:cNvSpPr txBox="1"/>
            <p:nvPr/>
          </p:nvSpPr>
          <p:spPr>
            <a:xfrm>
              <a:off x="228600" y="4038600"/>
              <a:ext cx="762000" cy="923330"/>
            </a:xfrm>
            <a:prstGeom prst="rect">
              <a:avLst/>
            </a:prstGeom>
            <a:noFill/>
          </p:spPr>
          <p:txBody>
            <a:bodyPr wrap="square" rtlCol="0">
              <a:spAutoFit/>
            </a:bodyPr>
            <a:lstStyle/>
            <a:p>
              <a:r>
                <a:rPr lang="en-US" sz="4000" dirty="0">
                  <a:latin typeface="Consolas" pitchFamily="49" charset="0"/>
                  <a:cs typeface="Consolas" pitchFamily="49" charset="0"/>
                </a:rPr>
                <a:t>W</a:t>
              </a:r>
              <a:r>
                <a:rPr lang="en-US" sz="5400" baseline="-25000" dirty="0">
                  <a:latin typeface="Consolas" pitchFamily="49" charset="0"/>
                  <a:cs typeface="Consolas" pitchFamily="49" charset="0"/>
                </a:rPr>
                <a:t>X</a:t>
              </a:r>
              <a:endParaRPr lang="en-US" sz="4000" dirty="0">
                <a:latin typeface="Consolas" pitchFamily="49" charset="0"/>
                <a:cs typeface="Consolas" pitchFamily="49" charset="0"/>
              </a:endParaRPr>
            </a:p>
          </p:txBody>
        </p:sp>
        <p:sp>
          <p:nvSpPr>
            <p:cNvPr id="71" name="Rectangle 70"/>
            <p:cNvSpPr/>
            <p:nvPr/>
          </p:nvSpPr>
          <p:spPr>
            <a:xfrm>
              <a:off x="711558" y="4228563"/>
              <a:ext cx="410690" cy="830997"/>
            </a:xfrm>
            <a:prstGeom prst="rect">
              <a:avLst/>
            </a:prstGeom>
          </p:spPr>
          <p:txBody>
            <a:bodyPr wrap="none">
              <a:spAutoFit/>
            </a:bodyPr>
            <a:lstStyle/>
            <a:p>
              <a:r>
                <a:rPr lang="en-US" sz="4800" baseline="-25000" dirty="0">
                  <a:latin typeface="Consolas" pitchFamily="49" charset="0"/>
                  <a:cs typeface="Consolas" pitchFamily="49" charset="0"/>
                </a:rPr>
                <a:t>1</a:t>
              </a:r>
              <a:endParaRPr lang="en-US" dirty="0"/>
            </a:p>
          </p:txBody>
        </p:sp>
      </p:grpSp>
      <p:grpSp>
        <p:nvGrpSpPr>
          <p:cNvPr id="33" name="Group 71"/>
          <p:cNvGrpSpPr/>
          <p:nvPr/>
        </p:nvGrpSpPr>
        <p:grpSpPr>
          <a:xfrm>
            <a:off x="6573952" y="5837040"/>
            <a:ext cx="893648" cy="1020960"/>
            <a:chOff x="228600" y="4038600"/>
            <a:chExt cx="893648" cy="1020960"/>
          </a:xfrm>
        </p:grpSpPr>
        <p:sp>
          <p:nvSpPr>
            <p:cNvPr id="73" name="TextBox 72"/>
            <p:cNvSpPr txBox="1"/>
            <p:nvPr/>
          </p:nvSpPr>
          <p:spPr>
            <a:xfrm>
              <a:off x="228600" y="4038600"/>
              <a:ext cx="762000" cy="923330"/>
            </a:xfrm>
            <a:prstGeom prst="rect">
              <a:avLst/>
            </a:prstGeom>
            <a:noFill/>
          </p:spPr>
          <p:txBody>
            <a:bodyPr wrap="square" rtlCol="0">
              <a:spAutoFit/>
            </a:bodyPr>
            <a:lstStyle/>
            <a:p>
              <a:r>
                <a:rPr lang="en-US" sz="4000" dirty="0">
                  <a:latin typeface="Consolas" pitchFamily="49" charset="0"/>
                  <a:cs typeface="Consolas" pitchFamily="49" charset="0"/>
                </a:rPr>
                <a:t>W</a:t>
              </a:r>
              <a:r>
                <a:rPr lang="en-US" sz="5400" baseline="-25000" dirty="0">
                  <a:latin typeface="Consolas" pitchFamily="49" charset="0"/>
                  <a:cs typeface="Consolas" pitchFamily="49" charset="0"/>
                </a:rPr>
                <a:t>Y</a:t>
              </a:r>
              <a:endParaRPr lang="en-US" sz="4000" dirty="0">
                <a:latin typeface="Consolas" pitchFamily="49" charset="0"/>
                <a:cs typeface="Consolas" pitchFamily="49" charset="0"/>
              </a:endParaRPr>
            </a:p>
          </p:txBody>
        </p:sp>
        <p:sp>
          <p:nvSpPr>
            <p:cNvPr id="74" name="Rectangle 73"/>
            <p:cNvSpPr/>
            <p:nvPr/>
          </p:nvSpPr>
          <p:spPr>
            <a:xfrm>
              <a:off x="711558" y="4228563"/>
              <a:ext cx="410690" cy="830997"/>
            </a:xfrm>
            <a:prstGeom prst="rect">
              <a:avLst/>
            </a:prstGeom>
          </p:spPr>
          <p:txBody>
            <a:bodyPr wrap="none">
              <a:spAutoFit/>
            </a:bodyPr>
            <a:lstStyle/>
            <a:p>
              <a:r>
                <a:rPr lang="en-US" sz="4800" baseline="-25000" dirty="0">
                  <a:latin typeface="Consolas" pitchFamily="49" charset="0"/>
                  <a:cs typeface="Consolas" pitchFamily="49" charset="0"/>
                </a:rPr>
                <a:t>1</a:t>
              </a:r>
              <a:endParaRPr lang="en-US" dirty="0"/>
            </a:p>
          </p:txBody>
        </p:sp>
      </p:grpSp>
      <p:cxnSp>
        <p:nvCxnSpPr>
          <p:cNvPr id="75" name="Straight Arrow Connector 74"/>
          <p:cNvCxnSpPr/>
          <p:nvPr/>
        </p:nvCxnSpPr>
        <p:spPr>
          <a:xfrm rot="5400000" flipH="1" flipV="1">
            <a:off x="7848600" y="5791200"/>
            <a:ext cx="914400" cy="1524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36" name="Group 75"/>
          <p:cNvGrpSpPr/>
          <p:nvPr/>
        </p:nvGrpSpPr>
        <p:grpSpPr>
          <a:xfrm>
            <a:off x="8250352" y="5334000"/>
            <a:ext cx="893648" cy="1020960"/>
            <a:chOff x="228600" y="4038600"/>
            <a:chExt cx="893648" cy="1020960"/>
          </a:xfrm>
        </p:grpSpPr>
        <p:sp>
          <p:nvSpPr>
            <p:cNvPr id="77" name="TextBox 76"/>
            <p:cNvSpPr txBox="1"/>
            <p:nvPr/>
          </p:nvSpPr>
          <p:spPr>
            <a:xfrm>
              <a:off x="228600" y="4038600"/>
              <a:ext cx="762000" cy="923330"/>
            </a:xfrm>
            <a:prstGeom prst="rect">
              <a:avLst/>
            </a:prstGeom>
            <a:noFill/>
          </p:spPr>
          <p:txBody>
            <a:bodyPr wrap="square" rtlCol="0">
              <a:spAutoFit/>
            </a:bodyPr>
            <a:lstStyle/>
            <a:p>
              <a:r>
                <a:rPr lang="en-US" sz="4000" dirty="0">
                  <a:latin typeface="Consolas" pitchFamily="49" charset="0"/>
                  <a:cs typeface="Consolas" pitchFamily="49" charset="0"/>
                </a:rPr>
                <a:t>W</a:t>
              </a:r>
              <a:r>
                <a:rPr lang="en-US" sz="5400" baseline="-25000" dirty="0">
                  <a:latin typeface="Consolas" pitchFamily="49" charset="0"/>
                  <a:cs typeface="Consolas" pitchFamily="49" charset="0"/>
                </a:rPr>
                <a:t>Y</a:t>
              </a:r>
              <a:endParaRPr lang="en-US" sz="4000" dirty="0">
                <a:latin typeface="Consolas" pitchFamily="49" charset="0"/>
                <a:cs typeface="Consolas" pitchFamily="49" charset="0"/>
              </a:endParaRPr>
            </a:p>
          </p:txBody>
        </p:sp>
        <p:sp>
          <p:nvSpPr>
            <p:cNvPr id="78" name="Rectangle 77"/>
            <p:cNvSpPr/>
            <p:nvPr/>
          </p:nvSpPr>
          <p:spPr>
            <a:xfrm>
              <a:off x="711558" y="4228563"/>
              <a:ext cx="410690" cy="830997"/>
            </a:xfrm>
            <a:prstGeom prst="rect">
              <a:avLst/>
            </a:prstGeom>
          </p:spPr>
          <p:txBody>
            <a:bodyPr wrap="none">
              <a:spAutoFit/>
            </a:bodyPr>
            <a:lstStyle/>
            <a:p>
              <a:r>
                <a:rPr lang="en-US" sz="4800" baseline="-25000" dirty="0">
                  <a:latin typeface="Consolas" pitchFamily="49" charset="0"/>
                  <a:cs typeface="Consolas" pitchFamily="49" charset="0"/>
                </a:rPr>
                <a:t>1</a:t>
              </a:r>
              <a:endParaRPr lang="en-US" dirty="0"/>
            </a:p>
          </p:txBody>
        </p:sp>
      </p:grpSp>
      <p:sp>
        <p:nvSpPr>
          <p:cNvPr id="69" name="Title 1"/>
          <p:cNvSpPr>
            <a:spLocks noGrp="1"/>
          </p:cNvSpPr>
          <p:nvPr>
            <p:ph type="title"/>
          </p:nvPr>
        </p:nvSpPr>
        <p:spPr>
          <a:xfrm>
            <a:off x="0" y="76200"/>
            <a:ext cx="9144000" cy="792162"/>
          </a:xfrm>
        </p:spPr>
        <p:txBody>
          <a:bodyPr>
            <a:noAutofit/>
          </a:bodyPr>
          <a:lstStyle/>
          <a:p>
            <a:r>
              <a:rPr lang="en-US" sz="3600" dirty="0">
                <a:latin typeface="Segoe UI" panose="020B0502040204020203" pitchFamily="34" charset="0"/>
                <a:cs typeface="Segoe UI" panose="020B0502040204020203" pitchFamily="34" charset="0"/>
              </a:rPr>
              <a:t>Delayed Durability in Blizzard’s Virtual Drive</a:t>
            </a:r>
          </a:p>
        </p:txBody>
      </p:sp>
    </p:spTree>
    <p:extLst>
      <p:ext uri="{BB962C8B-B14F-4D97-AF65-F5344CB8AC3E}">
        <p14:creationId xmlns:p14="http://schemas.microsoft.com/office/powerpoint/2010/main" val="296868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childTnLst>
                                </p:cTn>
                              </p:par>
                              <p:par>
                                <p:cTn id="71" presetID="10"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500"/>
                                        <p:tgtEl>
                                          <p:spTgt spid="61"/>
                                        </p:tgtEl>
                                      </p:cBhvr>
                                    </p:animEffect>
                                  </p:childTnLst>
                                </p:cTn>
                              </p:par>
                              <p:par>
                                <p:cTn id="79" presetID="10" presetClass="entr" presetSubtype="0" fill="hold" nodeType="with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fade">
                                      <p:cBhvr>
                                        <p:cTn id="81" dur="500"/>
                                        <p:tgtEl>
                                          <p:spTgt spid="62"/>
                                        </p:tgtEl>
                                      </p:cBhvr>
                                    </p:animEffect>
                                  </p:childTnLst>
                                </p:cTn>
                              </p:par>
                              <p:par>
                                <p:cTn id="82" presetID="10" presetClass="entr" presetSubtype="0" fill="hold"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par>
                                <p:cTn id="85" presetID="10" presetClass="entr" presetSubtype="0" fill="hold"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par>
                                <p:cTn id="93" presetID="10" presetClass="entr" presetSubtype="0" fill="hold"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500"/>
                                        <p:tgtEl>
                                          <p:spTgt spid="1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500"/>
                                        <p:tgtEl>
                                          <p:spTgt spid="10"/>
                                        </p:tgtEl>
                                      </p:cBhvr>
                                    </p:animEffect>
                                  </p:childTnLst>
                                </p:cTn>
                              </p:par>
                              <p:par>
                                <p:cTn id="101" presetID="10" presetClass="entr" presetSubtype="0" fill="hold"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500"/>
                                        <p:tgtEl>
                                          <p:spTgt spid="1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75"/>
                                        </p:tgtEl>
                                        <p:attrNameLst>
                                          <p:attrName>style.visibility</p:attrName>
                                        </p:attrNameLst>
                                      </p:cBhvr>
                                      <p:to>
                                        <p:strVal val="visible"/>
                                      </p:to>
                                    </p:set>
                                    <p:animEffect transition="in" filter="fade">
                                      <p:cBhvr>
                                        <p:cTn id="108" dur="500"/>
                                        <p:tgtEl>
                                          <p:spTgt spid="75"/>
                                        </p:tgtEl>
                                      </p:cBhvr>
                                    </p:animEffect>
                                  </p:childTnLst>
                                </p:cTn>
                              </p:par>
                              <p:par>
                                <p:cTn id="109" presetID="10" presetClass="entr" presetSubtype="0" fill="hold" nodeType="with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5" grpId="0"/>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1371600" y="4265612"/>
            <a:ext cx="7467600" cy="1588"/>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2400" y="4001869"/>
            <a:ext cx="1676400" cy="646331"/>
          </a:xfrm>
          <a:prstGeom prst="rect">
            <a:avLst/>
          </a:prstGeom>
          <a:noFill/>
        </p:spPr>
        <p:txBody>
          <a:bodyPr wrap="square" rtlCol="0">
            <a:spAutoFit/>
          </a:bodyPr>
          <a:lstStyle/>
          <a:p>
            <a:pPr algn="ctr"/>
            <a:r>
              <a:rPr lang="en-US" sz="3600" b="1" dirty="0"/>
              <a:t>App</a:t>
            </a:r>
            <a:endParaRPr lang="en-US" sz="4400" b="1" dirty="0"/>
          </a:p>
        </p:txBody>
      </p:sp>
      <p:cxnSp>
        <p:nvCxnSpPr>
          <p:cNvPr id="15" name="Straight Arrow Connector 14"/>
          <p:cNvCxnSpPr/>
          <p:nvPr/>
        </p:nvCxnSpPr>
        <p:spPr>
          <a:xfrm>
            <a:off x="1752600" y="4343400"/>
            <a:ext cx="7239000" cy="158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21152" y="3200400"/>
            <a:ext cx="762000" cy="923330"/>
          </a:xfrm>
          <a:prstGeom prst="rect">
            <a:avLst/>
          </a:prstGeom>
          <a:noFill/>
        </p:spPr>
        <p:txBody>
          <a:bodyPr wrap="square" rtlCol="0">
            <a:spAutoFit/>
          </a:bodyPr>
          <a:lstStyle/>
          <a:p>
            <a:r>
              <a:rPr lang="en-US" sz="4000" dirty="0">
                <a:latin typeface="Consolas" pitchFamily="49" charset="0"/>
                <a:cs typeface="Consolas" pitchFamily="49" charset="0"/>
              </a:rPr>
              <a:t>F</a:t>
            </a:r>
            <a:r>
              <a:rPr lang="en-US" sz="5400" baseline="-25000" dirty="0">
                <a:latin typeface="Consolas" pitchFamily="49" charset="0"/>
                <a:cs typeface="Consolas" pitchFamily="49" charset="0"/>
              </a:rPr>
              <a:t>1</a:t>
            </a:r>
            <a:endParaRPr lang="en-US" sz="4000" dirty="0">
              <a:latin typeface="Consolas" pitchFamily="49" charset="0"/>
              <a:cs typeface="Consolas" pitchFamily="49" charset="0"/>
            </a:endParaRPr>
          </a:p>
        </p:txBody>
      </p:sp>
      <p:grpSp>
        <p:nvGrpSpPr>
          <p:cNvPr id="4" name="Group 17"/>
          <p:cNvGrpSpPr/>
          <p:nvPr/>
        </p:nvGrpSpPr>
        <p:grpSpPr>
          <a:xfrm>
            <a:off x="2001952" y="3200400"/>
            <a:ext cx="893648" cy="1020960"/>
            <a:chOff x="228600" y="4038600"/>
            <a:chExt cx="893648" cy="1020960"/>
          </a:xfrm>
        </p:grpSpPr>
        <p:sp>
          <p:nvSpPr>
            <p:cNvPr id="7" name="TextBox 6"/>
            <p:cNvSpPr txBox="1"/>
            <p:nvPr/>
          </p:nvSpPr>
          <p:spPr>
            <a:xfrm>
              <a:off x="228600" y="4038600"/>
              <a:ext cx="762000" cy="923330"/>
            </a:xfrm>
            <a:prstGeom prst="rect">
              <a:avLst/>
            </a:prstGeom>
            <a:noFill/>
          </p:spPr>
          <p:txBody>
            <a:bodyPr wrap="square" rtlCol="0">
              <a:spAutoFit/>
            </a:bodyPr>
            <a:lstStyle/>
            <a:p>
              <a:r>
                <a:rPr lang="en-US" sz="4000" dirty="0">
                  <a:latin typeface="Consolas" pitchFamily="49" charset="0"/>
                  <a:cs typeface="Consolas" pitchFamily="49" charset="0"/>
                </a:rPr>
                <a:t>W</a:t>
              </a:r>
              <a:r>
                <a:rPr lang="en-US" sz="5400" baseline="-25000" dirty="0">
                  <a:latin typeface="Consolas" pitchFamily="49" charset="0"/>
                  <a:cs typeface="Consolas" pitchFamily="49" charset="0"/>
                </a:rPr>
                <a:t>Y</a:t>
              </a:r>
              <a:endParaRPr lang="en-US" sz="4000" dirty="0">
                <a:latin typeface="Consolas" pitchFamily="49" charset="0"/>
                <a:cs typeface="Consolas" pitchFamily="49" charset="0"/>
              </a:endParaRPr>
            </a:p>
          </p:txBody>
        </p:sp>
        <p:sp>
          <p:nvSpPr>
            <p:cNvPr id="17" name="Rectangle 16"/>
            <p:cNvSpPr/>
            <p:nvPr/>
          </p:nvSpPr>
          <p:spPr>
            <a:xfrm>
              <a:off x="711558" y="4228563"/>
              <a:ext cx="410690" cy="830997"/>
            </a:xfrm>
            <a:prstGeom prst="rect">
              <a:avLst/>
            </a:prstGeom>
          </p:spPr>
          <p:txBody>
            <a:bodyPr wrap="none">
              <a:spAutoFit/>
            </a:bodyPr>
            <a:lstStyle/>
            <a:p>
              <a:r>
                <a:rPr lang="en-US" sz="4800" baseline="-25000" dirty="0">
                  <a:latin typeface="Consolas" pitchFamily="49" charset="0"/>
                  <a:cs typeface="Consolas" pitchFamily="49" charset="0"/>
                </a:rPr>
                <a:t>0</a:t>
              </a:r>
              <a:endParaRPr lang="en-US" dirty="0"/>
            </a:p>
          </p:txBody>
        </p:sp>
      </p:grpSp>
      <p:grpSp>
        <p:nvGrpSpPr>
          <p:cNvPr id="8" name="Group 18"/>
          <p:cNvGrpSpPr/>
          <p:nvPr/>
        </p:nvGrpSpPr>
        <p:grpSpPr>
          <a:xfrm>
            <a:off x="4135552" y="3200400"/>
            <a:ext cx="893648" cy="1020960"/>
            <a:chOff x="228600" y="4038600"/>
            <a:chExt cx="893648" cy="1020960"/>
          </a:xfrm>
        </p:grpSpPr>
        <p:sp>
          <p:nvSpPr>
            <p:cNvPr id="20" name="TextBox 19"/>
            <p:cNvSpPr txBox="1"/>
            <p:nvPr/>
          </p:nvSpPr>
          <p:spPr>
            <a:xfrm>
              <a:off x="228600" y="4038600"/>
              <a:ext cx="762000" cy="923330"/>
            </a:xfrm>
            <a:prstGeom prst="rect">
              <a:avLst/>
            </a:prstGeom>
            <a:noFill/>
          </p:spPr>
          <p:txBody>
            <a:bodyPr wrap="square" rtlCol="0">
              <a:spAutoFit/>
            </a:bodyPr>
            <a:lstStyle/>
            <a:p>
              <a:r>
                <a:rPr lang="en-US" sz="4000" dirty="0">
                  <a:latin typeface="Consolas" pitchFamily="49" charset="0"/>
                  <a:cs typeface="Consolas" pitchFamily="49" charset="0"/>
                </a:rPr>
                <a:t>W</a:t>
              </a:r>
              <a:r>
                <a:rPr lang="en-US" sz="5400" baseline="-25000" dirty="0">
                  <a:latin typeface="Consolas" pitchFamily="49" charset="0"/>
                  <a:cs typeface="Consolas" pitchFamily="49" charset="0"/>
                </a:rPr>
                <a:t>X</a:t>
              </a:r>
              <a:endParaRPr lang="en-US" sz="4000" dirty="0">
                <a:latin typeface="Consolas" pitchFamily="49" charset="0"/>
                <a:cs typeface="Consolas" pitchFamily="49" charset="0"/>
              </a:endParaRPr>
            </a:p>
          </p:txBody>
        </p:sp>
        <p:sp>
          <p:nvSpPr>
            <p:cNvPr id="21" name="Rectangle 20"/>
            <p:cNvSpPr/>
            <p:nvPr/>
          </p:nvSpPr>
          <p:spPr>
            <a:xfrm>
              <a:off x="711558" y="4228563"/>
              <a:ext cx="410690" cy="830997"/>
            </a:xfrm>
            <a:prstGeom prst="rect">
              <a:avLst/>
            </a:prstGeom>
          </p:spPr>
          <p:txBody>
            <a:bodyPr wrap="none">
              <a:spAutoFit/>
            </a:bodyPr>
            <a:lstStyle/>
            <a:p>
              <a:r>
                <a:rPr lang="en-US" sz="4800" baseline="-25000" dirty="0">
                  <a:latin typeface="Consolas" pitchFamily="49" charset="0"/>
                  <a:cs typeface="Consolas" pitchFamily="49" charset="0"/>
                </a:rPr>
                <a:t>1</a:t>
              </a:r>
              <a:endParaRPr lang="en-US" dirty="0"/>
            </a:p>
          </p:txBody>
        </p:sp>
      </p:grpSp>
      <p:grpSp>
        <p:nvGrpSpPr>
          <p:cNvPr id="9" name="Group 21"/>
          <p:cNvGrpSpPr/>
          <p:nvPr/>
        </p:nvGrpSpPr>
        <p:grpSpPr>
          <a:xfrm>
            <a:off x="5354752" y="3200400"/>
            <a:ext cx="893648" cy="1020960"/>
            <a:chOff x="228600" y="4038600"/>
            <a:chExt cx="893648" cy="1020960"/>
          </a:xfrm>
        </p:grpSpPr>
        <p:sp>
          <p:nvSpPr>
            <p:cNvPr id="23" name="TextBox 22"/>
            <p:cNvSpPr txBox="1"/>
            <p:nvPr/>
          </p:nvSpPr>
          <p:spPr>
            <a:xfrm>
              <a:off x="228600" y="4038600"/>
              <a:ext cx="762000" cy="923330"/>
            </a:xfrm>
            <a:prstGeom prst="rect">
              <a:avLst/>
            </a:prstGeom>
            <a:noFill/>
          </p:spPr>
          <p:txBody>
            <a:bodyPr wrap="square" rtlCol="0">
              <a:spAutoFit/>
            </a:bodyPr>
            <a:lstStyle/>
            <a:p>
              <a:r>
                <a:rPr lang="en-US" sz="4000" dirty="0">
                  <a:latin typeface="Consolas" pitchFamily="49" charset="0"/>
                  <a:cs typeface="Consolas" pitchFamily="49" charset="0"/>
                </a:rPr>
                <a:t>W</a:t>
              </a:r>
              <a:r>
                <a:rPr lang="en-US" sz="5400" baseline="-25000" dirty="0">
                  <a:latin typeface="Consolas" pitchFamily="49" charset="0"/>
                  <a:cs typeface="Consolas" pitchFamily="49" charset="0"/>
                </a:rPr>
                <a:t>Y</a:t>
              </a:r>
              <a:endParaRPr lang="en-US" sz="4000" dirty="0">
                <a:latin typeface="Consolas" pitchFamily="49" charset="0"/>
                <a:cs typeface="Consolas" pitchFamily="49" charset="0"/>
              </a:endParaRPr>
            </a:p>
          </p:txBody>
        </p:sp>
        <p:sp>
          <p:nvSpPr>
            <p:cNvPr id="24" name="Rectangle 23"/>
            <p:cNvSpPr/>
            <p:nvPr/>
          </p:nvSpPr>
          <p:spPr>
            <a:xfrm>
              <a:off x="711558" y="4228563"/>
              <a:ext cx="410690" cy="830997"/>
            </a:xfrm>
            <a:prstGeom prst="rect">
              <a:avLst/>
            </a:prstGeom>
          </p:spPr>
          <p:txBody>
            <a:bodyPr wrap="none">
              <a:spAutoFit/>
            </a:bodyPr>
            <a:lstStyle/>
            <a:p>
              <a:r>
                <a:rPr lang="en-US" sz="4800" baseline="-25000" dirty="0">
                  <a:latin typeface="Consolas" pitchFamily="49" charset="0"/>
                  <a:cs typeface="Consolas" pitchFamily="49" charset="0"/>
                </a:rPr>
                <a:t>1</a:t>
              </a:r>
              <a:endParaRPr lang="en-US" dirty="0"/>
            </a:p>
          </p:txBody>
        </p:sp>
      </p:grpSp>
      <p:sp>
        <p:nvSpPr>
          <p:cNvPr id="25" name="TextBox 24"/>
          <p:cNvSpPr txBox="1"/>
          <p:nvPr/>
        </p:nvSpPr>
        <p:spPr>
          <a:xfrm>
            <a:off x="6573952" y="3239037"/>
            <a:ext cx="762000" cy="923330"/>
          </a:xfrm>
          <a:prstGeom prst="rect">
            <a:avLst/>
          </a:prstGeom>
          <a:noFill/>
        </p:spPr>
        <p:txBody>
          <a:bodyPr wrap="square" rtlCol="0">
            <a:spAutoFit/>
          </a:bodyPr>
          <a:lstStyle/>
          <a:p>
            <a:r>
              <a:rPr lang="en-US" sz="4000" dirty="0">
                <a:latin typeface="Consolas" pitchFamily="49" charset="0"/>
                <a:cs typeface="Consolas" pitchFamily="49" charset="0"/>
              </a:rPr>
              <a:t>F</a:t>
            </a:r>
            <a:r>
              <a:rPr lang="en-US" sz="5400" baseline="-25000" dirty="0">
                <a:latin typeface="Consolas" pitchFamily="49" charset="0"/>
                <a:cs typeface="Consolas" pitchFamily="49" charset="0"/>
              </a:rPr>
              <a:t>2</a:t>
            </a:r>
            <a:endParaRPr lang="en-US" sz="4000" dirty="0">
              <a:latin typeface="Consolas" pitchFamily="49" charset="0"/>
              <a:cs typeface="Consolas" pitchFamily="49" charset="0"/>
            </a:endParaRPr>
          </a:p>
        </p:txBody>
      </p:sp>
      <p:grpSp>
        <p:nvGrpSpPr>
          <p:cNvPr id="10" name="Group 25"/>
          <p:cNvGrpSpPr/>
          <p:nvPr/>
        </p:nvGrpSpPr>
        <p:grpSpPr>
          <a:xfrm>
            <a:off x="7793152" y="3200400"/>
            <a:ext cx="893648" cy="1020960"/>
            <a:chOff x="228600" y="4038600"/>
            <a:chExt cx="893648" cy="1020960"/>
          </a:xfrm>
        </p:grpSpPr>
        <p:sp>
          <p:nvSpPr>
            <p:cNvPr id="27" name="TextBox 26"/>
            <p:cNvSpPr txBox="1"/>
            <p:nvPr/>
          </p:nvSpPr>
          <p:spPr>
            <a:xfrm>
              <a:off x="228600" y="4038600"/>
              <a:ext cx="762000" cy="923330"/>
            </a:xfrm>
            <a:prstGeom prst="rect">
              <a:avLst/>
            </a:prstGeom>
            <a:noFill/>
          </p:spPr>
          <p:txBody>
            <a:bodyPr wrap="square" rtlCol="0">
              <a:spAutoFit/>
            </a:bodyPr>
            <a:lstStyle/>
            <a:p>
              <a:r>
                <a:rPr lang="en-US" sz="4000" dirty="0">
                  <a:latin typeface="Consolas" pitchFamily="49" charset="0"/>
                  <a:cs typeface="Consolas" pitchFamily="49" charset="0"/>
                </a:rPr>
                <a:t>W</a:t>
              </a:r>
              <a:r>
                <a:rPr lang="en-US" sz="5400" baseline="-25000" dirty="0">
                  <a:latin typeface="Consolas" pitchFamily="49" charset="0"/>
                  <a:cs typeface="Consolas" pitchFamily="49" charset="0"/>
                </a:rPr>
                <a:t>Y</a:t>
              </a:r>
              <a:endParaRPr lang="en-US" sz="4000" dirty="0">
                <a:latin typeface="Consolas" pitchFamily="49" charset="0"/>
                <a:cs typeface="Consolas" pitchFamily="49" charset="0"/>
              </a:endParaRPr>
            </a:p>
          </p:txBody>
        </p:sp>
        <p:sp>
          <p:nvSpPr>
            <p:cNvPr id="28" name="Rectangle 27"/>
            <p:cNvSpPr/>
            <p:nvPr/>
          </p:nvSpPr>
          <p:spPr>
            <a:xfrm>
              <a:off x="711558" y="4228563"/>
              <a:ext cx="410690" cy="830997"/>
            </a:xfrm>
            <a:prstGeom prst="rect">
              <a:avLst/>
            </a:prstGeom>
          </p:spPr>
          <p:txBody>
            <a:bodyPr wrap="none">
              <a:spAutoFit/>
            </a:bodyPr>
            <a:lstStyle/>
            <a:p>
              <a:r>
                <a:rPr lang="en-US" sz="4800" baseline="-25000" dirty="0">
                  <a:latin typeface="Consolas" pitchFamily="49" charset="0"/>
                  <a:cs typeface="Consolas" pitchFamily="49" charset="0"/>
                </a:rPr>
                <a:t>2</a:t>
              </a:r>
              <a:endParaRPr lang="en-US" dirty="0"/>
            </a:p>
          </p:txBody>
        </p:sp>
      </p:grpSp>
      <p:sp>
        <p:nvSpPr>
          <p:cNvPr id="30" name="TextBox 29"/>
          <p:cNvSpPr txBox="1"/>
          <p:nvPr/>
        </p:nvSpPr>
        <p:spPr>
          <a:xfrm>
            <a:off x="0" y="4953000"/>
            <a:ext cx="1752600" cy="646331"/>
          </a:xfrm>
          <a:prstGeom prst="rect">
            <a:avLst/>
          </a:prstGeom>
          <a:noFill/>
        </p:spPr>
        <p:txBody>
          <a:bodyPr wrap="square" rtlCol="0">
            <a:spAutoFit/>
          </a:bodyPr>
          <a:lstStyle/>
          <a:p>
            <a:pPr algn="ctr"/>
            <a:r>
              <a:rPr lang="en-US" sz="3600" b="1" dirty="0"/>
              <a:t>Blizzard</a:t>
            </a:r>
            <a:endParaRPr lang="en-US" sz="4400" b="1" dirty="0"/>
          </a:p>
        </p:txBody>
      </p:sp>
      <p:sp>
        <p:nvSpPr>
          <p:cNvPr id="31" name="TextBox 30"/>
          <p:cNvSpPr txBox="1"/>
          <p:nvPr/>
        </p:nvSpPr>
        <p:spPr>
          <a:xfrm>
            <a:off x="0" y="5943600"/>
            <a:ext cx="1752600" cy="646331"/>
          </a:xfrm>
          <a:prstGeom prst="rect">
            <a:avLst/>
          </a:prstGeom>
          <a:noFill/>
        </p:spPr>
        <p:txBody>
          <a:bodyPr wrap="square" rtlCol="0">
            <a:spAutoFit/>
          </a:bodyPr>
          <a:lstStyle/>
          <a:p>
            <a:pPr algn="ctr"/>
            <a:r>
              <a:rPr lang="en-US" sz="3600" b="1" dirty="0"/>
              <a:t>Remote</a:t>
            </a:r>
            <a:endParaRPr lang="en-US" sz="4400" b="1" dirty="0"/>
          </a:p>
        </p:txBody>
      </p:sp>
      <p:sp>
        <p:nvSpPr>
          <p:cNvPr id="32" name="TextBox 31"/>
          <p:cNvSpPr txBox="1"/>
          <p:nvPr/>
        </p:nvSpPr>
        <p:spPr>
          <a:xfrm>
            <a:off x="0" y="6324600"/>
            <a:ext cx="1752600" cy="646331"/>
          </a:xfrm>
          <a:prstGeom prst="rect">
            <a:avLst/>
          </a:prstGeom>
          <a:noFill/>
        </p:spPr>
        <p:txBody>
          <a:bodyPr wrap="square" rtlCol="0">
            <a:spAutoFit/>
          </a:bodyPr>
          <a:lstStyle/>
          <a:p>
            <a:pPr algn="ctr"/>
            <a:r>
              <a:rPr lang="en-US" sz="3600" b="1" dirty="0"/>
              <a:t>disk</a:t>
            </a:r>
            <a:endParaRPr lang="en-US" sz="4400" b="1" dirty="0"/>
          </a:p>
        </p:txBody>
      </p:sp>
      <p:cxnSp>
        <p:nvCxnSpPr>
          <p:cNvPr id="34" name="Straight Arrow Connector 33"/>
          <p:cNvCxnSpPr/>
          <p:nvPr/>
        </p:nvCxnSpPr>
        <p:spPr>
          <a:xfrm>
            <a:off x="1752600" y="5332412"/>
            <a:ext cx="7239000" cy="158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752600" y="6400800"/>
            <a:ext cx="7239000" cy="158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41"/>
          <p:cNvGrpSpPr/>
          <p:nvPr/>
        </p:nvGrpSpPr>
        <p:grpSpPr>
          <a:xfrm>
            <a:off x="2133600" y="4343400"/>
            <a:ext cx="304800" cy="914400"/>
            <a:chOff x="2133600" y="4343400"/>
            <a:chExt cx="304800" cy="914400"/>
          </a:xfrm>
        </p:grpSpPr>
        <p:cxnSp>
          <p:nvCxnSpPr>
            <p:cNvPr id="37" name="Straight Arrow Connector 36"/>
            <p:cNvCxnSpPr/>
            <p:nvPr/>
          </p:nvCxnSpPr>
          <p:spPr>
            <a:xfrm rot="16200000" flipH="1">
              <a:off x="1714500" y="4762500"/>
              <a:ext cx="914400" cy="762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1943100" y="4686300"/>
              <a:ext cx="838200" cy="1524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2" name="Group 42"/>
          <p:cNvGrpSpPr/>
          <p:nvPr/>
        </p:nvGrpSpPr>
        <p:grpSpPr>
          <a:xfrm>
            <a:off x="3352800" y="4343400"/>
            <a:ext cx="304800" cy="914400"/>
            <a:chOff x="2133600" y="4343400"/>
            <a:chExt cx="304800" cy="914400"/>
          </a:xfrm>
        </p:grpSpPr>
        <p:cxnSp>
          <p:nvCxnSpPr>
            <p:cNvPr id="44" name="Straight Arrow Connector 43"/>
            <p:cNvCxnSpPr/>
            <p:nvPr/>
          </p:nvCxnSpPr>
          <p:spPr>
            <a:xfrm rot="16200000" flipH="1">
              <a:off x="1714500" y="4762500"/>
              <a:ext cx="914400" cy="762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1943100" y="4686300"/>
              <a:ext cx="838200" cy="1524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3" name="Group 45"/>
          <p:cNvGrpSpPr/>
          <p:nvPr/>
        </p:nvGrpSpPr>
        <p:grpSpPr>
          <a:xfrm>
            <a:off x="4343400" y="4343400"/>
            <a:ext cx="304800" cy="914400"/>
            <a:chOff x="2133600" y="4343400"/>
            <a:chExt cx="304800" cy="914400"/>
          </a:xfrm>
        </p:grpSpPr>
        <p:cxnSp>
          <p:nvCxnSpPr>
            <p:cNvPr id="47" name="Straight Arrow Connector 46"/>
            <p:cNvCxnSpPr/>
            <p:nvPr/>
          </p:nvCxnSpPr>
          <p:spPr>
            <a:xfrm rot="16200000" flipH="1">
              <a:off x="1714500" y="4762500"/>
              <a:ext cx="914400" cy="762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1943100" y="4686300"/>
              <a:ext cx="838200" cy="1524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4" name="Group 48"/>
          <p:cNvGrpSpPr/>
          <p:nvPr/>
        </p:nvGrpSpPr>
        <p:grpSpPr>
          <a:xfrm>
            <a:off x="5562600" y="4343400"/>
            <a:ext cx="304800" cy="914400"/>
            <a:chOff x="2133600" y="4343400"/>
            <a:chExt cx="304800" cy="914400"/>
          </a:xfrm>
        </p:grpSpPr>
        <p:cxnSp>
          <p:nvCxnSpPr>
            <p:cNvPr id="50" name="Straight Arrow Connector 49"/>
            <p:cNvCxnSpPr/>
            <p:nvPr/>
          </p:nvCxnSpPr>
          <p:spPr>
            <a:xfrm rot="16200000" flipH="1">
              <a:off x="1714500" y="4762500"/>
              <a:ext cx="914400" cy="762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1943100" y="4686300"/>
              <a:ext cx="838200" cy="1524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8" name="Group 51"/>
          <p:cNvGrpSpPr/>
          <p:nvPr/>
        </p:nvGrpSpPr>
        <p:grpSpPr>
          <a:xfrm>
            <a:off x="6781800" y="4343400"/>
            <a:ext cx="304800" cy="914400"/>
            <a:chOff x="2133600" y="4343400"/>
            <a:chExt cx="304800" cy="914400"/>
          </a:xfrm>
        </p:grpSpPr>
        <p:cxnSp>
          <p:nvCxnSpPr>
            <p:cNvPr id="53" name="Straight Arrow Connector 52"/>
            <p:cNvCxnSpPr/>
            <p:nvPr/>
          </p:nvCxnSpPr>
          <p:spPr>
            <a:xfrm rot="16200000" flipH="1">
              <a:off x="1714500" y="4762500"/>
              <a:ext cx="914400" cy="762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1943100" y="4686300"/>
              <a:ext cx="838200" cy="1524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9" name="Group 54"/>
          <p:cNvGrpSpPr/>
          <p:nvPr/>
        </p:nvGrpSpPr>
        <p:grpSpPr>
          <a:xfrm>
            <a:off x="8077200" y="4343400"/>
            <a:ext cx="304800" cy="914400"/>
            <a:chOff x="2133600" y="4343400"/>
            <a:chExt cx="304800" cy="914400"/>
          </a:xfrm>
        </p:grpSpPr>
        <p:cxnSp>
          <p:nvCxnSpPr>
            <p:cNvPr id="56" name="Straight Arrow Connector 55"/>
            <p:cNvCxnSpPr/>
            <p:nvPr/>
          </p:nvCxnSpPr>
          <p:spPr>
            <a:xfrm rot="16200000" flipH="1">
              <a:off x="1714500" y="4762500"/>
              <a:ext cx="914400" cy="762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1943100" y="4686300"/>
              <a:ext cx="838200" cy="1524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cxnSp>
        <p:nvCxnSpPr>
          <p:cNvPr id="58" name="Straight Arrow Connector 57"/>
          <p:cNvCxnSpPr/>
          <p:nvPr/>
        </p:nvCxnSpPr>
        <p:spPr>
          <a:xfrm rot="16200000" flipH="1">
            <a:off x="4152900" y="5753101"/>
            <a:ext cx="914400" cy="762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5562600" y="5791200"/>
            <a:ext cx="914400" cy="1524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22" name="Group 62"/>
          <p:cNvGrpSpPr/>
          <p:nvPr/>
        </p:nvGrpSpPr>
        <p:grpSpPr>
          <a:xfrm>
            <a:off x="3657600" y="5379840"/>
            <a:ext cx="893648" cy="1020960"/>
            <a:chOff x="228600" y="4038600"/>
            <a:chExt cx="893648" cy="1020960"/>
          </a:xfrm>
        </p:grpSpPr>
        <p:sp>
          <p:nvSpPr>
            <p:cNvPr id="64" name="TextBox 63"/>
            <p:cNvSpPr txBox="1"/>
            <p:nvPr/>
          </p:nvSpPr>
          <p:spPr>
            <a:xfrm>
              <a:off x="228600" y="4038600"/>
              <a:ext cx="762000" cy="923330"/>
            </a:xfrm>
            <a:prstGeom prst="rect">
              <a:avLst/>
            </a:prstGeom>
            <a:noFill/>
          </p:spPr>
          <p:txBody>
            <a:bodyPr wrap="square" rtlCol="0">
              <a:spAutoFit/>
            </a:bodyPr>
            <a:lstStyle/>
            <a:p>
              <a:r>
                <a:rPr lang="en-US" sz="4000" dirty="0">
                  <a:latin typeface="Consolas" pitchFamily="49" charset="0"/>
                  <a:cs typeface="Consolas" pitchFamily="49" charset="0"/>
                </a:rPr>
                <a:t>W</a:t>
              </a:r>
              <a:r>
                <a:rPr lang="en-US" sz="5400" baseline="-25000" dirty="0">
                  <a:latin typeface="Consolas" pitchFamily="49" charset="0"/>
                  <a:cs typeface="Consolas" pitchFamily="49" charset="0"/>
                </a:rPr>
                <a:t>Y</a:t>
              </a:r>
              <a:endParaRPr lang="en-US" sz="4000" dirty="0">
                <a:latin typeface="Consolas" pitchFamily="49" charset="0"/>
                <a:cs typeface="Consolas" pitchFamily="49" charset="0"/>
              </a:endParaRPr>
            </a:p>
          </p:txBody>
        </p:sp>
        <p:sp>
          <p:nvSpPr>
            <p:cNvPr id="65" name="Rectangle 64"/>
            <p:cNvSpPr/>
            <p:nvPr/>
          </p:nvSpPr>
          <p:spPr>
            <a:xfrm>
              <a:off x="711558" y="4228563"/>
              <a:ext cx="410690" cy="830997"/>
            </a:xfrm>
            <a:prstGeom prst="rect">
              <a:avLst/>
            </a:prstGeom>
          </p:spPr>
          <p:txBody>
            <a:bodyPr wrap="none">
              <a:spAutoFit/>
            </a:bodyPr>
            <a:lstStyle/>
            <a:p>
              <a:r>
                <a:rPr lang="en-US" sz="4800" baseline="-25000" dirty="0">
                  <a:latin typeface="Consolas" pitchFamily="49" charset="0"/>
                  <a:cs typeface="Consolas" pitchFamily="49" charset="0"/>
                </a:rPr>
                <a:t>0</a:t>
              </a:r>
              <a:endParaRPr lang="en-US" dirty="0"/>
            </a:p>
          </p:txBody>
        </p:sp>
      </p:grpSp>
      <p:grpSp>
        <p:nvGrpSpPr>
          <p:cNvPr id="26" name="Group 65"/>
          <p:cNvGrpSpPr/>
          <p:nvPr/>
        </p:nvGrpSpPr>
        <p:grpSpPr>
          <a:xfrm>
            <a:off x="5105400" y="5410200"/>
            <a:ext cx="893648" cy="1020960"/>
            <a:chOff x="228600" y="4038600"/>
            <a:chExt cx="893648" cy="1020960"/>
          </a:xfrm>
        </p:grpSpPr>
        <p:sp>
          <p:nvSpPr>
            <p:cNvPr id="67" name="TextBox 66"/>
            <p:cNvSpPr txBox="1"/>
            <p:nvPr/>
          </p:nvSpPr>
          <p:spPr>
            <a:xfrm>
              <a:off x="228600" y="4038600"/>
              <a:ext cx="762000" cy="923330"/>
            </a:xfrm>
            <a:prstGeom prst="rect">
              <a:avLst/>
            </a:prstGeom>
            <a:noFill/>
          </p:spPr>
          <p:txBody>
            <a:bodyPr wrap="square" rtlCol="0">
              <a:spAutoFit/>
            </a:bodyPr>
            <a:lstStyle/>
            <a:p>
              <a:r>
                <a:rPr lang="en-US" sz="4000" dirty="0">
                  <a:latin typeface="Consolas" pitchFamily="49" charset="0"/>
                  <a:cs typeface="Consolas" pitchFamily="49" charset="0"/>
                </a:rPr>
                <a:t>W</a:t>
              </a:r>
              <a:r>
                <a:rPr lang="en-US" sz="5400" baseline="-25000" dirty="0">
                  <a:latin typeface="Consolas" pitchFamily="49" charset="0"/>
                  <a:cs typeface="Consolas" pitchFamily="49" charset="0"/>
                </a:rPr>
                <a:t>Y</a:t>
              </a:r>
              <a:endParaRPr lang="en-US" sz="4000" dirty="0">
                <a:latin typeface="Consolas" pitchFamily="49" charset="0"/>
                <a:cs typeface="Consolas" pitchFamily="49" charset="0"/>
              </a:endParaRPr>
            </a:p>
          </p:txBody>
        </p:sp>
        <p:sp>
          <p:nvSpPr>
            <p:cNvPr id="68" name="Rectangle 67"/>
            <p:cNvSpPr/>
            <p:nvPr/>
          </p:nvSpPr>
          <p:spPr>
            <a:xfrm>
              <a:off x="711558" y="4228563"/>
              <a:ext cx="410690" cy="830997"/>
            </a:xfrm>
            <a:prstGeom prst="rect">
              <a:avLst/>
            </a:prstGeom>
          </p:spPr>
          <p:txBody>
            <a:bodyPr wrap="none">
              <a:spAutoFit/>
            </a:bodyPr>
            <a:lstStyle/>
            <a:p>
              <a:r>
                <a:rPr lang="en-US" sz="4800" baseline="-25000" dirty="0">
                  <a:latin typeface="Consolas" pitchFamily="49" charset="0"/>
                  <a:cs typeface="Consolas" pitchFamily="49" charset="0"/>
                </a:rPr>
                <a:t>0</a:t>
              </a:r>
              <a:endParaRPr lang="en-US" dirty="0"/>
            </a:p>
          </p:txBody>
        </p:sp>
      </p:grpSp>
      <p:cxnSp>
        <p:nvCxnSpPr>
          <p:cNvPr id="75" name="Straight Arrow Connector 74"/>
          <p:cNvCxnSpPr/>
          <p:nvPr/>
        </p:nvCxnSpPr>
        <p:spPr>
          <a:xfrm rot="5400000" flipH="1" flipV="1">
            <a:off x="7848600" y="5791200"/>
            <a:ext cx="914400" cy="1524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36" name="Group 75"/>
          <p:cNvGrpSpPr/>
          <p:nvPr/>
        </p:nvGrpSpPr>
        <p:grpSpPr>
          <a:xfrm>
            <a:off x="8250352" y="5334000"/>
            <a:ext cx="893648" cy="1020960"/>
            <a:chOff x="228600" y="4038600"/>
            <a:chExt cx="893648" cy="1020960"/>
          </a:xfrm>
        </p:grpSpPr>
        <p:sp>
          <p:nvSpPr>
            <p:cNvPr id="77" name="TextBox 76"/>
            <p:cNvSpPr txBox="1"/>
            <p:nvPr/>
          </p:nvSpPr>
          <p:spPr>
            <a:xfrm>
              <a:off x="228600" y="4038600"/>
              <a:ext cx="762000" cy="923330"/>
            </a:xfrm>
            <a:prstGeom prst="rect">
              <a:avLst/>
            </a:prstGeom>
            <a:noFill/>
          </p:spPr>
          <p:txBody>
            <a:bodyPr wrap="square" rtlCol="0">
              <a:spAutoFit/>
            </a:bodyPr>
            <a:lstStyle/>
            <a:p>
              <a:r>
                <a:rPr lang="en-US" sz="4000" dirty="0">
                  <a:latin typeface="Consolas" pitchFamily="49" charset="0"/>
                  <a:cs typeface="Consolas" pitchFamily="49" charset="0"/>
                </a:rPr>
                <a:t>W</a:t>
              </a:r>
              <a:r>
                <a:rPr lang="en-US" sz="5400" baseline="-25000" dirty="0">
                  <a:latin typeface="Consolas" pitchFamily="49" charset="0"/>
                  <a:cs typeface="Consolas" pitchFamily="49" charset="0"/>
                </a:rPr>
                <a:t>Y</a:t>
              </a:r>
              <a:endParaRPr lang="en-US" sz="4000" dirty="0">
                <a:latin typeface="Consolas" pitchFamily="49" charset="0"/>
                <a:cs typeface="Consolas" pitchFamily="49" charset="0"/>
              </a:endParaRPr>
            </a:p>
          </p:txBody>
        </p:sp>
        <p:sp>
          <p:nvSpPr>
            <p:cNvPr id="78" name="Rectangle 77"/>
            <p:cNvSpPr/>
            <p:nvPr/>
          </p:nvSpPr>
          <p:spPr>
            <a:xfrm>
              <a:off x="711558" y="4228563"/>
              <a:ext cx="410690" cy="830997"/>
            </a:xfrm>
            <a:prstGeom prst="rect">
              <a:avLst/>
            </a:prstGeom>
          </p:spPr>
          <p:txBody>
            <a:bodyPr wrap="none">
              <a:spAutoFit/>
            </a:bodyPr>
            <a:lstStyle/>
            <a:p>
              <a:r>
                <a:rPr lang="en-US" sz="4800" baseline="-25000" dirty="0">
                  <a:latin typeface="Consolas" pitchFamily="49" charset="0"/>
                  <a:cs typeface="Consolas" pitchFamily="49" charset="0"/>
                </a:rPr>
                <a:t>1</a:t>
              </a:r>
              <a:endParaRPr lang="en-US" dirty="0"/>
            </a:p>
          </p:txBody>
        </p:sp>
      </p:grpSp>
      <p:pic>
        <p:nvPicPr>
          <p:cNvPr id="123906" name="Picture 2" descr="http://www.clker.com/cliparts/e/b/c/6/1206570436270960825johnny_automatic_battle.svg.med.png"/>
          <p:cNvPicPr>
            <a:picLocks noChangeAspect="1" noChangeArrowheads="1"/>
          </p:cNvPicPr>
          <p:nvPr/>
        </p:nvPicPr>
        <p:blipFill>
          <a:blip r:embed="rId3" cstate="print"/>
          <a:srcRect/>
          <a:stretch>
            <a:fillRect/>
          </a:stretch>
        </p:blipFill>
        <p:spPr bwMode="auto">
          <a:xfrm>
            <a:off x="8229600" y="4221479"/>
            <a:ext cx="1524000" cy="1417321"/>
          </a:xfrm>
          <a:prstGeom prst="rect">
            <a:avLst/>
          </a:prstGeom>
          <a:noFill/>
        </p:spPr>
      </p:pic>
      <p:sp>
        <p:nvSpPr>
          <p:cNvPr id="66" name="Content Placeholder 2"/>
          <p:cNvSpPr txBox="1">
            <a:spLocks/>
          </p:cNvSpPr>
          <p:nvPr/>
        </p:nvSpPr>
        <p:spPr>
          <a:xfrm>
            <a:off x="457200" y="1"/>
            <a:ext cx="8229600" cy="35814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All writes are acknowledged . .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 . but only         and          are durable!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Satisfies prefix consistency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All epochs up to N-1 are durable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Some, all, or no writes from epoch N are durable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No writes from later epochs are durable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Prefix consistency</a:t>
            </a:r>
            <a:r>
              <a:rPr kumimoji="0" lang="en-US" sz="3200" u="none" strike="noStrike" kern="1200" cap="none" spc="0" normalizeH="0" noProof="0" dirty="0">
                <a:ln>
                  <a:noFill/>
                </a:ln>
                <a:solidFill>
                  <a:schemeClr val="tx1"/>
                </a:solidFill>
                <a:effectLst/>
                <a:uLnTx/>
                <a:uFillTx/>
                <a:latin typeface="Segoe UI Light" panose="020B0502040204020203" pitchFamily="34" charset="0"/>
                <a:cs typeface="Segoe UI Light" panose="020B0502040204020203" pitchFamily="34" charset="0"/>
              </a:rPr>
              <a:t> is </a:t>
            </a:r>
            <a:r>
              <a:rPr kumimoji="0" lang="en-US" sz="320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good enough for most apps, provides much better performance!</a:t>
            </a:r>
          </a:p>
        </p:txBody>
      </p:sp>
      <p:grpSp>
        <p:nvGrpSpPr>
          <p:cNvPr id="39" name="Group 17"/>
          <p:cNvGrpSpPr/>
          <p:nvPr/>
        </p:nvGrpSpPr>
        <p:grpSpPr>
          <a:xfrm>
            <a:off x="2819400" y="152400"/>
            <a:ext cx="855176" cy="897849"/>
            <a:chOff x="228600" y="4038600"/>
            <a:chExt cx="855176" cy="897849"/>
          </a:xfrm>
        </p:grpSpPr>
        <p:sp>
          <p:nvSpPr>
            <p:cNvPr id="72" name="TextBox 71"/>
            <p:cNvSpPr txBox="1"/>
            <p:nvPr/>
          </p:nvSpPr>
          <p:spPr>
            <a:xfrm>
              <a:off x="228600" y="4038600"/>
              <a:ext cx="762000" cy="769441"/>
            </a:xfrm>
            <a:prstGeom prst="rect">
              <a:avLst/>
            </a:prstGeom>
            <a:noFill/>
          </p:spPr>
          <p:txBody>
            <a:bodyPr wrap="square" rtlCol="0">
              <a:spAutoFit/>
            </a:bodyPr>
            <a:lstStyle/>
            <a:p>
              <a:r>
                <a:rPr lang="en-US" sz="3200" dirty="0">
                  <a:latin typeface="Consolas" pitchFamily="49" charset="0"/>
                  <a:cs typeface="Consolas" pitchFamily="49" charset="0"/>
                </a:rPr>
                <a:t>W</a:t>
              </a:r>
              <a:r>
                <a:rPr lang="en-US" sz="4400" baseline="-25000" dirty="0">
                  <a:latin typeface="Consolas" pitchFamily="49" charset="0"/>
                  <a:cs typeface="Consolas" pitchFamily="49" charset="0"/>
                </a:rPr>
                <a:t>Y</a:t>
              </a:r>
              <a:endParaRPr lang="en-US" sz="3200" dirty="0">
                <a:latin typeface="Consolas" pitchFamily="49" charset="0"/>
                <a:cs typeface="Consolas" pitchFamily="49" charset="0"/>
              </a:endParaRPr>
            </a:p>
          </p:txBody>
        </p:sp>
        <p:sp>
          <p:nvSpPr>
            <p:cNvPr id="76" name="Rectangle 75"/>
            <p:cNvSpPr/>
            <p:nvPr/>
          </p:nvSpPr>
          <p:spPr>
            <a:xfrm>
              <a:off x="711558" y="4228563"/>
              <a:ext cx="372218" cy="707886"/>
            </a:xfrm>
            <a:prstGeom prst="rect">
              <a:avLst/>
            </a:prstGeom>
          </p:spPr>
          <p:txBody>
            <a:bodyPr wrap="none">
              <a:spAutoFit/>
            </a:bodyPr>
            <a:lstStyle/>
            <a:p>
              <a:r>
                <a:rPr lang="en-US" sz="4000" baseline="-25000" dirty="0">
                  <a:latin typeface="Consolas" pitchFamily="49" charset="0"/>
                  <a:cs typeface="Consolas" pitchFamily="49" charset="0"/>
                </a:rPr>
                <a:t>0</a:t>
              </a:r>
              <a:endParaRPr lang="en-US" sz="1400" dirty="0"/>
            </a:p>
          </p:txBody>
        </p:sp>
      </p:grpSp>
      <p:grpSp>
        <p:nvGrpSpPr>
          <p:cNvPr id="40" name="Group 21"/>
          <p:cNvGrpSpPr/>
          <p:nvPr/>
        </p:nvGrpSpPr>
        <p:grpSpPr>
          <a:xfrm>
            <a:off x="4419600" y="152400"/>
            <a:ext cx="855176" cy="897849"/>
            <a:chOff x="228600" y="4038600"/>
            <a:chExt cx="855176" cy="897849"/>
          </a:xfrm>
        </p:grpSpPr>
        <p:sp>
          <p:nvSpPr>
            <p:cNvPr id="80" name="TextBox 79"/>
            <p:cNvSpPr txBox="1"/>
            <p:nvPr/>
          </p:nvSpPr>
          <p:spPr>
            <a:xfrm>
              <a:off x="228600" y="4038600"/>
              <a:ext cx="762000" cy="769441"/>
            </a:xfrm>
            <a:prstGeom prst="rect">
              <a:avLst/>
            </a:prstGeom>
            <a:noFill/>
          </p:spPr>
          <p:txBody>
            <a:bodyPr wrap="square" rtlCol="0">
              <a:spAutoFit/>
            </a:bodyPr>
            <a:lstStyle/>
            <a:p>
              <a:r>
                <a:rPr lang="en-US" sz="3200" dirty="0">
                  <a:latin typeface="Consolas" pitchFamily="49" charset="0"/>
                  <a:cs typeface="Consolas" pitchFamily="49" charset="0"/>
                </a:rPr>
                <a:t>W</a:t>
              </a:r>
              <a:r>
                <a:rPr lang="en-US" sz="4400" baseline="-25000" dirty="0">
                  <a:latin typeface="Consolas" pitchFamily="49" charset="0"/>
                  <a:cs typeface="Consolas" pitchFamily="49" charset="0"/>
                </a:rPr>
                <a:t>Y</a:t>
              </a:r>
              <a:endParaRPr lang="en-US" sz="3200" dirty="0">
                <a:latin typeface="Consolas" pitchFamily="49" charset="0"/>
                <a:cs typeface="Consolas" pitchFamily="49" charset="0"/>
              </a:endParaRPr>
            </a:p>
          </p:txBody>
        </p:sp>
        <p:sp>
          <p:nvSpPr>
            <p:cNvPr id="81" name="Rectangle 80"/>
            <p:cNvSpPr/>
            <p:nvPr/>
          </p:nvSpPr>
          <p:spPr>
            <a:xfrm>
              <a:off x="711558" y="4228563"/>
              <a:ext cx="372218" cy="707886"/>
            </a:xfrm>
            <a:prstGeom prst="rect">
              <a:avLst/>
            </a:prstGeom>
          </p:spPr>
          <p:txBody>
            <a:bodyPr wrap="none">
              <a:spAutoFit/>
            </a:bodyPr>
            <a:lstStyle/>
            <a:p>
              <a:r>
                <a:rPr lang="en-US" sz="4000" baseline="-25000" dirty="0">
                  <a:latin typeface="Consolas" pitchFamily="49" charset="0"/>
                  <a:cs typeface="Consolas" pitchFamily="49" charset="0"/>
                </a:rPr>
                <a:t>1</a:t>
              </a:r>
              <a:endParaRPr lang="en-US" sz="1400" dirty="0"/>
            </a:p>
          </p:txBody>
        </p:sp>
      </p:grpSp>
      <p:cxnSp>
        <p:nvCxnSpPr>
          <p:cNvPr id="79" name="Straight Arrow Connector 78"/>
          <p:cNvCxnSpPr/>
          <p:nvPr/>
        </p:nvCxnSpPr>
        <p:spPr>
          <a:xfrm rot="16200000" flipH="1">
            <a:off x="5905500" y="5753100"/>
            <a:ext cx="914400" cy="762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6200000" flipH="1">
            <a:off x="6057900" y="5753100"/>
            <a:ext cx="914400" cy="7620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83" name="Group 68"/>
          <p:cNvGrpSpPr/>
          <p:nvPr/>
        </p:nvGrpSpPr>
        <p:grpSpPr>
          <a:xfrm>
            <a:off x="6553200" y="5303640"/>
            <a:ext cx="893648" cy="1020960"/>
            <a:chOff x="228600" y="4038600"/>
            <a:chExt cx="893648" cy="1020960"/>
          </a:xfrm>
        </p:grpSpPr>
        <p:sp>
          <p:nvSpPr>
            <p:cNvPr id="84" name="TextBox 83"/>
            <p:cNvSpPr txBox="1"/>
            <p:nvPr/>
          </p:nvSpPr>
          <p:spPr>
            <a:xfrm>
              <a:off x="228600" y="4038600"/>
              <a:ext cx="762000" cy="923330"/>
            </a:xfrm>
            <a:prstGeom prst="rect">
              <a:avLst/>
            </a:prstGeom>
            <a:noFill/>
          </p:spPr>
          <p:txBody>
            <a:bodyPr wrap="square" rtlCol="0">
              <a:spAutoFit/>
            </a:bodyPr>
            <a:lstStyle/>
            <a:p>
              <a:r>
                <a:rPr lang="en-US" sz="4000" dirty="0">
                  <a:latin typeface="Consolas" pitchFamily="49" charset="0"/>
                  <a:cs typeface="Consolas" pitchFamily="49" charset="0"/>
                </a:rPr>
                <a:t>W</a:t>
              </a:r>
              <a:r>
                <a:rPr lang="en-US" sz="5400" baseline="-25000" dirty="0">
                  <a:latin typeface="Consolas" pitchFamily="49" charset="0"/>
                  <a:cs typeface="Consolas" pitchFamily="49" charset="0"/>
                </a:rPr>
                <a:t>X</a:t>
              </a:r>
              <a:endParaRPr lang="en-US" sz="4000" dirty="0">
                <a:latin typeface="Consolas" pitchFamily="49" charset="0"/>
                <a:cs typeface="Consolas" pitchFamily="49" charset="0"/>
              </a:endParaRPr>
            </a:p>
          </p:txBody>
        </p:sp>
        <p:sp>
          <p:nvSpPr>
            <p:cNvPr id="85" name="Rectangle 84"/>
            <p:cNvSpPr/>
            <p:nvPr/>
          </p:nvSpPr>
          <p:spPr>
            <a:xfrm>
              <a:off x="711558" y="4228563"/>
              <a:ext cx="410690" cy="830997"/>
            </a:xfrm>
            <a:prstGeom prst="rect">
              <a:avLst/>
            </a:prstGeom>
          </p:spPr>
          <p:txBody>
            <a:bodyPr wrap="none">
              <a:spAutoFit/>
            </a:bodyPr>
            <a:lstStyle/>
            <a:p>
              <a:r>
                <a:rPr lang="en-US" sz="4800" baseline="-25000" dirty="0">
                  <a:latin typeface="Consolas" pitchFamily="49" charset="0"/>
                  <a:cs typeface="Consolas" pitchFamily="49" charset="0"/>
                </a:rPr>
                <a:t>1</a:t>
              </a:r>
              <a:endParaRPr lang="en-US" dirty="0"/>
            </a:p>
          </p:txBody>
        </p:sp>
      </p:grpSp>
      <p:grpSp>
        <p:nvGrpSpPr>
          <p:cNvPr id="86" name="Group 71"/>
          <p:cNvGrpSpPr/>
          <p:nvPr/>
        </p:nvGrpSpPr>
        <p:grpSpPr>
          <a:xfrm>
            <a:off x="6573952" y="5837040"/>
            <a:ext cx="893648" cy="1020960"/>
            <a:chOff x="228600" y="4038600"/>
            <a:chExt cx="893648" cy="1020960"/>
          </a:xfrm>
        </p:grpSpPr>
        <p:sp>
          <p:nvSpPr>
            <p:cNvPr id="87" name="TextBox 86"/>
            <p:cNvSpPr txBox="1"/>
            <p:nvPr/>
          </p:nvSpPr>
          <p:spPr>
            <a:xfrm>
              <a:off x="228600" y="4038600"/>
              <a:ext cx="762000" cy="923330"/>
            </a:xfrm>
            <a:prstGeom prst="rect">
              <a:avLst/>
            </a:prstGeom>
            <a:noFill/>
          </p:spPr>
          <p:txBody>
            <a:bodyPr wrap="square" rtlCol="0">
              <a:spAutoFit/>
            </a:bodyPr>
            <a:lstStyle/>
            <a:p>
              <a:r>
                <a:rPr lang="en-US" sz="4000" dirty="0">
                  <a:latin typeface="Consolas" pitchFamily="49" charset="0"/>
                  <a:cs typeface="Consolas" pitchFamily="49" charset="0"/>
                </a:rPr>
                <a:t>W</a:t>
              </a:r>
              <a:r>
                <a:rPr lang="en-US" sz="5400" baseline="-25000" dirty="0">
                  <a:latin typeface="Consolas" pitchFamily="49" charset="0"/>
                  <a:cs typeface="Consolas" pitchFamily="49" charset="0"/>
                </a:rPr>
                <a:t>Y</a:t>
              </a:r>
              <a:endParaRPr lang="en-US" sz="4000" dirty="0">
                <a:latin typeface="Consolas" pitchFamily="49" charset="0"/>
                <a:cs typeface="Consolas" pitchFamily="49" charset="0"/>
              </a:endParaRPr>
            </a:p>
          </p:txBody>
        </p:sp>
        <p:sp>
          <p:nvSpPr>
            <p:cNvPr id="88" name="Rectangle 87"/>
            <p:cNvSpPr/>
            <p:nvPr/>
          </p:nvSpPr>
          <p:spPr>
            <a:xfrm>
              <a:off x="711558" y="4228563"/>
              <a:ext cx="410690" cy="830997"/>
            </a:xfrm>
            <a:prstGeom prst="rect">
              <a:avLst/>
            </a:prstGeom>
          </p:spPr>
          <p:txBody>
            <a:bodyPr wrap="none">
              <a:spAutoFit/>
            </a:bodyPr>
            <a:lstStyle/>
            <a:p>
              <a:r>
                <a:rPr lang="en-US" sz="4800" baseline="-25000" dirty="0">
                  <a:latin typeface="Consolas" pitchFamily="49" charset="0"/>
                  <a:cs typeface="Consolas" pitchFamily="49" charset="0"/>
                </a:rPr>
                <a:t>1</a:t>
              </a:r>
              <a:endParaRPr lang="en-US" dirty="0"/>
            </a:p>
          </p:txBody>
        </p:sp>
      </p:grpSp>
      <p:sp>
        <p:nvSpPr>
          <p:cNvPr id="74" name="Content Placeholder 2"/>
          <p:cNvSpPr>
            <a:spLocks noGrp="1"/>
          </p:cNvSpPr>
          <p:nvPr>
            <p:ph idx="1"/>
          </p:nvPr>
        </p:nvSpPr>
        <p:spPr>
          <a:xfrm>
            <a:off x="457200" y="838201"/>
            <a:ext cx="8229600" cy="2743200"/>
          </a:xfrm>
        </p:spPr>
        <p:txBody>
          <a:bodyPr>
            <a:normAutofit/>
          </a:bodyPr>
          <a:lstStyle/>
          <a:p>
            <a:r>
              <a:rPr lang="en-US" dirty="0">
                <a:latin typeface="Segoe UI Light" panose="020B0502040204020203" pitchFamily="34" charset="0"/>
                <a:cs typeface="Segoe UI Light" panose="020B0502040204020203" pitchFamily="34" charset="0"/>
              </a:rPr>
              <a:t>Decouple durability from ordering</a:t>
            </a:r>
          </a:p>
          <a:p>
            <a:r>
              <a:rPr lang="en-US" dirty="0">
                <a:latin typeface="Segoe UI Light" panose="020B0502040204020203" pitchFamily="34" charset="0"/>
                <a:cs typeface="Segoe UI Light" panose="020B0502040204020203" pitchFamily="34" charset="0"/>
              </a:rPr>
              <a:t>Acknowledge flush() immediately . . .</a:t>
            </a:r>
          </a:p>
          <a:p>
            <a:pPr lvl="1"/>
            <a:r>
              <a:rPr lang="en-US" dirty="0">
                <a:latin typeface="Segoe UI Light" panose="020B0502040204020203" pitchFamily="34" charset="0"/>
                <a:cs typeface="Segoe UI Light" panose="020B0502040204020203" pitchFamily="34" charset="0"/>
              </a:rPr>
              <a:t>. . . but increment flush epoch</a:t>
            </a:r>
          </a:p>
          <a:p>
            <a:pPr lvl="1"/>
            <a:r>
              <a:rPr lang="en-US" dirty="0">
                <a:latin typeface="Segoe UI Light" panose="020B0502040204020203" pitchFamily="34" charset="0"/>
                <a:cs typeface="Segoe UI Light" panose="020B0502040204020203" pitchFamily="34" charset="0"/>
              </a:rPr>
              <a:t>Tag writes with their epoch number, asynchronously retire writes in epoch order</a:t>
            </a:r>
          </a:p>
        </p:txBody>
      </p:sp>
      <p:sp>
        <p:nvSpPr>
          <p:cNvPr id="89" name="Title 1"/>
          <p:cNvSpPr>
            <a:spLocks noGrp="1"/>
          </p:cNvSpPr>
          <p:nvPr>
            <p:ph type="title"/>
          </p:nvPr>
        </p:nvSpPr>
        <p:spPr>
          <a:xfrm>
            <a:off x="0" y="76200"/>
            <a:ext cx="9144000" cy="792162"/>
          </a:xfrm>
        </p:spPr>
        <p:txBody>
          <a:bodyPr>
            <a:noAutofit/>
          </a:bodyPr>
          <a:lstStyle/>
          <a:p>
            <a:r>
              <a:rPr lang="en-US" sz="3600" dirty="0">
                <a:latin typeface="Segoe UI" panose="020B0502040204020203" pitchFamily="34" charset="0"/>
                <a:cs typeface="Segoe UI" panose="020B0502040204020203" pitchFamily="34" charset="0"/>
              </a:rPr>
              <a:t>Delayed Durability in Blizzard’s Virtual Drive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fade">
                                      <p:cBhvr>
                                        <p:cTn id="7" dur="500"/>
                                        <p:tgtEl>
                                          <p:spTgt spid="123906"/>
                                        </p:tgtEl>
                                      </p:cBhvr>
                                    </p:animEffect>
                                  </p:childTnLst>
                                </p:cTn>
                              </p:par>
                              <p:par>
                                <p:cTn id="8" presetID="10" presetClass="exit" presetSubtype="0" fill="hold" grpId="0" nodeType="withEffect">
                                  <p:stCondLst>
                                    <p:cond delay="0"/>
                                  </p:stCondLst>
                                  <p:childTnLst>
                                    <p:animEffect transition="out" filter="fade">
                                      <p:cBhvr>
                                        <p:cTn id="9" dur="500"/>
                                        <p:tgtEl>
                                          <p:spTgt spid="74">
                                            <p:txEl>
                                              <p:pRg st="0" end="0"/>
                                            </p:txEl>
                                          </p:spTgt>
                                        </p:tgtEl>
                                      </p:cBhvr>
                                    </p:animEffect>
                                    <p:set>
                                      <p:cBhvr>
                                        <p:cTn id="10" dur="1" fill="hold">
                                          <p:stCondLst>
                                            <p:cond delay="499"/>
                                          </p:stCondLst>
                                        </p:cTn>
                                        <p:tgtEl>
                                          <p:spTgt spid="74">
                                            <p:txEl>
                                              <p:pRg st="0" end="0"/>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4">
                                            <p:txEl>
                                              <p:pRg st="1" end="1"/>
                                            </p:txEl>
                                          </p:spTgt>
                                        </p:tgtEl>
                                      </p:cBhvr>
                                    </p:animEffect>
                                    <p:set>
                                      <p:cBhvr>
                                        <p:cTn id="13" dur="1" fill="hold">
                                          <p:stCondLst>
                                            <p:cond delay="499"/>
                                          </p:stCondLst>
                                        </p:cTn>
                                        <p:tgtEl>
                                          <p:spTgt spid="74">
                                            <p:txEl>
                                              <p:pRg st="1" end="1"/>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4">
                                            <p:txEl>
                                              <p:pRg st="2" end="2"/>
                                            </p:txEl>
                                          </p:spTgt>
                                        </p:tgtEl>
                                      </p:cBhvr>
                                    </p:animEffect>
                                    <p:set>
                                      <p:cBhvr>
                                        <p:cTn id="16" dur="1" fill="hold">
                                          <p:stCondLst>
                                            <p:cond delay="499"/>
                                          </p:stCondLst>
                                        </p:cTn>
                                        <p:tgtEl>
                                          <p:spTgt spid="74">
                                            <p:txEl>
                                              <p:pRg st="2" end="2"/>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74">
                                            <p:txEl>
                                              <p:pRg st="3" end="3"/>
                                            </p:txEl>
                                          </p:spTgt>
                                        </p:tgtEl>
                                      </p:cBhvr>
                                    </p:animEffect>
                                    <p:set>
                                      <p:cBhvr>
                                        <p:cTn id="19" dur="1" fill="hold">
                                          <p:stCondLst>
                                            <p:cond delay="499"/>
                                          </p:stCondLst>
                                        </p:cTn>
                                        <p:tgtEl>
                                          <p:spTgt spid="74">
                                            <p:txEl>
                                              <p:pRg st="3" end="3"/>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89"/>
                                        </p:tgtEl>
                                      </p:cBhvr>
                                    </p:animEffect>
                                    <p:set>
                                      <p:cBhvr>
                                        <p:cTn id="22" dur="1" fill="hold">
                                          <p:stCondLst>
                                            <p:cond delay="499"/>
                                          </p:stCondLst>
                                        </p:cTn>
                                        <p:tgtEl>
                                          <p:spTgt spid="8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p:bldP spid="74" grpId="0" uiExpand="1" build="p"/>
      <p:bldP spid="8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musictherapymaven.com/wp-content/uploads/2009/08/Thinking-Wo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8480" y="2895600"/>
            <a:ext cx="5651359" cy="39586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52400"/>
            <a:ext cx="8382000" cy="707886"/>
          </a:xfrm>
          <a:prstGeom prst="rect">
            <a:avLst/>
          </a:prstGeom>
          <a:noFill/>
        </p:spPr>
        <p:txBody>
          <a:bodyPr wrap="square" rtlCol="0">
            <a:spAutoFit/>
          </a:bodyPr>
          <a:lstStyle/>
          <a:p>
            <a:r>
              <a:rPr lang="en-US" sz="4000" dirty="0">
                <a:latin typeface="Segoe UI" panose="020B0502040204020203" pitchFamily="34" charset="0"/>
                <a:cs typeface="Segoe UI" panose="020B0502040204020203" pitchFamily="34" charset="0"/>
              </a:rPr>
              <a:t>Isn’t Blizzard buffering a lot of data?</a:t>
            </a:r>
          </a:p>
        </p:txBody>
      </p:sp>
      <p:sp>
        <p:nvSpPr>
          <p:cNvPr id="5" name="TextBox 4"/>
          <p:cNvSpPr txBox="1"/>
          <p:nvPr/>
        </p:nvSpPr>
        <p:spPr>
          <a:xfrm>
            <a:off x="76200" y="3124200"/>
            <a:ext cx="1981200" cy="646331"/>
          </a:xfrm>
          <a:prstGeom prst="rect">
            <a:avLst/>
          </a:prstGeom>
          <a:noFill/>
        </p:spPr>
        <p:txBody>
          <a:bodyPr wrap="square" rtlCol="0">
            <a:spAutoFit/>
          </a:bodyPr>
          <a:lstStyle/>
          <a:p>
            <a:r>
              <a:rPr lang="en-US" sz="3600" dirty="0"/>
              <a:t>Epoch 0</a:t>
            </a:r>
          </a:p>
        </p:txBody>
      </p:sp>
      <p:sp>
        <p:nvSpPr>
          <p:cNvPr id="6" name="TextBox 5"/>
          <p:cNvSpPr txBox="1"/>
          <p:nvPr/>
        </p:nvSpPr>
        <p:spPr>
          <a:xfrm>
            <a:off x="76200" y="2438400"/>
            <a:ext cx="1981200" cy="646331"/>
          </a:xfrm>
          <a:prstGeom prst="rect">
            <a:avLst/>
          </a:prstGeom>
          <a:noFill/>
        </p:spPr>
        <p:txBody>
          <a:bodyPr wrap="square" rtlCol="0">
            <a:spAutoFit/>
          </a:bodyPr>
          <a:lstStyle/>
          <a:p>
            <a:r>
              <a:rPr lang="en-US" sz="3600" dirty="0"/>
              <a:t>Epoch 1</a:t>
            </a:r>
          </a:p>
        </p:txBody>
      </p:sp>
      <p:sp>
        <p:nvSpPr>
          <p:cNvPr id="7" name="TextBox 6"/>
          <p:cNvSpPr txBox="1"/>
          <p:nvPr/>
        </p:nvSpPr>
        <p:spPr>
          <a:xfrm>
            <a:off x="76200" y="1752600"/>
            <a:ext cx="1981200" cy="646331"/>
          </a:xfrm>
          <a:prstGeom prst="rect">
            <a:avLst/>
          </a:prstGeom>
          <a:noFill/>
        </p:spPr>
        <p:txBody>
          <a:bodyPr wrap="square" rtlCol="0">
            <a:spAutoFit/>
          </a:bodyPr>
          <a:lstStyle/>
          <a:p>
            <a:r>
              <a:rPr lang="en-US" sz="3600" dirty="0"/>
              <a:t>Epoch 2</a:t>
            </a:r>
          </a:p>
        </p:txBody>
      </p:sp>
      <p:sp>
        <p:nvSpPr>
          <p:cNvPr id="8" name="TextBox 7"/>
          <p:cNvSpPr txBox="1"/>
          <p:nvPr/>
        </p:nvSpPr>
        <p:spPr>
          <a:xfrm>
            <a:off x="76200" y="1106269"/>
            <a:ext cx="1981200" cy="646331"/>
          </a:xfrm>
          <a:prstGeom prst="rect">
            <a:avLst/>
          </a:prstGeom>
          <a:noFill/>
        </p:spPr>
        <p:txBody>
          <a:bodyPr wrap="square" rtlCol="0">
            <a:spAutoFit/>
          </a:bodyPr>
          <a:lstStyle/>
          <a:p>
            <a:r>
              <a:rPr lang="en-US" sz="3600" dirty="0"/>
              <a:t>Epoch 3</a:t>
            </a:r>
          </a:p>
        </p:txBody>
      </p:sp>
      <p:sp>
        <p:nvSpPr>
          <p:cNvPr id="9" name="Rectangle 8"/>
          <p:cNvSpPr/>
          <p:nvPr/>
        </p:nvSpPr>
        <p:spPr>
          <a:xfrm>
            <a:off x="1905000" y="3276600"/>
            <a:ext cx="533400" cy="4572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14600" y="3276600"/>
            <a:ext cx="533400" cy="4572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24200" y="3276600"/>
            <a:ext cx="533400" cy="4572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5000" y="2590800"/>
            <a:ext cx="533400" cy="4572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14600" y="2590800"/>
            <a:ext cx="533400" cy="4572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05000" y="1905000"/>
            <a:ext cx="533400" cy="4572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514600" y="1905000"/>
            <a:ext cx="533400" cy="4572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124200" y="1905000"/>
            <a:ext cx="533400" cy="4572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5000" y="1219200"/>
            <a:ext cx="533400" cy="4572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14600" y="1219200"/>
            <a:ext cx="533400" cy="4572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33800" y="1905000"/>
            <a:ext cx="533400" cy="4572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rot="5400000">
            <a:off x="1409700" y="4076700"/>
            <a:ext cx="990600" cy="3048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2095500" y="4076700"/>
            <a:ext cx="990600" cy="3048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2705100" y="4076700"/>
            <a:ext cx="990600" cy="3048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524000" y="838200"/>
            <a:ext cx="6248400" cy="2362200"/>
            <a:chOff x="1524000" y="838200"/>
            <a:chExt cx="6248400" cy="2362200"/>
          </a:xfrm>
        </p:grpSpPr>
        <p:sp>
          <p:nvSpPr>
            <p:cNvPr id="27" name="Oval 26"/>
            <p:cNvSpPr/>
            <p:nvPr/>
          </p:nvSpPr>
          <p:spPr>
            <a:xfrm>
              <a:off x="1524000" y="838200"/>
              <a:ext cx="3276600" cy="23622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800600" y="1396425"/>
              <a:ext cx="2971800" cy="584775"/>
            </a:xfrm>
            <a:prstGeom prst="rect">
              <a:avLst/>
            </a:prstGeom>
            <a:noFill/>
          </p:spPr>
          <p:txBody>
            <a:bodyPr wrap="square" rtlCol="0">
              <a:spAutoFit/>
            </a:bodyPr>
            <a:lstStyle/>
            <a:p>
              <a:r>
                <a:rPr lang="en-US" sz="3200" dirty="0"/>
                <a:t>Cannot issue!</a:t>
              </a:r>
            </a:p>
          </p:txBody>
        </p:sp>
      </p:grpSp>
      <p:sp>
        <p:nvSpPr>
          <p:cNvPr id="30" name="TextBox 29"/>
          <p:cNvSpPr txBox="1"/>
          <p:nvPr/>
        </p:nvSpPr>
        <p:spPr>
          <a:xfrm>
            <a:off x="1371600" y="4749225"/>
            <a:ext cx="2286000" cy="584775"/>
          </a:xfrm>
          <a:prstGeom prst="rect">
            <a:avLst/>
          </a:prstGeom>
          <a:noFill/>
        </p:spPr>
        <p:txBody>
          <a:bodyPr wrap="square" rtlCol="0">
            <a:spAutoFit/>
          </a:bodyPr>
          <a:lstStyle/>
          <a:p>
            <a:pPr algn="ctr"/>
            <a:r>
              <a:rPr lang="en-US" sz="3200" dirty="0"/>
              <a:t>In flight . . .</a:t>
            </a:r>
          </a:p>
        </p:txBody>
      </p:sp>
    </p:spTree>
    <p:extLst>
      <p:ext uri="{BB962C8B-B14F-4D97-AF65-F5344CB8AC3E}">
        <p14:creationId xmlns:p14="http://schemas.microsoft.com/office/powerpoint/2010/main" val="313129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1"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sz="4000" dirty="0">
                <a:latin typeface="Segoe UI" panose="020B0502040204020203" pitchFamily="34" charset="0"/>
                <a:cs typeface="Segoe UI" panose="020B0502040204020203" pitchFamily="34" charset="0"/>
              </a:rPr>
              <a:t>Log-based Writes</a:t>
            </a:r>
          </a:p>
        </p:txBody>
      </p:sp>
      <p:sp>
        <p:nvSpPr>
          <p:cNvPr id="3" name="Content Placeholder 2"/>
          <p:cNvSpPr>
            <a:spLocks noGrp="1"/>
          </p:cNvSpPr>
          <p:nvPr>
            <p:ph idx="1"/>
          </p:nvPr>
        </p:nvSpPr>
        <p:spPr>
          <a:xfrm>
            <a:off x="457200" y="609600"/>
            <a:ext cx="8534400" cy="2667000"/>
          </a:xfrm>
        </p:spPr>
        <p:txBody>
          <a:bodyPr>
            <a:normAutofit fontScale="92500" lnSpcReduction="20000"/>
          </a:bodyPr>
          <a:lstStyle/>
          <a:p>
            <a:r>
              <a:rPr lang="en-US" dirty="0">
                <a:latin typeface="Segoe UI Light" panose="020B0502040204020203" pitchFamily="34" charset="0"/>
                <a:cs typeface="Segoe UI Light" panose="020B0502040204020203" pitchFamily="34" charset="0"/>
              </a:rPr>
              <a:t>Treat backing FDS storage as a distributed log</a:t>
            </a:r>
          </a:p>
          <a:p>
            <a:pPr lvl="1"/>
            <a:r>
              <a:rPr lang="en-US" dirty="0">
                <a:latin typeface="Segoe UI Light" panose="020B0502040204020203" pitchFamily="34" charset="0"/>
                <a:cs typeface="Segoe UI Light" panose="020B0502040204020203" pitchFamily="34" charset="0"/>
              </a:rPr>
              <a:t>Issue block writes to log immediately and in order</a:t>
            </a:r>
          </a:p>
          <a:p>
            <a:pPr lvl="1"/>
            <a:r>
              <a:rPr lang="en-US" dirty="0">
                <a:latin typeface="Segoe UI Light" panose="020B0502040204020203" pitchFamily="34" charset="0"/>
                <a:cs typeface="Segoe UI Light" panose="020B0502040204020203" pitchFamily="34" charset="0"/>
              </a:rPr>
              <a:t>Blizzard maintains a mapping from logical virtual disk blocks to their physical location in the log</a:t>
            </a:r>
          </a:p>
          <a:p>
            <a:pPr lvl="1"/>
            <a:r>
              <a:rPr lang="en-US" dirty="0">
                <a:latin typeface="Segoe UI Light" panose="020B0502040204020203" pitchFamily="34" charset="0"/>
                <a:cs typeface="Segoe UI Light" panose="020B0502040204020203" pitchFamily="34" charset="0"/>
              </a:rPr>
              <a:t>On failure, roll forward from last checkpoint and stop when you find torn write, unallocated log block with old epoch number</a:t>
            </a:r>
          </a:p>
        </p:txBody>
      </p:sp>
      <p:grpSp>
        <p:nvGrpSpPr>
          <p:cNvPr id="4" name="Group 30"/>
          <p:cNvGrpSpPr>
            <a:grpSpLocks noChangeAspect="1"/>
          </p:cNvGrpSpPr>
          <p:nvPr/>
        </p:nvGrpSpPr>
        <p:grpSpPr>
          <a:xfrm>
            <a:off x="4191000" y="5837107"/>
            <a:ext cx="1904834" cy="868493"/>
            <a:chOff x="1812733" y="3581400"/>
            <a:chExt cx="1283832" cy="640080"/>
          </a:xfrm>
        </p:grpSpPr>
        <p:sp>
          <p:nvSpPr>
            <p:cNvPr id="5" name="Rectangle 4"/>
            <p:cNvSpPr/>
            <p:nvPr/>
          </p:nvSpPr>
          <p:spPr>
            <a:xfrm>
              <a:off x="1812733" y="3581400"/>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56485" y="3581400"/>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3"/>
          <p:cNvGrpSpPr>
            <a:grpSpLocks noChangeAspect="1"/>
          </p:cNvGrpSpPr>
          <p:nvPr/>
        </p:nvGrpSpPr>
        <p:grpSpPr>
          <a:xfrm>
            <a:off x="6096166" y="5837107"/>
            <a:ext cx="1904834" cy="868493"/>
            <a:chOff x="1812733" y="3581400"/>
            <a:chExt cx="1283832" cy="640080"/>
          </a:xfrm>
        </p:grpSpPr>
        <p:sp>
          <p:nvSpPr>
            <p:cNvPr id="8" name="Rectangle 7"/>
            <p:cNvSpPr/>
            <p:nvPr/>
          </p:nvSpPr>
          <p:spPr>
            <a:xfrm>
              <a:off x="1812733" y="3581400"/>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56485" y="3581400"/>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0"/>
          <p:cNvGrpSpPr>
            <a:grpSpLocks noChangeAspect="1"/>
          </p:cNvGrpSpPr>
          <p:nvPr/>
        </p:nvGrpSpPr>
        <p:grpSpPr>
          <a:xfrm>
            <a:off x="2286000" y="5837107"/>
            <a:ext cx="1904834" cy="868493"/>
            <a:chOff x="1812733" y="3581400"/>
            <a:chExt cx="1283832" cy="640080"/>
          </a:xfrm>
        </p:grpSpPr>
        <p:sp>
          <p:nvSpPr>
            <p:cNvPr id="11" name="Rectangle 10"/>
            <p:cNvSpPr/>
            <p:nvPr/>
          </p:nvSpPr>
          <p:spPr>
            <a:xfrm>
              <a:off x="1812733" y="3581400"/>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56485" y="3581400"/>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Arrow Connector 20"/>
          <p:cNvCxnSpPr/>
          <p:nvPr/>
        </p:nvCxnSpPr>
        <p:spPr>
          <a:xfrm>
            <a:off x="2646132" y="5216237"/>
            <a:ext cx="90718" cy="608170"/>
          </a:xfrm>
          <a:prstGeom prst="straightConnector1">
            <a:avLst/>
          </a:prstGeom>
          <a:ln w="22225">
            <a:prstDash val="solid"/>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5" idx="0"/>
          </p:cNvCxnSpPr>
          <p:nvPr/>
        </p:nvCxnSpPr>
        <p:spPr>
          <a:xfrm flipH="1">
            <a:off x="4665847" y="5200625"/>
            <a:ext cx="41938" cy="636482"/>
          </a:xfrm>
          <a:prstGeom prst="straightConnector1">
            <a:avLst/>
          </a:prstGeom>
          <a:ln w="22225">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650052" y="5216268"/>
            <a:ext cx="1" cy="576394"/>
          </a:xfrm>
          <a:prstGeom prst="straightConnector1">
            <a:avLst/>
          </a:prstGeom>
          <a:ln w="22225">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6" idx="0"/>
          </p:cNvCxnSpPr>
          <p:nvPr/>
        </p:nvCxnSpPr>
        <p:spPr>
          <a:xfrm flipH="1">
            <a:off x="5620988" y="5216237"/>
            <a:ext cx="326164" cy="620870"/>
          </a:xfrm>
          <a:prstGeom prst="straightConnector1">
            <a:avLst/>
          </a:prstGeom>
          <a:ln w="22225">
            <a:prstDash val="solid"/>
            <a:tailEnd type="arrow"/>
          </a:ln>
        </p:spPr>
        <p:style>
          <a:lnRef idx="1">
            <a:schemeClr val="accent1"/>
          </a:lnRef>
          <a:fillRef idx="0">
            <a:schemeClr val="accent1"/>
          </a:fillRef>
          <a:effectRef idx="0">
            <a:schemeClr val="accent1"/>
          </a:effectRef>
          <a:fontRef idx="minor">
            <a:schemeClr val="tx1"/>
          </a:fontRef>
        </p:style>
      </p:cxnSp>
      <p:pic>
        <p:nvPicPr>
          <p:cNvPr id="25" name="Picture 2" descr="http://www.clker.com/cliparts/e/b/c/6/1206570436270960825johnny_automatic_battle.svg.med.png"/>
          <p:cNvPicPr>
            <a:picLocks noChangeAspect="1" noChangeArrowheads="1"/>
          </p:cNvPicPr>
          <p:nvPr/>
        </p:nvPicPr>
        <p:blipFill>
          <a:blip r:embed="rId3" cstate="print"/>
          <a:srcRect/>
          <a:stretch>
            <a:fillRect/>
          </a:stretch>
        </p:blipFill>
        <p:spPr bwMode="auto">
          <a:xfrm>
            <a:off x="4434095" y="5107223"/>
            <a:ext cx="547379" cy="509065"/>
          </a:xfrm>
          <a:prstGeom prst="rect">
            <a:avLst/>
          </a:prstGeom>
          <a:noFill/>
        </p:spPr>
      </p:pic>
      <p:sp>
        <p:nvSpPr>
          <p:cNvPr id="26" name="TextBox 25"/>
          <p:cNvSpPr txBox="1"/>
          <p:nvPr/>
        </p:nvSpPr>
        <p:spPr>
          <a:xfrm>
            <a:off x="2430305" y="5837107"/>
            <a:ext cx="613090" cy="769441"/>
          </a:xfrm>
          <a:prstGeom prst="rect">
            <a:avLst/>
          </a:prstGeom>
          <a:noFill/>
        </p:spPr>
        <p:txBody>
          <a:bodyPr wrap="square" rtlCol="0">
            <a:spAutoFit/>
          </a:bodyPr>
          <a:lstStyle/>
          <a:p>
            <a:r>
              <a:rPr lang="en-US" sz="3200" dirty="0">
                <a:latin typeface="Consolas" pitchFamily="49" charset="0"/>
                <a:cs typeface="Consolas" pitchFamily="49" charset="0"/>
              </a:rPr>
              <a:t>W</a:t>
            </a:r>
            <a:r>
              <a:rPr lang="en-US" sz="4400" baseline="-25000" dirty="0">
                <a:latin typeface="Consolas" pitchFamily="49" charset="0"/>
                <a:cs typeface="Consolas" pitchFamily="49" charset="0"/>
              </a:rPr>
              <a:t>0</a:t>
            </a:r>
            <a:endParaRPr lang="en-US" sz="3200" dirty="0">
              <a:latin typeface="Consolas" pitchFamily="49" charset="0"/>
              <a:cs typeface="Consolas" pitchFamily="49" charset="0"/>
            </a:endParaRPr>
          </a:p>
        </p:txBody>
      </p:sp>
      <p:sp>
        <p:nvSpPr>
          <p:cNvPr id="27" name="TextBox 26"/>
          <p:cNvSpPr txBox="1"/>
          <p:nvPr/>
        </p:nvSpPr>
        <p:spPr>
          <a:xfrm>
            <a:off x="3373957" y="5835710"/>
            <a:ext cx="644018" cy="769441"/>
          </a:xfrm>
          <a:prstGeom prst="rect">
            <a:avLst/>
          </a:prstGeom>
          <a:noFill/>
        </p:spPr>
        <p:txBody>
          <a:bodyPr wrap="square" rtlCol="0">
            <a:spAutoFit/>
          </a:bodyPr>
          <a:lstStyle/>
          <a:p>
            <a:r>
              <a:rPr lang="en-US" sz="3200" dirty="0">
                <a:latin typeface="Consolas" pitchFamily="49" charset="0"/>
                <a:cs typeface="Consolas" pitchFamily="49" charset="0"/>
              </a:rPr>
              <a:t>W</a:t>
            </a:r>
            <a:r>
              <a:rPr lang="en-US" sz="4400" baseline="-25000" dirty="0">
                <a:latin typeface="Consolas" pitchFamily="49" charset="0"/>
                <a:cs typeface="Consolas" pitchFamily="49" charset="0"/>
              </a:rPr>
              <a:t>1</a:t>
            </a:r>
            <a:endParaRPr lang="en-US" sz="3200" dirty="0">
              <a:latin typeface="Consolas" pitchFamily="49" charset="0"/>
              <a:cs typeface="Consolas" pitchFamily="49" charset="0"/>
            </a:endParaRPr>
          </a:p>
        </p:txBody>
      </p:sp>
      <p:sp>
        <p:nvSpPr>
          <p:cNvPr id="28" name="TextBox 27"/>
          <p:cNvSpPr txBox="1"/>
          <p:nvPr/>
        </p:nvSpPr>
        <p:spPr>
          <a:xfrm>
            <a:off x="5247223" y="5837425"/>
            <a:ext cx="657313" cy="769441"/>
          </a:xfrm>
          <a:prstGeom prst="rect">
            <a:avLst/>
          </a:prstGeom>
          <a:noFill/>
        </p:spPr>
        <p:txBody>
          <a:bodyPr wrap="square" rtlCol="0">
            <a:spAutoFit/>
          </a:bodyPr>
          <a:lstStyle/>
          <a:p>
            <a:r>
              <a:rPr lang="en-US" sz="3200" dirty="0">
                <a:latin typeface="Consolas" pitchFamily="49" charset="0"/>
                <a:cs typeface="Consolas" pitchFamily="49" charset="0"/>
              </a:rPr>
              <a:t>W</a:t>
            </a:r>
            <a:r>
              <a:rPr lang="en-US" sz="4400" baseline="-25000" dirty="0">
                <a:latin typeface="Consolas" pitchFamily="49" charset="0"/>
                <a:cs typeface="Consolas" pitchFamily="49" charset="0"/>
              </a:rPr>
              <a:t>3</a:t>
            </a:r>
            <a:endParaRPr lang="en-US" sz="3200" dirty="0">
              <a:latin typeface="Consolas" pitchFamily="49" charset="0"/>
              <a:cs typeface="Consolas" pitchFamily="49" charset="0"/>
            </a:endParaRPr>
          </a:p>
        </p:txBody>
      </p:sp>
      <p:sp>
        <p:nvSpPr>
          <p:cNvPr id="34" name="TextBox 33"/>
          <p:cNvSpPr txBox="1"/>
          <p:nvPr/>
        </p:nvSpPr>
        <p:spPr>
          <a:xfrm>
            <a:off x="457200" y="2971800"/>
            <a:ext cx="3048000" cy="707886"/>
          </a:xfrm>
          <a:prstGeom prst="rect">
            <a:avLst/>
          </a:prstGeom>
          <a:noFill/>
        </p:spPr>
        <p:txBody>
          <a:bodyPr wrap="square" rtlCol="0">
            <a:spAutoFit/>
          </a:bodyPr>
          <a:lstStyle/>
          <a:p>
            <a:r>
              <a:rPr lang="en-US" sz="4000" b="1" dirty="0">
                <a:ln>
                  <a:solidFill>
                    <a:schemeClr val="tx1"/>
                  </a:solidFill>
                </a:ln>
                <a:solidFill>
                  <a:srgbClr val="3BCA02"/>
                </a:solidFill>
              </a:rPr>
              <a:t>Recovered</a:t>
            </a:r>
            <a:endParaRPr lang="en-US" sz="4000" dirty="0">
              <a:ln>
                <a:solidFill>
                  <a:schemeClr val="tx1"/>
                </a:solidFill>
              </a:ln>
              <a:solidFill>
                <a:srgbClr val="3BCA02"/>
              </a:solidFill>
            </a:endParaRPr>
          </a:p>
        </p:txBody>
      </p:sp>
      <p:sp>
        <p:nvSpPr>
          <p:cNvPr id="35" name="Right Arrow 34"/>
          <p:cNvSpPr/>
          <p:nvPr/>
        </p:nvSpPr>
        <p:spPr>
          <a:xfrm rot="3184176">
            <a:off x="1820856" y="3637876"/>
            <a:ext cx="696536" cy="709234"/>
          </a:xfrm>
          <a:prstGeom prst="rightArrow">
            <a:avLst>
              <a:gd name="adj1" fmla="val 34080"/>
              <a:gd name="adj2" fmla="val 50000"/>
            </a:avLst>
          </a:prstGeom>
          <a:solidFill>
            <a:srgbClr val="3BCA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CA02"/>
              </a:solidFill>
            </a:endParaRPr>
          </a:p>
        </p:txBody>
      </p:sp>
      <p:sp>
        <p:nvSpPr>
          <p:cNvPr id="33" name="Rounded Rectangle 32"/>
          <p:cNvSpPr/>
          <p:nvPr/>
        </p:nvSpPr>
        <p:spPr>
          <a:xfrm>
            <a:off x="4267200" y="4419600"/>
            <a:ext cx="4648200" cy="762000"/>
          </a:xfrm>
          <a:prstGeom prst="roundRect">
            <a:avLst/>
          </a:prstGeom>
          <a:solidFill>
            <a:srgbClr val="FF9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18365" y="4335959"/>
            <a:ext cx="650968" cy="769441"/>
          </a:xfrm>
          <a:prstGeom prst="rect">
            <a:avLst/>
          </a:prstGeom>
          <a:noFill/>
        </p:spPr>
        <p:txBody>
          <a:bodyPr wrap="square" rtlCol="0">
            <a:spAutoFit/>
          </a:bodyPr>
          <a:lstStyle/>
          <a:p>
            <a:r>
              <a:rPr lang="en-US" sz="3200" dirty="0">
                <a:latin typeface="Consolas" pitchFamily="49" charset="0"/>
                <a:cs typeface="Consolas" pitchFamily="49" charset="0"/>
              </a:rPr>
              <a:t>W</a:t>
            </a:r>
            <a:r>
              <a:rPr lang="en-US" sz="4400" baseline="-25000" dirty="0">
                <a:latin typeface="Consolas" pitchFamily="49" charset="0"/>
                <a:cs typeface="Consolas" pitchFamily="49" charset="0"/>
              </a:rPr>
              <a:t>2</a:t>
            </a:r>
            <a:endParaRPr lang="en-US" sz="3200" dirty="0">
              <a:latin typeface="Consolas" pitchFamily="49" charset="0"/>
              <a:cs typeface="Consolas" pitchFamily="49" charset="0"/>
            </a:endParaRPr>
          </a:p>
        </p:txBody>
      </p:sp>
      <p:sp>
        <p:nvSpPr>
          <p:cNvPr id="16" name="TextBox 15"/>
          <p:cNvSpPr txBox="1"/>
          <p:nvPr/>
        </p:nvSpPr>
        <p:spPr>
          <a:xfrm>
            <a:off x="5711437" y="4335959"/>
            <a:ext cx="613163" cy="769441"/>
          </a:xfrm>
          <a:prstGeom prst="rect">
            <a:avLst/>
          </a:prstGeom>
          <a:noFill/>
        </p:spPr>
        <p:txBody>
          <a:bodyPr wrap="square" rtlCol="0">
            <a:spAutoFit/>
          </a:bodyPr>
          <a:lstStyle/>
          <a:p>
            <a:r>
              <a:rPr lang="en-US" sz="3200" dirty="0">
                <a:latin typeface="Consolas" pitchFamily="49" charset="0"/>
                <a:cs typeface="Consolas" pitchFamily="49" charset="0"/>
              </a:rPr>
              <a:t>W</a:t>
            </a:r>
            <a:r>
              <a:rPr lang="en-US" sz="4400" baseline="-25000" dirty="0">
                <a:latin typeface="Consolas" pitchFamily="49" charset="0"/>
                <a:cs typeface="Consolas" pitchFamily="49" charset="0"/>
              </a:rPr>
              <a:t>3</a:t>
            </a:r>
            <a:endParaRPr lang="en-US" sz="3200" dirty="0">
              <a:latin typeface="Consolas" pitchFamily="49" charset="0"/>
              <a:cs typeface="Consolas" pitchFamily="49" charset="0"/>
            </a:endParaRPr>
          </a:p>
        </p:txBody>
      </p:sp>
      <p:sp>
        <p:nvSpPr>
          <p:cNvPr id="38" name="TextBox 37"/>
          <p:cNvSpPr txBox="1"/>
          <p:nvPr/>
        </p:nvSpPr>
        <p:spPr>
          <a:xfrm>
            <a:off x="6629400" y="2971800"/>
            <a:ext cx="1447800" cy="707886"/>
          </a:xfrm>
          <a:prstGeom prst="rect">
            <a:avLst/>
          </a:prstGeom>
          <a:noFill/>
        </p:spPr>
        <p:txBody>
          <a:bodyPr wrap="square" rtlCol="0">
            <a:spAutoFit/>
          </a:bodyPr>
          <a:lstStyle/>
          <a:p>
            <a:pPr algn="ctr"/>
            <a:r>
              <a:rPr lang="en-US" sz="4000" b="1" dirty="0">
                <a:ln>
                  <a:solidFill>
                    <a:schemeClr val="tx1"/>
                  </a:solidFill>
                </a:ln>
                <a:solidFill>
                  <a:srgbClr val="FF0000"/>
                </a:solidFill>
              </a:rPr>
              <a:t>Lost</a:t>
            </a:r>
            <a:endParaRPr lang="en-US" sz="4000" dirty="0">
              <a:ln>
                <a:solidFill>
                  <a:schemeClr val="tx1"/>
                </a:solidFill>
              </a:ln>
              <a:solidFill>
                <a:srgbClr val="FF0000"/>
              </a:solidFill>
            </a:endParaRPr>
          </a:p>
        </p:txBody>
      </p:sp>
      <p:sp>
        <p:nvSpPr>
          <p:cNvPr id="39" name="Right Arrow 38"/>
          <p:cNvSpPr/>
          <p:nvPr/>
        </p:nvSpPr>
        <p:spPr>
          <a:xfrm rot="8185146">
            <a:off x="6134612" y="3563332"/>
            <a:ext cx="940885" cy="709234"/>
          </a:xfrm>
          <a:prstGeom prst="rightArrow">
            <a:avLst>
              <a:gd name="adj1" fmla="val 3408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CA02"/>
              </a:solidFill>
            </a:endParaRPr>
          </a:p>
        </p:txBody>
      </p:sp>
      <p:sp>
        <p:nvSpPr>
          <p:cNvPr id="32" name="Rounded Rectangle 31"/>
          <p:cNvSpPr/>
          <p:nvPr/>
        </p:nvSpPr>
        <p:spPr>
          <a:xfrm>
            <a:off x="-142880" y="4419600"/>
            <a:ext cx="1981200" cy="762000"/>
          </a:xfrm>
          <a:prstGeom prst="roundRect">
            <a:avLst/>
          </a:prstGeom>
          <a:solidFill>
            <a:srgbClr val="B2FE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V="1">
            <a:off x="2286000" y="5189793"/>
            <a:ext cx="5985952" cy="414"/>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0" y="4353627"/>
            <a:ext cx="691851" cy="769441"/>
          </a:xfrm>
          <a:prstGeom prst="rect">
            <a:avLst/>
          </a:prstGeom>
          <a:noFill/>
        </p:spPr>
        <p:txBody>
          <a:bodyPr wrap="square" rtlCol="0">
            <a:spAutoFit/>
          </a:bodyPr>
          <a:lstStyle/>
          <a:p>
            <a:r>
              <a:rPr lang="en-US" sz="3200" dirty="0">
                <a:latin typeface="Consolas" pitchFamily="49" charset="0"/>
                <a:cs typeface="Consolas" pitchFamily="49" charset="0"/>
              </a:rPr>
              <a:t>W</a:t>
            </a:r>
            <a:r>
              <a:rPr lang="en-US" sz="4400" baseline="-25000" dirty="0">
                <a:latin typeface="Consolas" pitchFamily="49" charset="0"/>
                <a:cs typeface="Consolas" pitchFamily="49" charset="0"/>
              </a:rPr>
              <a:t>0</a:t>
            </a:r>
            <a:endParaRPr lang="en-US" sz="3200" dirty="0">
              <a:latin typeface="Consolas" pitchFamily="49" charset="0"/>
              <a:cs typeface="Consolas" pitchFamily="49" charset="0"/>
            </a:endParaRPr>
          </a:p>
        </p:txBody>
      </p:sp>
      <p:sp>
        <p:nvSpPr>
          <p:cNvPr id="14" name="TextBox 13"/>
          <p:cNvSpPr txBox="1"/>
          <p:nvPr/>
        </p:nvSpPr>
        <p:spPr>
          <a:xfrm>
            <a:off x="3326513" y="4343400"/>
            <a:ext cx="647078" cy="769441"/>
          </a:xfrm>
          <a:prstGeom prst="rect">
            <a:avLst/>
          </a:prstGeom>
          <a:noFill/>
        </p:spPr>
        <p:txBody>
          <a:bodyPr wrap="square" rtlCol="0">
            <a:spAutoFit/>
          </a:bodyPr>
          <a:lstStyle/>
          <a:p>
            <a:r>
              <a:rPr lang="en-US" sz="3200" dirty="0">
                <a:latin typeface="Consolas" pitchFamily="49" charset="0"/>
                <a:cs typeface="Consolas" pitchFamily="49" charset="0"/>
              </a:rPr>
              <a:t>W</a:t>
            </a:r>
            <a:r>
              <a:rPr lang="en-US" sz="4400" baseline="-25000" dirty="0">
                <a:latin typeface="Consolas" pitchFamily="49" charset="0"/>
                <a:cs typeface="Consolas" pitchFamily="49" charset="0"/>
              </a:rPr>
              <a:t>1</a:t>
            </a:r>
            <a:endParaRPr lang="en-US" sz="3200" dirty="0">
              <a:latin typeface="Consolas" pitchFamily="49" charset="0"/>
              <a:cs typeface="Consolas" pitchFamily="49" charset="0"/>
            </a:endParaRPr>
          </a:p>
        </p:txBody>
      </p:sp>
      <p:sp>
        <p:nvSpPr>
          <p:cNvPr id="37" name="Rectangle 36"/>
          <p:cNvSpPr/>
          <p:nvPr/>
        </p:nvSpPr>
        <p:spPr>
          <a:xfrm>
            <a:off x="-28576" y="4267200"/>
            <a:ext cx="2286000"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TextBox 16"/>
          <p:cNvSpPr txBox="1"/>
          <p:nvPr/>
        </p:nvSpPr>
        <p:spPr>
          <a:xfrm>
            <a:off x="195826" y="5867400"/>
            <a:ext cx="1970098" cy="523220"/>
          </a:xfrm>
          <a:prstGeom prst="rect">
            <a:avLst/>
          </a:prstGeom>
          <a:noFill/>
        </p:spPr>
        <p:txBody>
          <a:bodyPr wrap="square" rtlCol="0">
            <a:spAutoFit/>
          </a:bodyPr>
          <a:lstStyle/>
          <a:p>
            <a:pPr algn="ctr"/>
            <a:r>
              <a:rPr lang="en-US" sz="2800" b="1" dirty="0"/>
              <a:t>Remote</a:t>
            </a:r>
            <a:endParaRPr lang="en-US" sz="3600" b="1" dirty="0"/>
          </a:p>
        </p:txBody>
      </p:sp>
      <p:sp>
        <p:nvSpPr>
          <p:cNvPr id="18" name="TextBox 17"/>
          <p:cNvSpPr txBox="1"/>
          <p:nvPr/>
        </p:nvSpPr>
        <p:spPr>
          <a:xfrm>
            <a:off x="195826" y="6150959"/>
            <a:ext cx="1970098" cy="523220"/>
          </a:xfrm>
          <a:prstGeom prst="rect">
            <a:avLst/>
          </a:prstGeom>
          <a:noFill/>
        </p:spPr>
        <p:txBody>
          <a:bodyPr wrap="square" rtlCol="0">
            <a:spAutoFit/>
          </a:bodyPr>
          <a:lstStyle/>
          <a:p>
            <a:pPr algn="ctr"/>
            <a:r>
              <a:rPr lang="en-US" sz="2800" b="1" dirty="0"/>
              <a:t>log</a:t>
            </a:r>
            <a:endParaRPr lang="en-US" sz="3600" b="1" dirty="0"/>
          </a:p>
        </p:txBody>
      </p:sp>
      <p:sp>
        <p:nvSpPr>
          <p:cNvPr id="19" name="TextBox 18"/>
          <p:cNvSpPr txBox="1"/>
          <p:nvPr/>
        </p:nvSpPr>
        <p:spPr>
          <a:xfrm>
            <a:off x="239702" y="4371356"/>
            <a:ext cx="1970098" cy="523220"/>
          </a:xfrm>
          <a:prstGeom prst="rect">
            <a:avLst/>
          </a:prstGeom>
          <a:noFill/>
        </p:spPr>
        <p:txBody>
          <a:bodyPr wrap="square" rtlCol="0">
            <a:spAutoFit/>
          </a:bodyPr>
          <a:lstStyle/>
          <a:p>
            <a:pPr algn="ctr"/>
            <a:r>
              <a:rPr lang="en-US" sz="2800" b="1" dirty="0"/>
              <a:t>Write</a:t>
            </a:r>
            <a:endParaRPr lang="en-US" sz="3600" b="1" dirty="0"/>
          </a:p>
        </p:txBody>
      </p:sp>
      <p:sp>
        <p:nvSpPr>
          <p:cNvPr id="20" name="TextBox 19"/>
          <p:cNvSpPr txBox="1"/>
          <p:nvPr/>
        </p:nvSpPr>
        <p:spPr>
          <a:xfrm>
            <a:off x="239702" y="4705717"/>
            <a:ext cx="1970098" cy="523220"/>
          </a:xfrm>
          <a:prstGeom prst="rect">
            <a:avLst/>
          </a:prstGeom>
          <a:noFill/>
        </p:spPr>
        <p:txBody>
          <a:bodyPr wrap="square" rtlCol="0">
            <a:spAutoFit/>
          </a:bodyPr>
          <a:lstStyle/>
          <a:p>
            <a:pPr algn="ctr"/>
            <a:r>
              <a:rPr lang="en-US" sz="2800" b="1" dirty="0"/>
              <a:t>stream</a:t>
            </a:r>
            <a:endParaRPr lang="en-US" sz="3600" b="1" dirty="0"/>
          </a:p>
        </p:txBody>
      </p:sp>
      <p:grpSp>
        <p:nvGrpSpPr>
          <p:cNvPr id="44" name="Group 43"/>
          <p:cNvGrpSpPr/>
          <p:nvPr/>
        </p:nvGrpSpPr>
        <p:grpSpPr>
          <a:xfrm>
            <a:off x="2971800" y="2971800"/>
            <a:ext cx="3014664" cy="3365030"/>
            <a:chOff x="2971800" y="2971800"/>
            <a:chExt cx="3014664" cy="3365030"/>
          </a:xfrm>
        </p:grpSpPr>
        <p:grpSp>
          <p:nvGrpSpPr>
            <p:cNvPr id="43" name="Group 42"/>
            <p:cNvGrpSpPr/>
            <p:nvPr/>
          </p:nvGrpSpPr>
          <p:grpSpPr>
            <a:xfrm>
              <a:off x="2971800" y="2971800"/>
              <a:ext cx="2667000" cy="3365030"/>
              <a:chOff x="2971800" y="2971800"/>
              <a:chExt cx="2667000" cy="3365030"/>
            </a:xfrm>
          </p:grpSpPr>
          <p:sp>
            <p:nvSpPr>
              <p:cNvPr id="40" name="Down Arrow 39"/>
              <p:cNvSpPr/>
              <p:nvPr/>
            </p:nvSpPr>
            <p:spPr>
              <a:xfrm rot="20930930">
                <a:off x="4152941" y="4270915"/>
                <a:ext cx="240097" cy="2065915"/>
              </a:xfrm>
              <a:prstGeom prst="downArrow">
                <a:avLst>
                  <a:gd name="adj1" fmla="val 24232"/>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971800" y="2971800"/>
                <a:ext cx="2667000" cy="584775"/>
              </a:xfrm>
              <a:prstGeom prst="rect">
                <a:avLst/>
              </a:prstGeom>
              <a:noFill/>
            </p:spPr>
            <p:txBody>
              <a:bodyPr wrap="square" rtlCol="0">
                <a:spAutoFit/>
              </a:bodyPr>
              <a:lstStyle/>
              <a:p>
                <a:pPr algn="ctr"/>
                <a:r>
                  <a:rPr lang="en-US" sz="3200" b="1" dirty="0">
                    <a:ln>
                      <a:solidFill>
                        <a:schemeClr val="tx1"/>
                      </a:solidFill>
                    </a:ln>
                  </a:rPr>
                  <a:t>Roll-forward</a:t>
                </a:r>
                <a:endParaRPr lang="en-US" sz="3200" dirty="0">
                  <a:ln>
                    <a:solidFill>
                      <a:schemeClr val="tx1"/>
                    </a:solidFill>
                  </a:ln>
                </a:endParaRPr>
              </a:p>
            </p:txBody>
          </p:sp>
        </p:grpSp>
        <p:sp>
          <p:nvSpPr>
            <p:cNvPr id="42" name="Rectangle 41"/>
            <p:cNvSpPr/>
            <p:nvPr/>
          </p:nvSpPr>
          <p:spPr>
            <a:xfrm>
              <a:off x="3167064" y="3352800"/>
              <a:ext cx="2819400" cy="584775"/>
            </a:xfrm>
            <a:prstGeom prst="rect">
              <a:avLst/>
            </a:prstGeom>
          </p:spPr>
          <p:txBody>
            <a:bodyPr wrap="square">
              <a:spAutoFit/>
            </a:bodyPr>
            <a:lstStyle/>
            <a:p>
              <a:r>
                <a:rPr lang="en-US" sz="3200" b="1" dirty="0">
                  <a:ln>
                    <a:solidFill>
                      <a:schemeClr val="tx1"/>
                    </a:solidFill>
                  </a:ln>
                </a:rPr>
                <a:t>stops, next</a:t>
              </a:r>
              <a:endParaRPr lang="en-US" dirty="0"/>
            </a:p>
          </p:txBody>
        </p:sp>
      </p:grpSp>
      <p:sp>
        <p:nvSpPr>
          <p:cNvPr id="45" name="Rectangle 44"/>
          <p:cNvSpPr/>
          <p:nvPr/>
        </p:nvSpPr>
        <p:spPr>
          <a:xfrm>
            <a:off x="3167064" y="3733800"/>
            <a:ext cx="2819400" cy="584775"/>
          </a:xfrm>
          <a:prstGeom prst="rect">
            <a:avLst/>
          </a:prstGeom>
        </p:spPr>
        <p:txBody>
          <a:bodyPr wrap="square">
            <a:spAutoFit/>
          </a:bodyPr>
          <a:lstStyle/>
          <a:p>
            <a:r>
              <a:rPr lang="en-US" sz="3200" b="1" dirty="0">
                <a:ln>
                  <a:solidFill>
                    <a:schemeClr val="tx1"/>
                  </a:solidFill>
                </a:ln>
              </a:rPr>
              <a:t>write goes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par>
                                <p:cTn id="69" presetID="10" presetClass="entr" presetSubtype="0"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10" presetClass="entr" presetSubtype="0"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par>
                          <p:cTn id="75" fill="hold">
                            <p:stCondLst>
                              <p:cond delay="2500"/>
                            </p:stCondLst>
                            <p:childTnLst>
                              <p:par>
                                <p:cTn id="76" presetID="10" presetClass="entr" presetSubtype="0"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par>
                                <p:cTn id="79" presetID="10" presetClass="entr" presetSubtype="0"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par>
                          <p:cTn id="82" fill="hold">
                            <p:stCondLst>
                              <p:cond delay="3000"/>
                            </p:stCondLst>
                            <p:childTnLst>
                              <p:par>
                                <p:cTn id="83" presetID="10" presetClass="entr" presetSubtype="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63" presetClass="path" presetSubtype="0" accel="50000" decel="50000" fill="hold" grpId="0" nodeType="clickEffect">
                                  <p:stCondLst>
                                    <p:cond delay="0"/>
                                  </p:stCondLst>
                                  <p:childTnLst>
                                    <p:animMotion origin="layout" path="M -3.33333E-6 3.33333E-6 L 0.15 3.33333E-6 " pathEditMode="relative" rAng="0" ptsTypes="AA">
                                      <p:cBhvr>
                                        <p:cTn id="89" dur="3000" fill="hold"/>
                                        <p:tgtEl>
                                          <p:spTgt spid="32"/>
                                        </p:tgtEl>
                                        <p:attrNameLst>
                                          <p:attrName>ppt_x</p:attrName>
                                          <p:attrName>ppt_y</p:attrName>
                                        </p:attrNameLst>
                                      </p:cBhvr>
                                      <p:rCtr x="75" y="0"/>
                                    </p:animMotion>
                                  </p:childTnLst>
                                </p:cTn>
                              </p:par>
                            </p:childTnLst>
                          </p:cTn>
                        </p:par>
                        <p:par>
                          <p:cTn id="90" fill="hold">
                            <p:stCondLst>
                              <p:cond delay="3000"/>
                            </p:stCondLst>
                            <p:childTnLst>
                              <p:par>
                                <p:cTn id="91" presetID="10" presetClass="entr" presetSubtype="0"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par>
                          <p:cTn id="97" fill="hold">
                            <p:stCondLst>
                              <p:cond delay="3500"/>
                            </p:stCondLst>
                            <p:childTnLst>
                              <p:par>
                                <p:cTn id="98" presetID="63" presetClass="path" presetSubtype="0" accel="50000" decel="50000" fill="hold" grpId="1" nodeType="afterEffect">
                                  <p:stCondLst>
                                    <p:cond delay="0"/>
                                  </p:stCondLst>
                                  <p:childTnLst>
                                    <p:animMotion origin="layout" path="M 0.15 3.33333E-6 L 0.26667 3.33333E-6 " pathEditMode="relative" rAng="0" ptsTypes="AA">
                                      <p:cBhvr>
                                        <p:cTn id="99" dur="3000" fill="hold"/>
                                        <p:tgtEl>
                                          <p:spTgt spid="32"/>
                                        </p:tgtEl>
                                        <p:attrNameLst>
                                          <p:attrName>ppt_x</p:attrName>
                                          <p:attrName>ppt_y</p:attrName>
                                        </p:attrNameLst>
                                      </p:cBhvr>
                                      <p:rCtr x="58" y="0"/>
                                    </p:animMotion>
                                  </p:childTnLst>
                                </p:cTn>
                              </p:par>
                            </p:childTnLst>
                          </p:cTn>
                        </p:par>
                        <p:par>
                          <p:cTn id="100" fill="hold">
                            <p:stCondLst>
                              <p:cond delay="6500"/>
                            </p:stCondLst>
                            <p:childTnLst>
                              <p:par>
                                <p:cTn id="101" presetID="10" presetClass="entr" presetSubtype="0"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500"/>
                                        <p:tgtEl>
                                          <p:spTgt spid="4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500"/>
                                        <p:tgtEl>
                                          <p:spTgt spid="45"/>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8"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1000" fill="hold"/>
                                        <p:tgtEl>
                                          <p:spTgt spid="33"/>
                                        </p:tgtEl>
                                        <p:attrNameLst>
                                          <p:attrName>ppt_x</p:attrName>
                                        </p:attrNameLst>
                                      </p:cBhvr>
                                      <p:tavLst>
                                        <p:tav tm="0">
                                          <p:val>
                                            <p:strVal val="0-#ppt_w/2"/>
                                          </p:val>
                                        </p:tav>
                                        <p:tav tm="100000">
                                          <p:val>
                                            <p:strVal val="#ppt_x"/>
                                          </p:val>
                                        </p:tav>
                                      </p:tavLst>
                                    </p:anim>
                                    <p:anim calcmode="lin" valueType="num">
                                      <p:cBhvr additive="base">
                                        <p:cTn id="112" dur="1000" fill="hold"/>
                                        <p:tgtEl>
                                          <p:spTgt spid="33"/>
                                        </p:tgtEl>
                                        <p:attrNameLst>
                                          <p:attrName>ppt_y</p:attrName>
                                        </p:attrNameLst>
                                      </p:cBhvr>
                                      <p:tavLst>
                                        <p:tav tm="0">
                                          <p:val>
                                            <p:strVal val="#ppt_y"/>
                                          </p:val>
                                        </p:tav>
                                        <p:tav tm="100000">
                                          <p:val>
                                            <p:strVal val="#ppt_y"/>
                                          </p:val>
                                        </p:tav>
                                      </p:tavLst>
                                    </p:anim>
                                  </p:childTnLst>
                                </p:cTn>
                              </p:par>
                            </p:childTnLst>
                          </p:cTn>
                        </p:par>
                        <p:par>
                          <p:cTn id="113" fill="hold">
                            <p:stCondLst>
                              <p:cond delay="1000"/>
                            </p:stCondLst>
                            <p:childTnLst>
                              <p:par>
                                <p:cTn id="114" presetID="10"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500"/>
                                        <p:tgtEl>
                                          <p:spTgt spid="3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4" grpId="0"/>
      <p:bldP spid="35" grpId="0" animBg="1"/>
      <p:bldP spid="33" grpId="0" animBg="1"/>
      <p:bldP spid="15" grpId="0"/>
      <p:bldP spid="16" grpId="0"/>
      <p:bldP spid="38" grpId="0"/>
      <p:bldP spid="39" grpId="0" animBg="1"/>
      <p:bldP spid="32" grpId="0" animBg="1"/>
      <p:bldP spid="32" grpId="1" animBg="1"/>
      <p:bldP spid="13" grpId="0"/>
      <p:bldP spid="14" grpId="0"/>
      <p:bldP spid="17" grpId="0"/>
      <p:bldP spid="18" grpId="0"/>
      <p:bldP spid="19" grpId="0"/>
      <p:bldP spid="20"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5513"/>
          </a:xfrm>
        </p:spPr>
        <p:txBody>
          <a:bodyPr>
            <a:normAutofit fontScale="90000"/>
          </a:bodyPr>
          <a:lstStyle/>
          <a:p>
            <a:r>
              <a:rPr lang="en-US" dirty="0">
                <a:latin typeface="Segoe UI" panose="020B0502040204020203" pitchFamily="34" charset="0"/>
                <a:cs typeface="Segoe UI" panose="020B0502040204020203" pitchFamily="34" charset="0"/>
              </a:rPr>
              <a:t>Summary of Blizzard’s Design</a:t>
            </a:r>
          </a:p>
        </p:txBody>
      </p:sp>
      <p:sp>
        <p:nvSpPr>
          <p:cNvPr id="3" name="Content Placeholder 2"/>
          <p:cNvSpPr>
            <a:spLocks noGrp="1"/>
          </p:cNvSpPr>
          <p:nvPr>
            <p:ph idx="1"/>
          </p:nvPr>
        </p:nvSpPr>
        <p:spPr>
          <a:xfrm>
            <a:off x="4314478" y="685800"/>
            <a:ext cx="4829522" cy="6324600"/>
          </a:xfrm>
        </p:spPr>
        <p:txBody>
          <a:bodyPr>
            <a:normAutofit fontScale="85000" lnSpcReduction="20000"/>
          </a:bodyPr>
          <a:lstStyle/>
          <a:p>
            <a:r>
              <a:rPr lang="en-US" dirty="0">
                <a:latin typeface="Segoe UI Light" panose="020B0502040204020203" pitchFamily="34" charset="0"/>
                <a:cs typeface="Segoe UI Light" panose="020B0502040204020203" pitchFamily="34" charset="0"/>
              </a:rPr>
              <a:t>Problem: </a:t>
            </a:r>
            <a:r>
              <a:rPr lang="en-US" dirty="0" err="1">
                <a:latin typeface="Segoe UI Light" panose="020B0502040204020203" pitchFamily="34" charset="0"/>
                <a:cs typeface="Segoe UI Light" panose="020B0502040204020203" pitchFamily="34" charset="0"/>
              </a:rPr>
              <a:t>IOp</a:t>
            </a:r>
            <a:r>
              <a:rPr lang="en-US" dirty="0">
                <a:latin typeface="Segoe UI Light" panose="020B0502040204020203" pitchFamily="34" charset="0"/>
                <a:cs typeface="Segoe UI Light" panose="020B0502040204020203" pitchFamily="34" charset="0"/>
              </a:rPr>
              <a:t> Dilation</a:t>
            </a:r>
          </a:p>
          <a:p>
            <a:r>
              <a:rPr lang="en-US" dirty="0">
                <a:latin typeface="Segoe UI Light" panose="020B0502040204020203" pitchFamily="34" charset="0"/>
                <a:cs typeface="Segoe UI Light" panose="020B0502040204020203" pitchFamily="34" charset="0"/>
              </a:rPr>
              <a:t>Solution: Nested striping</a:t>
            </a:r>
          </a:p>
          <a:p>
            <a:endParaRPr lang="en-US" sz="1600" dirty="0">
              <a:latin typeface="Segoe UI Light" panose="020B0502040204020203" pitchFamily="34" charset="0"/>
              <a:cs typeface="Segoe UI Light" panose="020B0502040204020203" pitchFamily="34" charset="0"/>
            </a:endParaRPr>
          </a:p>
          <a:p>
            <a:endParaRPr lang="en-US" sz="1600" dirty="0">
              <a:latin typeface="Segoe UI Light" panose="020B0502040204020203" pitchFamily="34" charset="0"/>
              <a:cs typeface="Segoe UI Light" panose="020B0502040204020203" pitchFamily="34" charset="0"/>
            </a:endParaRPr>
          </a:p>
          <a:p>
            <a:endParaRPr lang="en-US" sz="1600" dirty="0">
              <a:latin typeface="Segoe UI Light" panose="020B0502040204020203" pitchFamily="34" charset="0"/>
              <a:cs typeface="Segoe UI Light" panose="020B0502040204020203" pitchFamily="34" charset="0"/>
            </a:endParaRPr>
          </a:p>
          <a:p>
            <a:endParaRPr lang="en-US" sz="1600" dirty="0">
              <a:latin typeface="Segoe UI Light" panose="020B0502040204020203" pitchFamily="34" charset="0"/>
              <a:cs typeface="Segoe UI Light" panose="020B0502040204020203" pitchFamily="34" charset="0"/>
            </a:endParaRPr>
          </a:p>
          <a:p>
            <a:endParaRPr lang="en-US" sz="1600" dirty="0">
              <a:latin typeface="Segoe UI Light" panose="020B0502040204020203" pitchFamily="34" charset="0"/>
              <a:cs typeface="Segoe UI Light" panose="020B0502040204020203" pitchFamily="34" charset="0"/>
            </a:endParaRPr>
          </a:p>
          <a:p>
            <a:endParaRPr lang="en-US" sz="1600" dirty="0">
              <a:latin typeface="Segoe UI Light" panose="020B0502040204020203" pitchFamily="34" charset="0"/>
              <a:cs typeface="Segoe UI Light" panose="020B0502040204020203" pitchFamily="34" charset="0"/>
            </a:endParaRPr>
          </a:p>
          <a:p>
            <a:endParaRPr lang="en-US" sz="1600" dirty="0">
              <a:latin typeface="Segoe UI Light" panose="020B0502040204020203" pitchFamily="34" charset="0"/>
              <a:cs typeface="Segoe UI Light" panose="020B0502040204020203" pitchFamily="34" charset="0"/>
            </a:endParaRPr>
          </a:p>
          <a:p>
            <a:endParaRPr lang="en-US" sz="1600" dirty="0">
              <a:latin typeface="Segoe UI Light" panose="020B0502040204020203" pitchFamily="34" charset="0"/>
              <a:cs typeface="Segoe UI Light" panose="020B0502040204020203" pitchFamily="34" charset="0"/>
            </a:endParaRPr>
          </a:p>
          <a:p>
            <a:r>
              <a:rPr lang="en-US" dirty="0">
                <a:latin typeface="Segoe UI Light" panose="020B0502040204020203" pitchFamily="34" charset="0"/>
                <a:cs typeface="Segoe UI Light" panose="020B0502040204020203" pitchFamily="34" charset="0"/>
              </a:rPr>
              <a:t>Problem: Rack locality constrains parallelism</a:t>
            </a:r>
          </a:p>
          <a:p>
            <a:r>
              <a:rPr lang="en-US" dirty="0">
                <a:latin typeface="Segoe UI Light" panose="020B0502040204020203" pitchFamily="34" charset="0"/>
                <a:cs typeface="Segoe UI Light" panose="020B0502040204020203" pitchFamily="34" charset="0"/>
              </a:rPr>
              <a:t>Solution: Full-bisection networks, match disk and network bandwidth</a:t>
            </a:r>
          </a:p>
          <a:p>
            <a:endParaRPr lang="en-US" sz="2800" dirty="0">
              <a:latin typeface="Segoe UI Light" panose="020B0502040204020203" pitchFamily="34" charset="0"/>
              <a:cs typeface="Segoe UI Light" panose="020B0502040204020203" pitchFamily="34" charset="0"/>
            </a:endParaRPr>
          </a:p>
          <a:p>
            <a:r>
              <a:rPr lang="en-US" dirty="0">
                <a:latin typeface="Segoe UI Light" panose="020B0502040204020203" pitchFamily="34" charset="0"/>
                <a:cs typeface="Segoe UI Light" panose="020B0502040204020203" pitchFamily="34" charset="0"/>
              </a:rPr>
              <a:t>Problem: Evil </a:t>
            </a:r>
            <a:r>
              <a:rPr lang="en-US" dirty="0" err="1">
                <a:latin typeface="Segoe UI Light" panose="020B0502040204020203" pitchFamily="34" charset="0"/>
                <a:cs typeface="Segoe UI Light" panose="020B0502040204020203" pitchFamily="34" charset="0"/>
              </a:rPr>
              <a:t>fsync</a:t>
            </a:r>
            <a:r>
              <a:rPr lang="en-US" dirty="0">
                <a:latin typeface="Segoe UI Light" panose="020B0502040204020203" pitchFamily="34" charset="0"/>
                <a:cs typeface="Segoe UI Light" panose="020B0502040204020203" pitchFamily="34" charset="0"/>
              </a:rPr>
              <a:t>()s</a:t>
            </a:r>
          </a:p>
          <a:p>
            <a:r>
              <a:rPr lang="en-US" dirty="0">
                <a:latin typeface="Segoe UI Light" panose="020B0502040204020203" pitchFamily="34" charset="0"/>
                <a:cs typeface="Segoe UI Light" panose="020B0502040204020203" pitchFamily="34" charset="0"/>
              </a:rPr>
              <a:t>Solution: Delayed durability (note that the log is nested-striped)</a:t>
            </a:r>
          </a:p>
        </p:txBody>
      </p:sp>
      <p:sp>
        <p:nvSpPr>
          <p:cNvPr id="6" name="TextBox 5"/>
          <p:cNvSpPr txBox="1"/>
          <p:nvPr/>
        </p:nvSpPr>
        <p:spPr>
          <a:xfrm>
            <a:off x="685800" y="3352800"/>
            <a:ext cx="3352800" cy="1107996"/>
          </a:xfrm>
          <a:prstGeom prst="rect">
            <a:avLst/>
          </a:prstGeom>
          <a:noFill/>
          <a:ln w="22225">
            <a:solidFill>
              <a:srgbClr val="FF0000"/>
            </a:solidFill>
          </a:ln>
        </p:spPr>
        <p:txBody>
          <a:bodyPr wrap="square" rtlCol="0">
            <a:spAutoFit/>
          </a:bodyPr>
          <a:lstStyle/>
          <a:p>
            <a:pPr algn="ctr"/>
            <a:r>
              <a:rPr lang="en-US" sz="6600" dirty="0" err="1">
                <a:solidFill>
                  <a:srgbClr val="FF0000"/>
                </a:solidFill>
                <a:latin typeface="Stencil" panose="040409050D0802020404" pitchFamily="82" charset="0"/>
              </a:rPr>
              <a:t>FDS</a:t>
            </a:r>
            <a:endParaRPr lang="en-US" sz="6600" dirty="0">
              <a:solidFill>
                <a:srgbClr val="FF0000"/>
              </a:solidFill>
              <a:latin typeface="Stencil" panose="040409050D0802020404" pitchFamily="82" charset="0"/>
            </a:endParaRPr>
          </a:p>
        </p:txBody>
      </p:sp>
      <p:grpSp>
        <p:nvGrpSpPr>
          <p:cNvPr id="32" name="Group 31"/>
          <p:cNvGrpSpPr>
            <a:grpSpLocks noChangeAspect="1"/>
          </p:cNvGrpSpPr>
          <p:nvPr/>
        </p:nvGrpSpPr>
        <p:grpSpPr>
          <a:xfrm>
            <a:off x="76200" y="848193"/>
            <a:ext cx="3843398" cy="2047407"/>
            <a:chOff x="76200" y="2419582"/>
            <a:chExt cx="7902683" cy="4209818"/>
          </a:xfrm>
        </p:grpSpPr>
        <p:sp>
          <p:nvSpPr>
            <p:cNvPr id="33" name="Rectangle 32"/>
            <p:cNvSpPr/>
            <p:nvPr/>
          </p:nvSpPr>
          <p:spPr>
            <a:xfrm>
              <a:off x="2781299"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425051"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060634"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702366"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342817"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975552"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11135"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259384"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an 40"/>
            <p:cNvSpPr/>
            <p:nvPr/>
          </p:nvSpPr>
          <p:spPr>
            <a:xfrm>
              <a:off x="2667000"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an 41"/>
            <p:cNvSpPr/>
            <p:nvPr/>
          </p:nvSpPr>
          <p:spPr>
            <a:xfrm>
              <a:off x="4036674"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42"/>
            <p:cNvSpPr/>
            <p:nvPr/>
          </p:nvSpPr>
          <p:spPr>
            <a:xfrm>
              <a:off x="5406348"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6752062"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rot="16200000" flipH="1">
              <a:off x="2848092" y="3914892"/>
              <a:ext cx="2419306" cy="723714"/>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1841836" y="4273261"/>
              <a:ext cx="2419305" cy="6976"/>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6200000" flipH="1">
              <a:off x="3847371" y="3542571"/>
              <a:ext cx="2419304" cy="1468354"/>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H="1">
              <a:off x="4916529" y="3163929"/>
              <a:ext cx="2419306" cy="2225636"/>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3372611" y="3192251"/>
              <a:ext cx="2426738" cy="2161560"/>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4409337" y="3534558"/>
              <a:ext cx="2419308" cy="1484381"/>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5404761" y="3903302"/>
              <a:ext cx="2426742" cy="739459"/>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6487090" y="4276204"/>
              <a:ext cx="2419306" cy="1086"/>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53" name="Title 1"/>
            <p:cNvSpPr txBox="1">
              <a:spLocks/>
            </p:cNvSpPr>
            <p:nvPr/>
          </p:nvSpPr>
          <p:spPr>
            <a:xfrm>
              <a:off x="152400" y="2472922"/>
              <a:ext cx="2504402"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t>Virtual drive</a:t>
              </a:r>
            </a:p>
          </p:txBody>
        </p:sp>
        <p:sp>
          <p:nvSpPr>
            <p:cNvPr id="54" name="Title 1"/>
            <p:cNvSpPr txBox="1">
              <a:spLocks/>
            </p:cNvSpPr>
            <p:nvPr/>
          </p:nvSpPr>
          <p:spPr>
            <a:xfrm>
              <a:off x="76200" y="5829300"/>
              <a:ext cx="2504402"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t>Remote disks</a:t>
              </a:r>
            </a:p>
          </p:txBody>
        </p:sp>
      </p:grpSp>
      <p:grpSp>
        <p:nvGrpSpPr>
          <p:cNvPr id="4" name="Group 3"/>
          <p:cNvGrpSpPr/>
          <p:nvPr/>
        </p:nvGrpSpPr>
        <p:grpSpPr>
          <a:xfrm>
            <a:off x="-12249" y="5084091"/>
            <a:ext cx="4153748" cy="1556042"/>
            <a:chOff x="-12249" y="5160291"/>
            <a:chExt cx="4153748" cy="1556042"/>
          </a:xfrm>
        </p:grpSpPr>
        <p:grpSp>
          <p:nvGrpSpPr>
            <p:cNvPr id="86" name="Group 30"/>
            <p:cNvGrpSpPr>
              <a:grpSpLocks noChangeAspect="1"/>
            </p:cNvGrpSpPr>
            <p:nvPr/>
          </p:nvGrpSpPr>
          <p:grpSpPr>
            <a:xfrm>
              <a:off x="2070100" y="6206728"/>
              <a:ext cx="978744" cy="446250"/>
              <a:chOff x="1812733" y="3581400"/>
              <a:chExt cx="1283832" cy="640080"/>
            </a:xfrm>
          </p:grpSpPr>
          <p:sp>
            <p:nvSpPr>
              <p:cNvPr id="110" name="Rectangle 109"/>
              <p:cNvSpPr/>
              <p:nvPr/>
            </p:nvSpPr>
            <p:spPr>
              <a:xfrm>
                <a:off x="1812733" y="3581400"/>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2456485" y="3581400"/>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33"/>
            <p:cNvGrpSpPr>
              <a:grpSpLocks noChangeAspect="1"/>
            </p:cNvGrpSpPr>
            <p:nvPr/>
          </p:nvGrpSpPr>
          <p:grpSpPr>
            <a:xfrm>
              <a:off x="3047156" y="6206728"/>
              <a:ext cx="978744" cy="446250"/>
              <a:chOff x="1812733" y="3581400"/>
              <a:chExt cx="1283832" cy="640080"/>
            </a:xfrm>
          </p:grpSpPr>
          <p:sp>
            <p:nvSpPr>
              <p:cNvPr id="108" name="Rectangle 107"/>
              <p:cNvSpPr/>
              <p:nvPr/>
            </p:nvSpPr>
            <p:spPr>
              <a:xfrm>
                <a:off x="1812733" y="3581400"/>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456485" y="3581400"/>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30"/>
            <p:cNvGrpSpPr>
              <a:grpSpLocks noChangeAspect="1"/>
            </p:cNvGrpSpPr>
            <p:nvPr/>
          </p:nvGrpSpPr>
          <p:grpSpPr>
            <a:xfrm>
              <a:off x="1088053" y="6206728"/>
              <a:ext cx="978744" cy="446250"/>
              <a:chOff x="1812733" y="3581400"/>
              <a:chExt cx="1283832" cy="640080"/>
            </a:xfrm>
          </p:grpSpPr>
          <p:sp>
            <p:nvSpPr>
              <p:cNvPr id="106" name="Rectangle 105"/>
              <p:cNvSpPr/>
              <p:nvPr/>
            </p:nvSpPr>
            <p:spPr>
              <a:xfrm>
                <a:off x="1812733" y="3581400"/>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456485" y="3581400"/>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Box 88"/>
            <p:cNvSpPr txBox="1"/>
            <p:nvPr/>
          </p:nvSpPr>
          <p:spPr>
            <a:xfrm>
              <a:off x="912004" y="5160291"/>
              <a:ext cx="528145" cy="551831"/>
            </a:xfrm>
            <a:prstGeom prst="rect">
              <a:avLst/>
            </a:prstGeom>
            <a:noFill/>
          </p:spPr>
          <p:txBody>
            <a:bodyPr wrap="square" rtlCol="0">
              <a:spAutoFit/>
            </a:bodyPr>
            <a:lstStyle/>
            <a:p>
              <a:r>
                <a:rPr lang="en-US" sz="2000" dirty="0">
                  <a:latin typeface="Consolas" pitchFamily="49" charset="0"/>
                  <a:cs typeface="Consolas" pitchFamily="49" charset="0"/>
                </a:rPr>
                <a:t>W</a:t>
              </a:r>
              <a:r>
                <a:rPr lang="en-US" sz="3200" baseline="-25000" dirty="0">
                  <a:latin typeface="Consolas" pitchFamily="49" charset="0"/>
                  <a:cs typeface="Consolas" pitchFamily="49" charset="0"/>
                </a:rPr>
                <a:t>0</a:t>
              </a:r>
              <a:endParaRPr lang="en-US" sz="2000" dirty="0">
                <a:latin typeface="Consolas" pitchFamily="49" charset="0"/>
                <a:cs typeface="Consolas" pitchFamily="49" charset="0"/>
              </a:endParaRPr>
            </a:p>
          </p:txBody>
        </p:sp>
        <p:sp>
          <p:nvSpPr>
            <p:cNvPr id="90" name="TextBox 89"/>
            <p:cNvSpPr txBox="1"/>
            <p:nvPr/>
          </p:nvSpPr>
          <p:spPr>
            <a:xfrm>
              <a:off x="1359351" y="5160291"/>
              <a:ext cx="548261" cy="551831"/>
            </a:xfrm>
            <a:prstGeom prst="rect">
              <a:avLst/>
            </a:prstGeom>
            <a:noFill/>
          </p:spPr>
          <p:txBody>
            <a:bodyPr wrap="square" rtlCol="0">
              <a:spAutoFit/>
            </a:bodyPr>
            <a:lstStyle/>
            <a:p>
              <a:r>
                <a:rPr lang="en-US" sz="2000" dirty="0">
                  <a:latin typeface="Consolas" pitchFamily="49" charset="0"/>
                  <a:cs typeface="Consolas" pitchFamily="49" charset="0"/>
                </a:rPr>
                <a:t>W</a:t>
              </a:r>
              <a:r>
                <a:rPr lang="en-US" sz="3200" baseline="-25000" dirty="0">
                  <a:latin typeface="Consolas" pitchFamily="49" charset="0"/>
                  <a:cs typeface="Consolas" pitchFamily="49" charset="0"/>
                </a:rPr>
                <a:t>1</a:t>
              </a:r>
              <a:endParaRPr lang="en-US" sz="2000" dirty="0">
                <a:latin typeface="Consolas" pitchFamily="49" charset="0"/>
                <a:cs typeface="Consolas" pitchFamily="49" charset="0"/>
              </a:endParaRPr>
            </a:p>
          </p:txBody>
        </p:sp>
        <p:sp>
          <p:nvSpPr>
            <p:cNvPr id="91" name="TextBox 90"/>
            <p:cNvSpPr txBox="1"/>
            <p:nvPr/>
          </p:nvSpPr>
          <p:spPr>
            <a:xfrm>
              <a:off x="2107555" y="5160291"/>
              <a:ext cx="477988" cy="551831"/>
            </a:xfrm>
            <a:prstGeom prst="rect">
              <a:avLst/>
            </a:prstGeom>
            <a:noFill/>
          </p:spPr>
          <p:txBody>
            <a:bodyPr wrap="square" rtlCol="0">
              <a:spAutoFit/>
            </a:bodyPr>
            <a:lstStyle/>
            <a:p>
              <a:r>
                <a:rPr lang="en-US" sz="2000" dirty="0">
                  <a:latin typeface="Consolas" pitchFamily="49" charset="0"/>
                  <a:cs typeface="Consolas" pitchFamily="49" charset="0"/>
                </a:rPr>
                <a:t>W</a:t>
              </a:r>
              <a:r>
                <a:rPr lang="en-US" sz="3200" baseline="-25000" dirty="0">
                  <a:latin typeface="Consolas" pitchFamily="49" charset="0"/>
                  <a:cs typeface="Consolas" pitchFamily="49" charset="0"/>
                </a:rPr>
                <a:t>2</a:t>
              </a:r>
              <a:endParaRPr lang="en-US" sz="2000" dirty="0">
                <a:latin typeface="Consolas" pitchFamily="49" charset="0"/>
                <a:cs typeface="Consolas" pitchFamily="49" charset="0"/>
              </a:endParaRPr>
            </a:p>
          </p:txBody>
        </p:sp>
        <p:sp>
          <p:nvSpPr>
            <p:cNvPr id="92" name="TextBox 91"/>
            <p:cNvSpPr txBox="1"/>
            <p:nvPr/>
          </p:nvSpPr>
          <p:spPr>
            <a:xfrm>
              <a:off x="2758522" y="5160291"/>
              <a:ext cx="505829" cy="551831"/>
            </a:xfrm>
            <a:prstGeom prst="rect">
              <a:avLst/>
            </a:prstGeom>
            <a:noFill/>
          </p:spPr>
          <p:txBody>
            <a:bodyPr wrap="square" rtlCol="0">
              <a:spAutoFit/>
            </a:bodyPr>
            <a:lstStyle/>
            <a:p>
              <a:r>
                <a:rPr lang="en-US" sz="2000" dirty="0">
                  <a:latin typeface="Consolas" pitchFamily="49" charset="0"/>
                  <a:cs typeface="Consolas" pitchFamily="49" charset="0"/>
                </a:rPr>
                <a:t>W</a:t>
              </a:r>
              <a:r>
                <a:rPr lang="en-US" sz="3200" baseline="-25000" dirty="0">
                  <a:latin typeface="Consolas" pitchFamily="49" charset="0"/>
                  <a:cs typeface="Consolas" pitchFamily="49" charset="0"/>
                </a:rPr>
                <a:t>3</a:t>
              </a:r>
              <a:endParaRPr lang="en-US" sz="2000" dirty="0">
                <a:latin typeface="Consolas" pitchFamily="49" charset="0"/>
                <a:cs typeface="Consolas" pitchFamily="49" charset="0"/>
              </a:endParaRPr>
            </a:p>
          </p:txBody>
        </p:sp>
        <p:sp>
          <p:nvSpPr>
            <p:cNvPr id="93" name="TextBox 92"/>
            <p:cNvSpPr txBox="1"/>
            <p:nvPr/>
          </p:nvSpPr>
          <p:spPr>
            <a:xfrm>
              <a:off x="31764" y="6118705"/>
              <a:ext cx="1012278" cy="377569"/>
            </a:xfrm>
            <a:prstGeom prst="rect">
              <a:avLst/>
            </a:prstGeom>
            <a:noFill/>
          </p:spPr>
          <p:txBody>
            <a:bodyPr wrap="square" rtlCol="0">
              <a:spAutoFit/>
            </a:bodyPr>
            <a:lstStyle/>
            <a:p>
              <a:pPr algn="ctr"/>
              <a:r>
                <a:rPr lang="en-US" sz="2000" b="1" dirty="0"/>
                <a:t>Remote</a:t>
              </a:r>
              <a:endParaRPr lang="en-US" sz="2800" b="1" dirty="0"/>
            </a:p>
          </p:txBody>
        </p:sp>
        <p:sp>
          <p:nvSpPr>
            <p:cNvPr id="94" name="TextBox 93"/>
            <p:cNvSpPr txBox="1"/>
            <p:nvPr/>
          </p:nvSpPr>
          <p:spPr>
            <a:xfrm>
              <a:off x="31764" y="6338764"/>
              <a:ext cx="1012278" cy="377569"/>
            </a:xfrm>
            <a:prstGeom prst="rect">
              <a:avLst/>
            </a:prstGeom>
            <a:noFill/>
          </p:spPr>
          <p:txBody>
            <a:bodyPr wrap="square" rtlCol="0">
              <a:spAutoFit/>
            </a:bodyPr>
            <a:lstStyle/>
            <a:p>
              <a:pPr algn="ctr"/>
              <a:r>
                <a:rPr lang="en-US" sz="2000" b="1" dirty="0"/>
                <a:t>log</a:t>
              </a:r>
              <a:endParaRPr lang="en-US" sz="2800" b="1" dirty="0"/>
            </a:p>
          </p:txBody>
        </p:sp>
        <p:sp>
          <p:nvSpPr>
            <p:cNvPr id="95" name="TextBox 94"/>
            <p:cNvSpPr txBox="1"/>
            <p:nvPr/>
          </p:nvSpPr>
          <p:spPr>
            <a:xfrm>
              <a:off x="-12249" y="5292327"/>
              <a:ext cx="1012278" cy="377569"/>
            </a:xfrm>
            <a:prstGeom prst="rect">
              <a:avLst/>
            </a:prstGeom>
            <a:noFill/>
          </p:spPr>
          <p:txBody>
            <a:bodyPr wrap="square" rtlCol="0">
              <a:spAutoFit/>
            </a:bodyPr>
            <a:lstStyle/>
            <a:p>
              <a:pPr algn="ctr"/>
              <a:r>
                <a:rPr lang="en-US" sz="2000" b="1" dirty="0"/>
                <a:t>Write</a:t>
              </a:r>
              <a:endParaRPr lang="en-US" sz="2800" b="1" dirty="0"/>
            </a:p>
          </p:txBody>
        </p:sp>
        <p:sp>
          <p:nvSpPr>
            <p:cNvPr id="96" name="TextBox 95"/>
            <p:cNvSpPr txBox="1"/>
            <p:nvPr/>
          </p:nvSpPr>
          <p:spPr>
            <a:xfrm>
              <a:off x="-12249" y="5512388"/>
              <a:ext cx="1012278" cy="377569"/>
            </a:xfrm>
            <a:prstGeom prst="rect">
              <a:avLst/>
            </a:prstGeom>
            <a:noFill/>
          </p:spPr>
          <p:txBody>
            <a:bodyPr wrap="square" rtlCol="0">
              <a:spAutoFit/>
            </a:bodyPr>
            <a:lstStyle/>
            <a:p>
              <a:pPr algn="ctr"/>
              <a:r>
                <a:rPr lang="en-US" sz="2000" b="1" dirty="0"/>
                <a:t>stream</a:t>
              </a:r>
              <a:endParaRPr lang="en-US" sz="2800" b="1" dirty="0"/>
            </a:p>
          </p:txBody>
        </p:sp>
        <p:cxnSp>
          <p:nvCxnSpPr>
            <p:cNvPr id="97" name="Straight Arrow Connector 96"/>
            <p:cNvCxnSpPr/>
            <p:nvPr/>
          </p:nvCxnSpPr>
          <p:spPr>
            <a:xfrm>
              <a:off x="1208265" y="5776460"/>
              <a:ext cx="81881" cy="396109"/>
            </a:xfrm>
            <a:prstGeom prst="straightConnector1">
              <a:avLst/>
            </a:prstGeom>
            <a:ln w="22225">
              <a:prstDash val="solid"/>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1607646" y="5789245"/>
              <a:ext cx="221606" cy="384048"/>
            </a:xfrm>
            <a:prstGeom prst="straightConnector1">
              <a:avLst/>
            </a:prstGeom>
            <a:ln w="22225">
              <a:prstDash val="solid"/>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2369207" y="5803531"/>
              <a:ext cx="6144" cy="374904"/>
            </a:xfrm>
            <a:prstGeom prst="straightConnector1">
              <a:avLst/>
            </a:prstGeom>
            <a:ln w="22225">
              <a:prstDash val="solid"/>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2929635" y="5789245"/>
              <a:ext cx="42616" cy="374904"/>
            </a:xfrm>
            <a:prstGeom prst="straightConnector1">
              <a:avLst/>
            </a:prstGeom>
            <a:ln w="22225">
              <a:prstDash val="solid"/>
              <a:tailEnd type="arrow"/>
            </a:ln>
          </p:spPr>
          <p:style>
            <a:lnRef idx="1">
              <a:schemeClr val="accent1"/>
            </a:lnRef>
            <a:fillRef idx="0">
              <a:schemeClr val="accent1"/>
            </a:fillRef>
            <a:effectRef idx="0">
              <a:schemeClr val="accent1"/>
            </a:effectRef>
            <a:fontRef idx="minor">
              <a:schemeClr val="tx1"/>
            </a:fontRef>
          </p:style>
        </p:cxnSp>
        <p:pic>
          <p:nvPicPr>
            <p:cNvPr id="101" name="Picture 2" descr="http://www.clker.com/cliparts/e/b/c/6/1206570436270960825johnny_automatic_battle.svg.med.png"/>
            <p:cNvPicPr>
              <a:picLocks noChangeAspect="1" noChangeArrowheads="1"/>
            </p:cNvPicPr>
            <p:nvPr/>
          </p:nvPicPr>
          <p:blipFill>
            <a:blip r:embed="rId3" cstate="print"/>
            <a:srcRect/>
            <a:stretch>
              <a:fillRect/>
            </a:stretch>
          </p:blipFill>
          <p:spPr bwMode="auto">
            <a:xfrm>
              <a:off x="2273751" y="5769891"/>
              <a:ext cx="265961" cy="247345"/>
            </a:xfrm>
            <a:prstGeom prst="rect">
              <a:avLst/>
            </a:prstGeom>
            <a:noFill/>
          </p:spPr>
        </p:pic>
        <p:sp>
          <p:nvSpPr>
            <p:cNvPr id="102" name="TextBox 101"/>
            <p:cNvSpPr txBox="1"/>
            <p:nvPr/>
          </p:nvSpPr>
          <p:spPr>
            <a:xfrm>
              <a:off x="1092200" y="6074691"/>
              <a:ext cx="530033" cy="551830"/>
            </a:xfrm>
            <a:prstGeom prst="rect">
              <a:avLst/>
            </a:prstGeom>
            <a:noFill/>
          </p:spPr>
          <p:txBody>
            <a:bodyPr wrap="square" rtlCol="0">
              <a:spAutoFit/>
            </a:bodyPr>
            <a:lstStyle/>
            <a:p>
              <a:r>
                <a:rPr lang="en-US" sz="2000" dirty="0">
                  <a:latin typeface="Consolas" pitchFamily="49" charset="0"/>
                  <a:cs typeface="Consolas" pitchFamily="49" charset="0"/>
                </a:rPr>
                <a:t>W</a:t>
              </a:r>
              <a:r>
                <a:rPr lang="en-US" sz="3200" baseline="-25000" dirty="0">
                  <a:latin typeface="Consolas" pitchFamily="49" charset="0"/>
                  <a:cs typeface="Consolas" pitchFamily="49" charset="0"/>
                </a:rPr>
                <a:t>0</a:t>
              </a:r>
              <a:endParaRPr lang="en-US" sz="2000" dirty="0">
                <a:latin typeface="Consolas" pitchFamily="49" charset="0"/>
                <a:cs typeface="Consolas" pitchFamily="49" charset="0"/>
              </a:endParaRPr>
            </a:p>
          </p:txBody>
        </p:sp>
        <p:sp>
          <p:nvSpPr>
            <p:cNvPr id="103" name="TextBox 102"/>
            <p:cNvSpPr txBox="1"/>
            <p:nvPr/>
          </p:nvSpPr>
          <p:spPr>
            <a:xfrm>
              <a:off x="1624286" y="6079850"/>
              <a:ext cx="526256" cy="551830"/>
            </a:xfrm>
            <a:prstGeom prst="rect">
              <a:avLst/>
            </a:prstGeom>
            <a:noFill/>
          </p:spPr>
          <p:txBody>
            <a:bodyPr wrap="square" rtlCol="0">
              <a:spAutoFit/>
            </a:bodyPr>
            <a:lstStyle/>
            <a:p>
              <a:r>
                <a:rPr lang="en-US" sz="2000" dirty="0">
                  <a:latin typeface="Consolas" pitchFamily="49" charset="0"/>
                  <a:cs typeface="Consolas" pitchFamily="49" charset="0"/>
                </a:rPr>
                <a:t>W</a:t>
              </a:r>
              <a:r>
                <a:rPr lang="en-US" sz="3200" baseline="-25000" dirty="0">
                  <a:latin typeface="Consolas" pitchFamily="49" charset="0"/>
                  <a:cs typeface="Consolas" pitchFamily="49" charset="0"/>
                </a:rPr>
                <a:t>1</a:t>
              </a:r>
              <a:endParaRPr lang="en-US" sz="2000" dirty="0">
                <a:latin typeface="Consolas" pitchFamily="49" charset="0"/>
                <a:cs typeface="Consolas" pitchFamily="49" charset="0"/>
              </a:endParaRPr>
            </a:p>
          </p:txBody>
        </p:sp>
        <p:sp>
          <p:nvSpPr>
            <p:cNvPr id="104" name="TextBox 103"/>
            <p:cNvSpPr txBox="1"/>
            <p:nvPr/>
          </p:nvSpPr>
          <p:spPr>
            <a:xfrm>
              <a:off x="2578551" y="6079850"/>
              <a:ext cx="528145" cy="551830"/>
            </a:xfrm>
            <a:prstGeom prst="rect">
              <a:avLst/>
            </a:prstGeom>
            <a:noFill/>
          </p:spPr>
          <p:txBody>
            <a:bodyPr wrap="square" rtlCol="0">
              <a:spAutoFit/>
            </a:bodyPr>
            <a:lstStyle/>
            <a:p>
              <a:r>
                <a:rPr lang="en-US" sz="2000" dirty="0">
                  <a:latin typeface="Consolas" pitchFamily="49" charset="0"/>
                  <a:cs typeface="Consolas" pitchFamily="49" charset="0"/>
                </a:rPr>
                <a:t>W</a:t>
              </a:r>
              <a:r>
                <a:rPr lang="en-US" sz="3200" baseline="-25000" dirty="0">
                  <a:latin typeface="Consolas" pitchFamily="49" charset="0"/>
                  <a:cs typeface="Consolas" pitchFamily="49" charset="0"/>
                </a:rPr>
                <a:t>3</a:t>
              </a:r>
              <a:endParaRPr lang="en-US" sz="2000" dirty="0">
                <a:latin typeface="Consolas" pitchFamily="49" charset="0"/>
                <a:cs typeface="Consolas" pitchFamily="49" charset="0"/>
              </a:endParaRPr>
            </a:p>
          </p:txBody>
        </p:sp>
        <p:cxnSp>
          <p:nvCxnSpPr>
            <p:cNvPr id="105" name="Straight Arrow Connector 104"/>
            <p:cNvCxnSpPr/>
            <p:nvPr/>
          </p:nvCxnSpPr>
          <p:spPr>
            <a:xfrm>
              <a:off x="1065790" y="5776460"/>
              <a:ext cx="3075709" cy="917"/>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433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fade">
                                      <p:cBhvr>
                                        <p:cTn id="21" dur="500"/>
                                        <p:tgtEl>
                                          <p:spTgt spid="3">
                                            <p:txEl>
                                              <p:pRg st="11" end="1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animEffect transition="in" filter="fade">
                                      <p:cBhvr>
                                        <p:cTn id="29" dur="500"/>
                                        <p:tgtEl>
                                          <p:spTgt spid="3">
                                            <p:txEl>
                                              <p:pRg st="13" end="1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fade">
                                      <p:cBhvr>
                                        <p:cTn id="32" dur="500"/>
                                        <p:tgtEl>
                                          <p:spTgt spid="3">
                                            <p:txEl>
                                              <p:pRg st="14" end="1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600" dirty="0"/>
              <a:t>Throughput </a:t>
            </a:r>
            <a:r>
              <a:rPr lang="en-US" sz="3600" dirty="0" err="1"/>
              <a:t>Microbenchmark</a:t>
            </a:r>
            <a:endParaRPr lang="en-US" sz="3600" dirty="0"/>
          </a:p>
        </p:txBody>
      </p:sp>
      <p:pic>
        <p:nvPicPr>
          <p:cNvPr id="114690" name="Picture 2"/>
          <p:cNvPicPr>
            <a:picLocks noChangeAspect="1" noChangeArrowheads="1"/>
          </p:cNvPicPr>
          <p:nvPr/>
        </p:nvPicPr>
        <p:blipFill>
          <a:blip r:embed="rId3" cstate="print"/>
          <a:srcRect/>
          <a:stretch>
            <a:fillRect/>
          </a:stretch>
        </p:blipFill>
        <p:spPr bwMode="auto">
          <a:xfrm>
            <a:off x="152400" y="3005667"/>
            <a:ext cx="8763000" cy="3795152"/>
          </a:xfrm>
          <a:prstGeom prst="rect">
            <a:avLst/>
          </a:prstGeom>
          <a:noFill/>
          <a:ln w="9525">
            <a:noFill/>
            <a:miter lim="800000"/>
            <a:headEnd/>
            <a:tailEnd/>
          </a:ln>
        </p:spPr>
      </p:pic>
      <p:sp>
        <p:nvSpPr>
          <p:cNvPr id="5" name="Down Arrow 4"/>
          <p:cNvSpPr/>
          <p:nvPr/>
        </p:nvSpPr>
        <p:spPr>
          <a:xfrm rot="20058029">
            <a:off x="3994579" y="3348944"/>
            <a:ext cx="489079" cy="1003673"/>
          </a:xfrm>
          <a:prstGeom prst="downArrow">
            <a:avLst>
              <a:gd name="adj1" fmla="val 4535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20454765">
            <a:off x="5447471" y="3211183"/>
            <a:ext cx="489079" cy="1003673"/>
          </a:xfrm>
          <a:prstGeom prst="downArrow">
            <a:avLst>
              <a:gd name="adj1" fmla="val 4535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0" y="533400"/>
            <a:ext cx="9144000" cy="2667000"/>
          </a:xfrm>
        </p:spPr>
        <p:txBody>
          <a:bodyPr>
            <a:normAutofit/>
          </a:bodyPr>
          <a:lstStyle/>
          <a:p>
            <a:r>
              <a:rPr lang="en-US" sz="2200" dirty="0">
                <a:latin typeface="Segoe UI Light" panose="020B0502040204020203" pitchFamily="34" charset="0"/>
              </a:rPr>
              <a:t>Application issues a bunch of parallel reads or writes</a:t>
            </a:r>
          </a:p>
          <a:p>
            <a:pPr lvl="1"/>
            <a:r>
              <a:rPr lang="en-US" sz="2200" dirty="0">
                <a:latin typeface="Segoe UI Light" panose="020B0502040204020203" pitchFamily="34" charset="0"/>
              </a:rPr>
              <a:t>In this experiment, we use nested striping but synchronous write-through (i.e., no delayed durability tricks—a write does not complete until it is persistent)</a:t>
            </a:r>
          </a:p>
          <a:p>
            <a:pPr lvl="1"/>
            <a:r>
              <a:rPr lang="en-US" sz="2200" dirty="0">
                <a:latin typeface="Segoe UI Light" panose="020B0502040204020203" pitchFamily="34" charset="0"/>
              </a:rPr>
              <a:t>Blizzard virtual disk backed by 128 remote physical disks, and used single replication</a:t>
            </a:r>
          </a:p>
        </p:txBody>
      </p:sp>
      <p:grpSp>
        <p:nvGrpSpPr>
          <p:cNvPr id="4" name="Group 3"/>
          <p:cNvGrpSpPr/>
          <p:nvPr/>
        </p:nvGrpSpPr>
        <p:grpSpPr>
          <a:xfrm>
            <a:off x="1524000" y="2645334"/>
            <a:ext cx="4305272" cy="930985"/>
            <a:chOff x="1524000" y="2645334"/>
            <a:chExt cx="4305272" cy="930985"/>
          </a:xfrm>
        </p:grpSpPr>
        <p:pic>
          <p:nvPicPr>
            <p:cNvPr id="1026" name="Picture 2" descr="http://www.pd4pic.com/images/mosquito-black-outline-drawing-white-cartoon-bug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413749">
              <a:off x="3538583" y="2682500"/>
              <a:ext cx="835025" cy="9526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pd4pic.com/images/mosquito-black-outline-drawing-white-cartoon-bug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413749">
              <a:off x="4935453" y="2586540"/>
              <a:ext cx="835025" cy="9526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0" y="2667000"/>
              <a:ext cx="2054689" cy="646331"/>
            </a:xfrm>
            <a:prstGeom prst="rect">
              <a:avLst/>
            </a:prstGeom>
            <a:noFill/>
          </p:spPr>
          <p:txBody>
            <a:bodyPr wrap="square" rtlCol="0">
              <a:spAutoFit/>
            </a:bodyPr>
            <a:lstStyle/>
            <a:p>
              <a:r>
                <a:rPr lang="en-US" dirty="0">
                  <a:latin typeface="Segoe UI Light" panose="020B0502040204020203" pitchFamily="34" charset="0"/>
                </a:rPr>
                <a:t>Perf bug in storage controller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Application </a:t>
            </a:r>
            <a:r>
              <a:rPr lang="en-US" dirty="0" err="1"/>
              <a:t>Macrobenchmarks</a:t>
            </a:r>
            <a:br>
              <a:rPr lang="en-US" dirty="0"/>
            </a:br>
            <a:r>
              <a:rPr lang="en-US" dirty="0"/>
              <a:t>(Write-through, Single Replication)</a:t>
            </a:r>
          </a:p>
        </p:txBody>
      </p:sp>
      <p:pic>
        <p:nvPicPr>
          <p:cNvPr id="115714" name="Picture 2"/>
          <p:cNvPicPr>
            <a:picLocks noChangeAspect="1" noChangeArrowheads="1"/>
          </p:cNvPicPr>
          <p:nvPr/>
        </p:nvPicPr>
        <p:blipFill>
          <a:blip r:embed="rId3" cstate="print"/>
          <a:srcRect/>
          <a:stretch>
            <a:fillRect/>
          </a:stretch>
        </p:blipFill>
        <p:spPr bwMode="auto">
          <a:xfrm>
            <a:off x="657660" y="1828800"/>
            <a:ext cx="7800540" cy="39528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409407" y="3124200"/>
            <a:ext cx="8493636" cy="154694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13482" y="2590800"/>
            <a:ext cx="8573929" cy="685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13482" y="1524000"/>
            <a:ext cx="8573929" cy="1066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9294" y="914400"/>
            <a:ext cx="8578157" cy="609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6037"/>
            <a:ext cx="8229600" cy="868363"/>
          </a:xfrm>
        </p:spPr>
        <p:txBody>
          <a:bodyPr/>
          <a:lstStyle/>
          <a:p>
            <a:r>
              <a:rPr lang="en-US" dirty="0">
                <a:latin typeface="Segoe UI" panose="020B0502040204020203" pitchFamily="34" charset="0"/>
                <a:cs typeface="Segoe UI" panose="020B0502040204020203" pitchFamily="34" charset="0"/>
              </a:rPr>
              <a:t>Goals</a:t>
            </a:r>
          </a:p>
        </p:txBody>
      </p:sp>
      <p:pic>
        <p:nvPicPr>
          <p:cNvPr id="23"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
          <a:stretch/>
        </p:blipFill>
        <p:spPr bwMode="auto">
          <a:xfrm>
            <a:off x="4876800" y="3200400"/>
            <a:ext cx="42672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607" y="5183519"/>
            <a:ext cx="1784593" cy="122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2510" y="3466038"/>
            <a:ext cx="2173033" cy="120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607" y="3290696"/>
            <a:ext cx="1784593" cy="141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Oval 26"/>
          <p:cNvSpPr/>
          <p:nvPr/>
        </p:nvSpPr>
        <p:spPr>
          <a:xfrm>
            <a:off x="4716168" y="4800600"/>
            <a:ext cx="762000" cy="1143000"/>
          </a:xfrm>
          <a:prstGeom prst="ellipse">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rot="20530172">
            <a:off x="3923344" y="4276602"/>
            <a:ext cx="2061640" cy="523220"/>
          </a:xfrm>
          <a:prstGeom prst="rect">
            <a:avLst/>
          </a:prstGeom>
          <a:noFill/>
        </p:spPr>
        <p:txBody>
          <a:bodyPr wrap="square" rtlCol="0">
            <a:spAutoFit/>
          </a:bodyPr>
          <a:lstStyle/>
          <a:p>
            <a:r>
              <a:rPr lang="en-US" sz="2800" dirty="0" err="1"/>
              <a:t>MapReduce</a:t>
            </a:r>
            <a:endParaRPr lang="en-US" sz="2000" dirty="0"/>
          </a:p>
        </p:txBody>
      </p:sp>
      <p:sp>
        <p:nvSpPr>
          <p:cNvPr id="32" name="Content Placeholder 2"/>
          <p:cNvSpPr txBox="1">
            <a:spLocks/>
          </p:cNvSpPr>
          <p:nvPr/>
        </p:nvSpPr>
        <p:spPr>
          <a:xfrm>
            <a:off x="76200" y="3200400"/>
            <a:ext cx="5715000" cy="3581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2700" dirty="0">
                <a:latin typeface="Segoe UI Light" panose="020B0502040204020203" pitchFamily="34" charset="0"/>
                <a:cs typeface="Segoe UI Light" panose="020B0502040204020203" pitchFamily="34" charset="0"/>
              </a:rPr>
              <a:t>Throughput &gt; 1000 MB/s</a:t>
            </a:r>
          </a:p>
          <a:p>
            <a:pPr lvl="1"/>
            <a:r>
              <a:rPr lang="en-US" sz="2700" dirty="0">
                <a:latin typeface="Segoe UI Light" panose="020B0502040204020203" pitchFamily="34" charset="0"/>
                <a:cs typeface="Segoe UI Light" panose="020B0502040204020203" pitchFamily="34" charset="0"/>
              </a:rPr>
              <a:t>Scale-out architecture using commodity parts</a:t>
            </a:r>
          </a:p>
        </p:txBody>
      </p:sp>
      <p:sp>
        <p:nvSpPr>
          <p:cNvPr id="3" name="Content Placeholder 2"/>
          <p:cNvSpPr>
            <a:spLocks noGrp="1"/>
          </p:cNvSpPr>
          <p:nvPr>
            <p:ph idx="1"/>
          </p:nvPr>
        </p:nvSpPr>
        <p:spPr>
          <a:xfrm>
            <a:off x="76200" y="914400"/>
            <a:ext cx="9135719" cy="2362200"/>
          </a:xfrm>
        </p:spPr>
        <p:txBody>
          <a:bodyPr>
            <a:normAutofit fontScale="92500"/>
          </a:bodyPr>
          <a:lstStyle/>
          <a:p>
            <a:r>
              <a:rPr lang="en-US" dirty="0">
                <a:latin typeface="Segoe UI Light" panose="020B0502040204020203" pitchFamily="34" charset="0"/>
                <a:cs typeface="Segoe UI Light" panose="020B0502040204020203" pitchFamily="34" charset="0"/>
              </a:rPr>
              <a:t>Take unmodified POSIX/Win32 applications . . .</a:t>
            </a:r>
          </a:p>
          <a:p>
            <a:r>
              <a:rPr lang="en-US" dirty="0">
                <a:latin typeface="Segoe UI Light" panose="020B0502040204020203" pitchFamily="34" charset="0"/>
                <a:cs typeface="Segoe UI Light" panose="020B0502040204020203" pitchFamily="34" charset="0"/>
              </a:rPr>
              <a:t>Run those applications in the cloud . . .</a:t>
            </a:r>
          </a:p>
          <a:p>
            <a:r>
              <a:rPr lang="en-US" dirty="0">
                <a:latin typeface="Segoe UI Light" panose="020B0502040204020203" pitchFamily="34" charset="0"/>
                <a:cs typeface="Segoe UI Light" panose="020B0502040204020203" pitchFamily="34" charset="0"/>
              </a:rPr>
              <a:t>On the same hardware used to run big-data apps . . .</a:t>
            </a:r>
          </a:p>
          <a:p>
            <a:r>
              <a:rPr lang="en-US" dirty="0">
                <a:latin typeface="Segoe UI Light" panose="020B0502040204020203" pitchFamily="34" charset="0"/>
                <a:cs typeface="Segoe UI Light" panose="020B0502040204020203" pitchFamily="34" charset="0"/>
              </a:rPr>
              <a:t>. . . and give them cloud-scale IO performance!</a:t>
            </a:r>
          </a:p>
        </p:txBody>
      </p:sp>
    </p:spTree>
    <p:extLst>
      <p:ext uri="{BB962C8B-B14F-4D97-AF65-F5344CB8AC3E}">
        <p14:creationId xmlns:p14="http://schemas.microsoft.com/office/powerpoint/2010/main" val="60298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000"/>
                            </p:stCondLst>
                            <p:childTnLst>
                              <p:par>
                                <p:cTn id="25" presetID="6" presetClass="emph" presetSubtype="0" fill="hold" nodeType="afterEffect">
                                  <p:stCondLst>
                                    <p:cond delay="0"/>
                                  </p:stCondLst>
                                  <p:childTnLst>
                                    <p:animScale>
                                      <p:cBhvr>
                                        <p:cTn id="26" dur="1000" fill="hold"/>
                                        <p:tgtEl>
                                          <p:spTgt spid="26"/>
                                        </p:tgtEl>
                                      </p:cBhvr>
                                      <p:by x="50000" y="50000"/>
                                    </p:animScale>
                                  </p:childTnLst>
                                </p:cTn>
                              </p:par>
                              <p:par>
                                <p:cTn id="27" presetID="6" presetClass="emph" presetSubtype="0" fill="hold" nodeType="withEffect">
                                  <p:stCondLst>
                                    <p:cond delay="0"/>
                                  </p:stCondLst>
                                  <p:childTnLst>
                                    <p:animScale>
                                      <p:cBhvr>
                                        <p:cTn id="28" dur="1000" fill="hold"/>
                                        <p:tgtEl>
                                          <p:spTgt spid="25"/>
                                        </p:tgtEl>
                                      </p:cBhvr>
                                      <p:by x="50000" y="50000"/>
                                    </p:animScale>
                                  </p:childTnLst>
                                </p:cTn>
                              </p:par>
                              <p:par>
                                <p:cTn id="29" presetID="6" presetClass="emph" presetSubtype="0" fill="hold" nodeType="withEffect">
                                  <p:stCondLst>
                                    <p:cond delay="0"/>
                                  </p:stCondLst>
                                  <p:childTnLst>
                                    <p:animScale>
                                      <p:cBhvr>
                                        <p:cTn id="30" dur="1000" fill="hold"/>
                                        <p:tgtEl>
                                          <p:spTgt spid="24"/>
                                        </p:tgtEl>
                                      </p:cBhvr>
                                      <p:by x="50000" y="50000"/>
                                    </p:animScale>
                                  </p:childTnLst>
                                </p:cTn>
                              </p:par>
                              <p:par>
                                <p:cTn id="31" presetID="42" presetClass="path" presetSubtype="0" accel="50000" decel="50000" fill="hold" nodeType="withEffect">
                                  <p:stCondLst>
                                    <p:cond delay="0"/>
                                  </p:stCondLst>
                                  <p:childTnLst>
                                    <p:animMotion origin="layout" path="M 2.77778E-6 -3.7037E-7 L 0.5809 0.36157 " pathEditMode="relative" rAng="0" ptsTypes="AA">
                                      <p:cBhvr>
                                        <p:cTn id="32" dur="2000" fill="hold"/>
                                        <p:tgtEl>
                                          <p:spTgt spid="26"/>
                                        </p:tgtEl>
                                        <p:attrNameLst>
                                          <p:attrName>ppt_x</p:attrName>
                                          <p:attrName>ppt_y</p:attrName>
                                        </p:attrNameLst>
                                      </p:cBhvr>
                                      <p:rCtr x="29045" y="18079"/>
                                    </p:animMotion>
                                  </p:childTnLst>
                                </p:cTn>
                              </p:par>
                              <p:par>
                                <p:cTn id="33" presetID="42" presetClass="path" presetSubtype="0" accel="50000" decel="50000" fill="hold" nodeType="withEffect">
                                  <p:stCondLst>
                                    <p:cond delay="0"/>
                                  </p:stCondLst>
                                  <p:childTnLst>
                                    <p:animMotion origin="layout" path="M 2.77778E-7 4.44444E-6 L 0.57309 0.27361 " pathEditMode="relative" rAng="0" ptsTypes="AA">
                                      <p:cBhvr>
                                        <p:cTn id="34" dur="2000" fill="hold"/>
                                        <p:tgtEl>
                                          <p:spTgt spid="25"/>
                                        </p:tgtEl>
                                        <p:attrNameLst>
                                          <p:attrName>ppt_x</p:attrName>
                                          <p:attrName>ppt_y</p:attrName>
                                        </p:attrNameLst>
                                      </p:cBhvr>
                                      <p:rCtr x="28646" y="13681"/>
                                    </p:animMotion>
                                  </p:childTnLst>
                                </p:cTn>
                              </p:par>
                              <p:par>
                                <p:cTn id="35" presetID="42" presetClass="path" presetSubtype="0" accel="50000" decel="50000" fill="hold" nodeType="withEffect">
                                  <p:stCondLst>
                                    <p:cond delay="0"/>
                                  </p:stCondLst>
                                  <p:childTnLst>
                                    <p:animMotion origin="layout" path="M 2.77778E-6 2.59259E-6 L 0.41423 0.09953 " pathEditMode="relative" rAng="0" ptsTypes="AA">
                                      <p:cBhvr>
                                        <p:cTn id="36" dur="2000" fill="hold"/>
                                        <p:tgtEl>
                                          <p:spTgt spid="24"/>
                                        </p:tgtEl>
                                        <p:attrNameLst>
                                          <p:attrName>ppt_x</p:attrName>
                                          <p:attrName>ppt_y</p:attrName>
                                        </p:attrNameLst>
                                      </p:cBhvr>
                                      <p:rCtr x="20712" y="4977"/>
                                    </p:animMotion>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xEl>
                                              <p:pRg st="0" end="0"/>
                                            </p:txEl>
                                          </p:spTgt>
                                        </p:tgtEl>
                                        <p:attrNameLst>
                                          <p:attrName>style.visibility</p:attrName>
                                        </p:attrNameLst>
                                      </p:cBhvr>
                                      <p:to>
                                        <p:strVal val="visible"/>
                                      </p:to>
                                    </p:set>
                                    <p:animEffect transition="in" filter="fade">
                                      <p:cBhvr>
                                        <p:cTn id="54" dur="500"/>
                                        <p:tgtEl>
                                          <p:spTgt spid="32">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
                                            <p:txEl>
                                              <p:pRg st="1" end="1"/>
                                            </p:txEl>
                                          </p:spTgt>
                                        </p:tgtEl>
                                        <p:attrNameLst>
                                          <p:attrName>style.visibility</p:attrName>
                                        </p:attrNameLst>
                                      </p:cBhvr>
                                      <p:to>
                                        <p:strVal val="visible"/>
                                      </p:to>
                                    </p:set>
                                    <p:animEffect transition="in" filter="fade">
                                      <p:cBhvr>
                                        <p:cTn id="57" dur="500"/>
                                        <p:tgtEl>
                                          <p:spTgt spid="32">
                                            <p:txEl>
                                              <p:pRg st="1" end="1"/>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63" presetClass="path" presetSubtype="0" accel="50000" decel="50000" fill="hold" grpId="1" nodeType="withEffect">
                                  <p:stCondLst>
                                    <p:cond delay="0"/>
                                  </p:stCondLst>
                                  <p:childTnLst>
                                    <p:animMotion origin="layout" path="M 3.33333E-6 4.44444E-6 L 0.10833 -0.02848 " pathEditMode="relative" rAng="0" ptsTypes="AA">
                                      <p:cBhvr>
                                        <p:cTn id="62" dur="1000" fill="hold"/>
                                        <p:tgtEl>
                                          <p:spTgt spid="28"/>
                                        </p:tgtEl>
                                        <p:attrNameLst>
                                          <p:attrName>ppt_x</p:attrName>
                                          <p:attrName>ppt_y</p:attrName>
                                        </p:attrNameLst>
                                      </p:cBhvr>
                                      <p:rCtr x="5417" y="-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9" grpId="0" animBg="1"/>
      <p:bldP spid="22" grpId="0" animBg="1"/>
      <p:bldP spid="22" grpId="1" animBg="1"/>
      <p:bldP spid="12" grpId="0" animBg="1"/>
      <p:bldP spid="27" grpId="0" animBg="1"/>
      <p:bldP spid="28" grpId="0"/>
      <p:bldP spid="28" grpId="1"/>
      <p:bldP spid="3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latin typeface="Segoe UI" panose="020B0502040204020203" pitchFamily="34" charset="0"/>
                <a:cs typeface="Segoe UI" panose="020B0502040204020203" pitchFamily="34" charset="0"/>
              </a:rPr>
              <a:t>Delayed Durability: Hiding Replication Penalties</a:t>
            </a:r>
          </a:p>
        </p:txBody>
      </p:sp>
      <p:pic>
        <p:nvPicPr>
          <p:cNvPr id="117762" name="Picture 2"/>
          <p:cNvPicPr>
            <a:picLocks noChangeAspect="1" noChangeArrowheads="1"/>
          </p:cNvPicPr>
          <p:nvPr/>
        </p:nvPicPr>
        <p:blipFill>
          <a:blip r:embed="rId3" cstate="print"/>
          <a:srcRect/>
          <a:stretch>
            <a:fillRect/>
          </a:stretch>
        </p:blipFill>
        <p:spPr bwMode="auto">
          <a:xfrm>
            <a:off x="381000" y="2468249"/>
            <a:ext cx="8305800" cy="3627751"/>
          </a:xfrm>
          <a:prstGeom prst="rect">
            <a:avLst/>
          </a:prstGeom>
          <a:noFill/>
          <a:ln w="9525">
            <a:noFill/>
            <a:miter lim="800000"/>
            <a:headEnd/>
            <a:tailEnd/>
          </a:ln>
        </p:spPr>
      </p:pic>
      <p:sp>
        <p:nvSpPr>
          <p:cNvPr id="5" name="Down Arrow 4"/>
          <p:cNvSpPr/>
          <p:nvPr/>
        </p:nvSpPr>
        <p:spPr>
          <a:xfrm rot="2059559">
            <a:off x="2531646" y="3706478"/>
            <a:ext cx="489079" cy="1022289"/>
          </a:xfrm>
          <a:prstGeom prst="downArrow">
            <a:avLst>
              <a:gd name="adj1" fmla="val 4535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2059559">
            <a:off x="3979447" y="2792077"/>
            <a:ext cx="489079" cy="1022289"/>
          </a:xfrm>
          <a:prstGeom prst="downArrow">
            <a:avLst>
              <a:gd name="adj1" fmla="val 4535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20026539">
            <a:off x="4961654" y="1945592"/>
            <a:ext cx="489079" cy="580936"/>
          </a:xfrm>
          <a:prstGeom prst="downArrow">
            <a:avLst>
              <a:gd name="adj1" fmla="val 4535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2059559">
            <a:off x="6515400" y="2020150"/>
            <a:ext cx="489079" cy="557499"/>
          </a:xfrm>
          <a:prstGeom prst="downArrow">
            <a:avLst>
              <a:gd name="adj1" fmla="val 4535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2059559">
            <a:off x="7886999" y="2073394"/>
            <a:ext cx="489079" cy="557499"/>
          </a:xfrm>
          <a:prstGeom prst="downArrow">
            <a:avLst>
              <a:gd name="adj1" fmla="val 4535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14286" y="1295229"/>
            <a:ext cx="2819400" cy="923330"/>
          </a:xfrm>
          <a:prstGeom prst="rect">
            <a:avLst/>
          </a:prstGeom>
          <a:noFill/>
        </p:spPr>
        <p:txBody>
          <a:bodyPr wrap="square" rtlCol="0">
            <a:spAutoFit/>
          </a:bodyPr>
          <a:lstStyle/>
          <a:p>
            <a:r>
              <a:rPr lang="en-US" dirty="0">
                <a:latin typeface="Segoe UI Light" panose="020B0502040204020203" pitchFamily="34" charset="0"/>
              </a:rPr>
              <a:t>fa=“fast acknowledgment” (i.e., delayed durability but no log-based writes)</a:t>
            </a:r>
          </a:p>
        </p:txBody>
      </p:sp>
      <p:sp>
        <p:nvSpPr>
          <p:cNvPr id="10" name="TextBox 9"/>
          <p:cNvSpPr txBox="1"/>
          <p:nvPr/>
        </p:nvSpPr>
        <p:spPr>
          <a:xfrm>
            <a:off x="6019800" y="1162497"/>
            <a:ext cx="3124199" cy="923330"/>
          </a:xfrm>
          <a:prstGeom prst="rect">
            <a:avLst/>
          </a:prstGeom>
          <a:noFill/>
        </p:spPr>
        <p:txBody>
          <a:bodyPr wrap="square" rtlCol="0">
            <a:spAutoFit/>
          </a:bodyPr>
          <a:lstStyle/>
          <a:p>
            <a:r>
              <a:rPr lang="en-US" dirty="0">
                <a:latin typeface="Segoe UI Light" panose="020B0502040204020203" pitchFamily="34" charset="0"/>
              </a:rPr>
              <a:t>Just as fast as fast </a:t>
            </a:r>
            <a:r>
              <a:rPr lang="en-US" dirty="0" err="1">
                <a:latin typeface="Segoe UI Light" panose="020B0502040204020203" pitchFamily="34" charset="0"/>
              </a:rPr>
              <a:t>ack</a:t>
            </a:r>
            <a:r>
              <a:rPr lang="en-US" dirty="0">
                <a:latin typeface="Segoe UI Light" panose="020B0502040204020203" pitchFamily="34" charset="0"/>
              </a:rPr>
              <a:t>, but has to buffer less data (and thus loses less data after crash)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9" grpId="0" animBg="1"/>
      <p:bldP spid="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Why Do I Want To Do This?</a:t>
            </a:r>
          </a:p>
        </p:txBody>
      </p:sp>
      <p:sp>
        <p:nvSpPr>
          <p:cNvPr id="3" name="Content Placeholder 2"/>
          <p:cNvSpPr>
            <a:spLocks noGrp="1"/>
          </p:cNvSpPr>
          <p:nvPr>
            <p:ph idx="1"/>
          </p:nvPr>
        </p:nvSpPr>
        <p:spPr>
          <a:xfrm>
            <a:off x="457200" y="1371600"/>
            <a:ext cx="8534400" cy="4525963"/>
          </a:xfrm>
        </p:spPr>
        <p:txBody>
          <a:bodyPr>
            <a:normAutofit/>
          </a:bodyPr>
          <a:lstStyle/>
          <a:p>
            <a:r>
              <a:rPr lang="en-US" dirty="0">
                <a:latin typeface="Segoe UI Light" panose="020B0502040204020203" pitchFamily="34" charset="0"/>
                <a:cs typeface="Segoe UI Light" panose="020B0502040204020203" pitchFamily="34" charset="0"/>
              </a:rPr>
              <a:t>Write POSIX/Win32 app once, </a:t>
            </a:r>
            <a:r>
              <a:rPr lang="en-US" dirty="0" err="1">
                <a:latin typeface="Segoe UI Light" panose="020B0502040204020203" pitchFamily="34" charset="0"/>
                <a:cs typeface="Segoe UI Light" panose="020B0502040204020203" pitchFamily="34" charset="0"/>
              </a:rPr>
              <a:t>automagically</a:t>
            </a:r>
            <a:r>
              <a:rPr lang="en-US" dirty="0">
                <a:latin typeface="Segoe UI Light" panose="020B0502040204020203" pitchFamily="34" charset="0"/>
                <a:cs typeface="Segoe UI Light" panose="020B0502040204020203" pitchFamily="34" charset="0"/>
              </a:rPr>
              <a:t> have fast cloud version</a:t>
            </a:r>
          </a:p>
          <a:p>
            <a:r>
              <a:rPr lang="en-US" dirty="0">
                <a:latin typeface="Segoe UI Light" panose="020B0502040204020203" pitchFamily="34" charset="0"/>
                <a:cs typeface="Segoe UI Light" panose="020B0502040204020203" pitchFamily="34" charset="0"/>
              </a:rPr>
              <a:t>Cloud operators don’t have to open up their proprietary or sensitive protocols</a:t>
            </a:r>
          </a:p>
          <a:p>
            <a:r>
              <a:rPr lang="en-US" dirty="0">
                <a:latin typeface="Segoe UI Light" panose="020B0502040204020203" pitchFamily="34" charset="0"/>
                <a:cs typeface="Segoe UI Light" panose="020B0502040204020203" pitchFamily="34" charset="0"/>
              </a:rPr>
              <a:t>Admin/hardware efforts that help big data apps help POSIX/Win32 apps (and vice versa)</a:t>
            </a:r>
          </a:p>
        </p:txBody>
      </p:sp>
    </p:spTree>
    <p:extLst>
      <p:ext uri="{BB962C8B-B14F-4D97-AF65-F5344CB8AC3E}">
        <p14:creationId xmlns:p14="http://schemas.microsoft.com/office/powerpoint/2010/main" val="87964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848600" cy="533400"/>
          </a:xfrm>
        </p:spPr>
        <p:txBody>
          <a:bodyPr>
            <a:normAutofit fontScale="90000"/>
          </a:bodyPr>
          <a:lstStyle/>
          <a:p>
            <a:r>
              <a:rPr lang="en-US" dirty="0">
                <a:latin typeface="Segoe UI" panose="020B0502040204020203" pitchFamily="34" charset="0"/>
                <a:cs typeface="Segoe UI" panose="020B0502040204020203" pitchFamily="34" charset="0"/>
              </a:rPr>
              <a:t>Naïve Solution: Network RAID</a:t>
            </a:r>
          </a:p>
        </p:txBody>
      </p:sp>
      <p:grpSp>
        <p:nvGrpSpPr>
          <p:cNvPr id="3" name="Group 33"/>
          <p:cNvGrpSpPr/>
          <p:nvPr/>
        </p:nvGrpSpPr>
        <p:grpSpPr>
          <a:xfrm>
            <a:off x="76200" y="987354"/>
            <a:ext cx="8276988" cy="5642046"/>
            <a:chOff x="76200" y="987354"/>
            <a:chExt cx="8276988" cy="5642046"/>
          </a:xfrm>
        </p:grpSpPr>
        <p:pic>
          <p:nvPicPr>
            <p:cNvPr id="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8595" y="987354"/>
              <a:ext cx="1784593" cy="122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4705" y="1004697"/>
              <a:ext cx="2173033" cy="120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990601"/>
              <a:ext cx="153939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781299"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25051"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60634"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02366"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42817"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75552"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611135"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259384"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5"/>
            <p:cNvSpPr/>
            <p:nvPr/>
          </p:nvSpPr>
          <p:spPr>
            <a:xfrm>
              <a:off x="2667000"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6"/>
            <p:cNvSpPr/>
            <p:nvPr/>
          </p:nvSpPr>
          <p:spPr>
            <a:xfrm>
              <a:off x="4036674"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7"/>
            <p:cNvSpPr/>
            <p:nvPr/>
          </p:nvSpPr>
          <p:spPr>
            <a:xfrm>
              <a:off x="5406348"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6752062" y="5562600"/>
              <a:ext cx="1226821"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H="1">
              <a:off x="3688080" y="3067097"/>
              <a:ext cx="7807" cy="2495503"/>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047167" y="3067096"/>
              <a:ext cx="7807" cy="2495503"/>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315038" y="3067096"/>
              <a:ext cx="7807" cy="2495503"/>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005556" y="3067095"/>
              <a:ext cx="7807" cy="2495503"/>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658953" y="3059662"/>
              <a:ext cx="7807" cy="2495503"/>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353370" y="3067095"/>
              <a:ext cx="7807" cy="2495503"/>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980052" y="3059661"/>
              <a:ext cx="7807" cy="2495503"/>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7689478" y="3067094"/>
              <a:ext cx="7807" cy="2495503"/>
            </a:xfrm>
            <a:prstGeom prst="straightConnector1">
              <a:avLst/>
            </a:prstGeom>
            <a:ln w="254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152400" y="2091922"/>
              <a:ext cx="2504402" cy="1260878"/>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Blizzard virtual drive</a:t>
              </a:r>
            </a:p>
          </p:txBody>
        </p:sp>
        <p:sp>
          <p:nvSpPr>
            <p:cNvPr id="33" name="Title 1"/>
            <p:cNvSpPr txBox="1">
              <a:spLocks/>
            </p:cNvSpPr>
            <p:nvPr/>
          </p:nvSpPr>
          <p:spPr>
            <a:xfrm>
              <a:off x="76200" y="5829300"/>
              <a:ext cx="2504402" cy="5334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Remote disks</a:t>
              </a:r>
            </a:p>
          </p:txBody>
        </p:sp>
      </p:grpSp>
    </p:spTree>
    <p:extLst>
      <p:ext uri="{BB962C8B-B14F-4D97-AF65-F5344CB8AC3E}">
        <p14:creationId xmlns:p14="http://schemas.microsoft.com/office/powerpoint/2010/main" val="17615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cstate="print"/>
          <a:srcRect/>
          <a:stretch>
            <a:fillRect/>
          </a:stretch>
        </p:blipFill>
        <p:spPr bwMode="auto">
          <a:xfrm>
            <a:off x="0" y="2695002"/>
            <a:ext cx="6248400" cy="4162997"/>
          </a:xfrm>
          <a:prstGeom prst="rect">
            <a:avLst/>
          </a:prstGeom>
          <a:noFill/>
          <a:ln w="9525">
            <a:noFill/>
            <a:miter lim="800000"/>
            <a:headEnd/>
            <a:tailEnd/>
          </a:ln>
        </p:spPr>
      </p:pic>
      <p:sp>
        <p:nvSpPr>
          <p:cNvPr id="2" name="TextBox 1"/>
          <p:cNvSpPr txBox="1"/>
          <p:nvPr/>
        </p:nvSpPr>
        <p:spPr>
          <a:xfrm>
            <a:off x="4114800" y="2785170"/>
            <a:ext cx="5181600" cy="3539430"/>
          </a:xfrm>
          <a:prstGeom prst="rect">
            <a:avLst/>
          </a:prstGeom>
          <a:noFill/>
        </p:spPr>
        <p:txBody>
          <a:bodyPr wrap="square" rtlCol="0">
            <a:spAutoFit/>
          </a:bodyPr>
          <a:lstStyle/>
          <a:p>
            <a:r>
              <a:rPr lang="en-US" sz="3200" dirty="0"/>
              <a:t>The naïve approach for implementing virtual disks does not </a:t>
            </a:r>
            <a:r>
              <a:rPr lang="en-US" sz="3200" b="1" dirty="0">
                <a:solidFill>
                  <a:srgbClr val="FF0000"/>
                </a:solidFill>
              </a:rPr>
              <a:t>maximize spindle parallelism</a:t>
            </a:r>
            <a:r>
              <a:rPr lang="en-US" sz="3200" dirty="0"/>
              <a:t> for POSIX/Win32 applications which </a:t>
            </a:r>
            <a:r>
              <a:rPr lang="en-US" sz="3200" b="1" dirty="0">
                <a:solidFill>
                  <a:srgbClr val="FF0000"/>
                </a:solidFill>
              </a:rPr>
              <a:t>frequently issue </a:t>
            </a:r>
            <a:r>
              <a:rPr lang="en-US" sz="3200" b="1" dirty="0" err="1">
                <a:solidFill>
                  <a:srgbClr val="FF0000"/>
                </a:solidFill>
              </a:rPr>
              <a:t>fsync</a:t>
            </a:r>
            <a:r>
              <a:rPr lang="en-US" sz="3200" b="1" dirty="0">
                <a:solidFill>
                  <a:srgbClr val="FF0000"/>
                </a:solidFill>
              </a:rPr>
              <a:t>() operations </a:t>
            </a:r>
            <a:r>
              <a:rPr lang="en-US" sz="3200" dirty="0"/>
              <a:t>to maintain consistency.</a:t>
            </a:r>
          </a:p>
        </p:txBody>
      </p:sp>
      <p:sp>
        <p:nvSpPr>
          <p:cNvPr id="4" name="Rectangle 3"/>
          <p:cNvSpPr/>
          <p:nvPr/>
        </p:nvSpPr>
        <p:spPr>
          <a:xfrm>
            <a:off x="0" y="0"/>
            <a:ext cx="9144000"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solidFill>
                  <a:schemeClr val="bg1"/>
                </a:solidFill>
              </a:rPr>
              <a:t>LISTEN</a:t>
            </a:r>
          </a:p>
        </p:txBody>
      </p:sp>
    </p:spTree>
    <p:extLst>
      <p:ext uri="{BB962C8B-B14F-4D97-AF65-F5344CB8AC3E}">
        <p14:creationId xmlns:p14="http://schemas.microsoft.com/office/powerpoint/2010/main" val="36311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695002"/>
            <a:ext cx="9296400" cy="4162997"/>
            <a:chOff x="0" y="2695002"/>
            <a:chExt cx="9296400" cy="4162997"/>
          </a:xfrm>
        </p:grpSpPr>
        <p:pic>
          <p:nvPicPr>
            <p:cNvPr id="29697" name="Picture 1"/>
            <p:cNvPicPr>
              <a:picLocks noChangeAspect="1" noChangeArrowheads="1"/>
            </p:cNvPicPr>
            <p:nvPr/>
          </p:nvPicPr>
          <p:blipFill>
            <a:blip r:embed="rId3" cstate="print"/>
            <a:srcRect/>
            <a:stretch>
              <a:fillRect/>
            </a:stretch>
          </p:blipFill>
          <p:spPr bwMode="auto">
            <a:xfrm>
              <a:off x="0" y="2695002"/>
              <a:ext cx="6248400" cy="4162997"/>
            </a:xfrm>
            <a:prstGeom prst="rect">
              <a:avLst/>
            </a:prstGeom>
            <a:noFill/>
            <a:ln w="9525">
              <a:noFill/>
              <a:miter lim="800000"/>
              <a:headEnd/>
              <a:tailEnd/>
            </a:ln>
          </p:spPr>
        </p:pic>
        <p:sp>
          <p:nvSpPr>
            <p:cNvPr id="2" name="TextBox 1"/>
            <p:cNvSpPr txBox="1"/>
            <p:nvPr/>
          </p:nvSpPr>
          <p:spPr>
            <a:xfrm>
              <a:off x="4114800" y="2785170"/>
              <a:ext cx="5181600" cy="3539430"/>
            </a:xfrm>
            <a:prstGeom prst="rect">
              <a:avLst/>
            </a:prstGeom>
            <a:noFill/>
          </p:spPr>
          <p:txBody>
            <a:bodyPr wrap="square" rtlCol="0">
              <a:spAutoFit/>
            </a:bodyPr>
            <a:lstStyle/>
            <a:p>
              <a:r>
                <a:rPr lang="en-US" sz="3200" dirty="0"/>
                <a:t>The naïve approach for implementing virtual disks does not </a:t>
              </a:r>
              <a:r>
                <a:rPr lang="en-US" sz="3200" b="1" dirty="0">
                  <a:solidFill>
                    <a:srgbClr val="FF0000"/>
                  </a:solidFill>
                </a:rPr>
                <a:t>maximize spindle parallelism</a:t>
              </a:r>
              <a:r>
                <a:rPr lang="en-US" sz="3200" dirty="0"/>
                <a:t> for POSIX/Win32 applications which </a:t>
              </a:r>
              <a:r>
                <a:rPr lang="en-US" sz="3200" b="1" dirty="0">
                  <a:solidFill>
                    <a:srgbClr val="FF0000"/>
                  </a:solidFill>
                </a:rPr>
                <a:t>frequently issue </a:t>
              </a:r>
              <a:r>
                <a:rPr lang="en-US" sz="3200" b="1" dirty="0" err="1">
                  <a:solidFill>
                    <a:srgbClr val="FF0000"/>
                  </a:solidFill>
                </a:rPr>
                <a:t>fsync</a:t>
              </a:r>
              <a:r>
                <a:rPr lang="en-US" sz="3200" b="1" dirty="0">
                  <a:solidFill>
                    <a:srgbClr val="FF0000"/>
                  </a:solidFill>
                </a:rPr>
                <a:t>() operations </a:t>
              </a:r>
              <a:r>
                <a:rPr lang="en-US" sz="3200" dirty="0"/>
                <a:t>to maintain consistency.</a:t>
              </a:r>
            </a:p>
          </p:txBody>
        </p:sp>
      </p:grpSp>
      <p:sp>
        <p:nvSpPr>
          <p:cNvPr id="4" name="Rectangle 3"/>
          <p:cNvSpPr/>
          <p:nvPr/>
        </p:nvSpPr>
        <p:spPr>
          <a:xfrm>
            <a:off x="0" y="0"/>
            <a:ext cx="9144000"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b="1" dirty="0">
                <a:solidFill>
                  <a:schemeClr val="bg1"/>
                </a:solidFill>
              </a:rPr>
              <a:t>LISTEN</a:t>
            </a:r>
          </a:p>
        </p:txBody>
      </p:sp>
      <p:grpSp>
        <p:nvGrpSpPr>
          <p:cNvPr id="6" name="Group 5"/>
          <p:cNvGrpSpPr/>
          <p:nvPr/>
        </p:nvGrpSpPr>
        <p:grpSpPr>
          <a:xfrm>
            <a:off x="9144000" y="2806005"/>
            <a:ext cx="9321084" cy="4051995"/>
            <a:chOff x="0" y="2806005"/>
            <a:chExt cx="9321084" cy="4051995"/>
          </a:xfrm>
        </p:grpSpPr>
        <p:sp>
          <p:nvSpPr>
            <p:cNvPr id="7" name="Isosceles Triangle 6"/>
            <p:cNvSpPr/>
            <p:nvPr/>
          </p:nvSpPr>
          <p:spPr>
            <a:xfrm>
              <a:off x="2590800" y="3733800"/>
              <a:ext cx="3962400" cy="297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Excellence</a:t>
              </a:r>
            </a:p>
          </p:txBody>
        </p:sp>
        <p:sp>
          <p:nvSpPr>
            <p:cNvPr id="8" name="TextBox 7"/>
            <p:cNvSpPr txBox="1"/>
            <p:nvPr/>
          </p:nvSpPr>
          <p:spPr>
            <a:xfrm>
              <a:off x="3174642" y="2806005"/>
              <a:ext cx="3048000" cy="954107"/>
            </a:xfrm>
            <a:prstGeom prst="rect">
              <a:avLst/>
            </a:prstGeom>
            <a:noFill/>
          </p:spPr>
          <p:txBody>
            <a:bodyPr wrap="square" rtlCol="0">
              <a:spAutoFit/>
            </a:bodyPr>
            <a:lstStyle/>
            <a:p>
              <a:pPr algn="ctr"/>
              <a:r>
                <a:rPr lang="en-US" sz="2800" dirty="0" err="1"/>
                <a:t>IOp</a:t>
              </a:r>
              <a:r>
                <a:rPr lang="en-US" sz="2800" dirty="0"/>
                <a:t> dilation:</a:t>
              </a:r>
            </a:p>
            <a:p>
              <a:pPr algn="ctr"/>
              <a:r>
                <a:rPr lang="en-US" sz="2800" dirty="0"/>
                <a:t>Nested striping</a:t>
              </a:r>
            </a:p>
          </p:txBody>
        </p:sp>
        <p:sp>
          <p:nvSpPr>
            <p:cNvPr id="9" name="TextBox 8"/>
            <p:cNvSpPr txBox="1"/>
            <p:nvPr/>
          </p:nvSpPr>
          <p:spPr>
            <a:xfrm>
              <a:off x="0" y="5473005"/>
              <a:ext cx="3048000" cy="1384995"/>
            </a:xfrm>
            <a:prstGeom prst="rect">
              <a:avLst/>
            </a:prstGeom>
            <a:noFill/>
          </p:spPr>
          <p:txBody>
            <a:bodyPr wrap="square" rtlCol="0">
              <a:spAutoFit/>
            </a:bodyPr>
            <a:lstStyle/>
            <a:p>
              <a:pPr algn="ctr"/>
              <a:r>
                <a:rPr lang="en-US" sz="2800" dirty="0"/>
                <a:t>Rack locality:</a:t>
              </a:r>
            </a:p>
            <a:p>
              <a:pPr algn="ctr"/>
              <a:r>
                <a:rPr lang="en-US" sz="2800" dirty="0"/>
                <a:t>Locality-oblivious storage</a:t>
              </a:r>
            </a:p>
          </p:txBody>
        </p:sp>
        <p:sp>
          <p:nvSpPr>
            <p:cNvPr id="10" name="TextBox 9"/>
            <p:cNvSpPr txBox="1"/>
            <p:nvPr/>
          </p:nvSpPr>
          <p:spPr>
            <a:xfrm>
              <a:off x="5739684" y="5334000"/>
              <a:ext cx="3581400" cy="1384995"/>
            </a:xfrm>
            <a:prstGeom prst="rect">
              <a:avLst/>
            </a:prstGeom>
            <a:noFill/>
          </p:spPr>
          <p:txBody>
            <a:bodyPr wrap="square" rtlCol="0">
              <a:spAutoFit/>
            </a:bodyPr>
            <a:lstStyle/>
            <a:p>
              <a:pPr algn="ctr"/>
              <a:r>
                <a:rPr lang="en-US" sz="2800" dirty="0" err="1"/>
                <a:t>fsync</a:t>
              </a:r>
              <a:r>
                <a:rPr lang="en-US" sz="2800" dirty="0"/>
                <a:t>() write barriers:</a:t>
              </a:r>
            </a:p>
            <a:p>
              <a:pPr algn="ctr"/>
              <a:r>
                <a:rPr lang="en-US" sz="2800" dirty="0"/>
                <a:t>Delayed durability semantics</a:t>
              </a:r>
            </a:p>
          </p:txBody>
        </p:sp>
      </p:grpSp>
    </p:spTree>
    <p:extLst>
      <p:ext uri="{BB962C8B-B14F-4D97-AF65-F5344CB8AC3E}">
        <p14:creationId xmlns:p14="http://schemas.microsoft.com/office/powerpoint/2010/main" val="205853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3.33333E-6 2.22222E-6 L -1.00833 -0.00764 " pathEditMode="relative" rAng="0" ptsTypes="AA">
                                      <p:cBhvr>
                                        <p:cTn id="6" dur="500" fill="hold"/>
                                        <p:tgtEl>
                                          <p:spTgt spid="5"/>
                                        </p:tgtEl>
                                        <p:attrNameLst>
                                          <p:attrName>ppt_x</p:attrName>
                                          <p:attrName>ppt_y</p:attrName>
                                        </p:attrNameLst>
                                      </p:cBhvr>
                                      <p:rCtr x="-50400" y="-400"/>
                                    </p:animMotion>
                                  </p:childTnLst>
                                </p:cTn>
                              </p:par>
                              <p:par>
                                <p:cTn id="7" presetID="35" presetClass="path" presetSubtype="0" accel="50000" decel="50000" fill="hold" nodeType="withEffect">
                                  <p:stCondLst>
                                    <p:cond delay="0"/>
                                  </p:stCondLst>
                                  <p:childTnLst>
                                    <p:animMotion origin="layout" path="M 0.06666 -0.00347 L -1.00139 -0.0081 " pathEditMode="relative" rAng="0" ptsTypes="AA">
                                      <p:cBhvr>
                                        <p:cTn id="8" dur="500" fill="hold"/>
                                        <p:tgtEl>
                                          <p:spTgt spid="6"/>
                                        </p:tgtEl>
                                        <p:attrNameLst>
                                          <p:attrName>ppt_x</p:attrName>
                                          <p:attrName>ppt_y</p:attrName>
                                        </p:attrNameLst>
                                      </p:cBhvr>
                                      <p:rCtr x="-534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714500" y="152400"/>
            <a:ext cx="5715000" cy="98434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Segoe UI Light" panose="020B0502040204020203" pitchFamily="34" charset="0"/>
                <a:cs typeface="Segoe UI Light" panose="020B0502040204020203" pitchFamily="34" charset="0"/>
              </a:rPr>
              <a:t>Internet</a:t>
            </a:r>
          </a:p>
        </p:txBody>
      </p:sp>
      <p:grpSp>
        <p:nvGrpSpPr>
          <p:cNvPr id="93" name="Group 92"/>
          <p:cNvGrpSpPr/>
          <p:nvPr/>
        </p:nvGrpSpPr>
        <p:grpSpPr>
          <a:xfrm>
            <a:off x="126943" y="4495800"/>
            <a:ext cx="3683057" cy="2190750"/>
            <a:chOff x="126943" y="4495800"/>
            <a:chExt cx="3683057" cy="2190750"/>
          </a:xfrm>
        </p:grpSpPr>
        <p:grpSp>
          <p:nvGrpSpPr>
            <p:cNvPr id="63" name="Group 62"/>
            <p:cNvGrpSpPr/>
            <p:nvPr/>
          </p:nvGrpSpPr>
          <p:grpSpPr>
            <a:xfrm>
              <a:off x="126943" y="4495800"/>
              <a:ext cx="1745520" cy="2190750"/>
              <a:chOff x="438665" y="4495800"/>
              <a:chExt cx="2770745" cy="2190750"/>
            </a:xfrm>
          </p:grpSpPr>
          <p:sp>
            <p:nvSpPr>
              <p:cNvPr id="77" name="TextBox 76"/>
              <p:cNvSpPr txBox="1"/>
              <p:nvPr/>
            </p:nvSpPr>
            <p:spPr>
              <a:xfrm>
                <a:off x="457200" y="4495800"/>
                <a:ext cx="2752210" cy="830997"/>
              </a:xfrm>
              <a:prstGeom prst="rect">
                <a:avLst/>
              </a:prstGeom>
              <a:noFill/>
              <a:ln>
                <a:solidFill>
                  <a:schemeClr val="tx1"/>
                </a:solidFill>
              </a:ln>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Top-of-Rack switch</a:t>
                </a:r>
              </a:p>
            </p:txBody>
          </p:sp>
          <p:grpSp>
            <p:nvGrpSpPr>
              <p:cNvPr id="78" name="Group 77"/>
              <p:cNvGrpSpPr/>
              <p:nvPr/>
            </p:nvGrpSpPr>
            <p:grpSpPr>
              <a:xfrm>
                <a:off x="438665" y="5715000"/>
                <a:ext cx="1152010" cy="971550"/>
                <a:chOff x="438665" y="5715000"/>
                <a:chExt cx="1152010" cy="971550"/>
              </a:xfrm>
            </p:grpSpPr>
            <p:sp>
              <p:nvSpPr>
                <p:cNvPr id="87" name="tower"/>
                <p:cNvSpPr>
                  <a:spLocks noEditPoints="1" noChangeArrowheads="1"/>
                </p:cNvSpPr>
                <p:nvPr/>
              </p:nvSpPr>
              <p:spPr bwMode="auto">
                <a:xfrm>
                  <a:off x="438665" y="5715000"/>
                  <a:ext cx="523875" cy="9715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lumMod val="9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dirty="0">
                    <a:latin typeface="Segoe UI Light" panose="020B0502040204020203" pitchFamily="34" charset="0"/>
                    <a:cs typeface="Segoe UI Light" panose="020B0502040204020203" pitchFamily="34" charset="0"/>
                  </a:endParaRPr>
                </a:p>
              </p:txBody>
            </p:sp>
            <p:sp>
              <p:nvSpPr>
                <p:cNvPr id="88" name="tower"/>
                <p:cNvSpPr>
                  <a:spLocks noEditPoints="1" noChangeArrowheads="1"/>
                </p:cNvSpPr>
                <p:nvPr/>
              </p:nvSpPr>
              <p:spPr bwMode="auto">
                <a:xfrm>
                  <a:off x="1066800" y="5715000"/>
                  <a:ext cx="523875" cy="9715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lumMod val="9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dirty="0">
                    <a:latin typeface="Segoe UI Light" panose="020B0502040204020203" pitchFamily="34" charset="0"/>
                    <a:cs typeface="Segoe UI Light" panose="020B0502040204020203" pitchFamily="34" charset="0"/>
                  </a:endParaRPr>
                </a:p>
              </p:txBody>
            </p:sp>
          </p:grpSp>
          <p:grpSp>
            <p:nvGrpSpPr>
              <p:cNvPr id="79" name="Group 78"/>
              <p:cNvGrpSpPr/>
              <p:nvPr/>
            </p:nvGrpSpPr>
            <p:grpSpPr>
              <a:xfrm>
                <a:off x="2057400" y="5715000"/>
                <a:ext cx="1152010" cy="971550"/>
                <a:chOff x="438665" y="5715000"/>
                <a:chExt cx="1152010" cy="971550"/>
              </a:xfrm>
            </p:grpSpPr>
            <p:sp>
              <p:nvSpPr>
                <p:cNvPr id="85" name="tower"/>
                <p:cNvSpPr>
                  <a:spLocks noEditPoints="1" noChangeArrowheads="1"/>
                </p:cNvSpPr>
                <p:nvPr/>
              </p:nvSpPr>
              <p:spPr bwMode="auto">
                <a:xfrm>
                  <a:off x="438665" y="5715000"/>
                  <a:ext cx="523875" cy="9715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lumMod val="9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dirty="0">
                    <a:latin typeface="Segoe UI Light" panose="020B0502040204020203" pitchFamily="34" charset="0"/>
                    <a:cs typeface="Segoe UI Light" panose="020B0502040204020203" pitchFamily="34" charset="0"/>
                  </a:endParaRPr>
                </a:p>
              </p:txBody>
            </p:sp>
            <p:sp>
              <p:nvSpPr>
                <p:cNvPr id="86" name="tower"/>
                <p:cNvSpPr>
                  <a:spLocks noEditPoints="1" noChangeArrowheads="1"/>
                </p:cNvSpPr>
                <p:nvPr/>
              </p:nvSpPr>
              <p:spPr bwMode="auto">
                <a:xfrm>
                  <a:off x="1066800" y="5715000"/>
                  <a:ext cx="523875" cy="9715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lumMod val="9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dirty="0">
                    <a:latin typeface="Segoe UI Light" panose="020B0502040204020203" pitchFamily="34" charset="0"/>
                    <a:cs typeface="Segoe UI Light" panose="020B0502040204020203" pitchFamily="34" charset="0"/>
                  </a:endParaRPr>
                </a:p>
              </p:txBody>
            </p:sp>
          </p:grpSp>
          <p:sp>
            <p:nvSpPr>
              <p:cNvPr id="80" name="TextBox 79"/>
              <p:cNvSpPr txBox="1"/>
              <p:nvPr/>
            </p:nvSpPr>
            <p:spPr>
              <a:xfrm>
                <a:off x="1481138" y="5997714"/>
                <a:ext cx="685800"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a:t>
                </a:r>
              </a:p>
            </p:txBody>
          </p:sp>
          <p:cxnSp>
            <p:nvCxnSpPr>
              <p:cNvPr id="81" name="Straight Connector 80"/>
              <p:cNvCxnSpPr>
                <a:cxnSpLocks/>
              </p:cNvCxnSpPr>
              <p:nvPr/>
            </p:nvCxnSpPr>
            <p:spPr>
              <a:xfrm flipV="1">
                <a:off x="762000" y="53267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cxnSpLocks/>
              </p:cNvCxnSpPr>
              <p:nvPr/>
            </p:nvCxnSpPr>
            <p:spPr>
              <a:xfrm flipV="1">
                <a:off x="1371599" y="53267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p:cNvCxnSpPr>
              <p:nvPr/>
            </p:nvCxnSpPr>
            <p:spPr>
              <a:xfrm flipV="1">
                <a:off x="2362200" y="53267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p:cNvCxnSpPr>
              <p:nvPr/>
            </p:nvCxnSpPr>
            <p:spPr>
              <a:xfrm flipV="1">
                <a:off x="3006725" y="53267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2064480" y="4495800"/>
              <a:ext cx="1745520" cy="2190750"/>
              <a:chOff x="438665" y="4495800"/>
              <a:chExt cx="2770745" cy="2190750"/>
            </a:xfrm>
          </p:grpSpPr>
          <p:sp>
            <p:nvSpPr>
              <p:cNvPr id="65" name="TextBox 64"/>
              <p:cNvSpPr txBox="1"/>
              <p:nvPr/>
            </p:nvSpPr>
            <p:spPr>
              <a:xfrm>
                <a:off x="457200" y="4495800"/>
                <a:ext cx="2752210" cy="830997"/>
              </a:xfrm>
              <a:prstGeom prst="rect">
                <a:avLst/>
              </a:prstGeom>
              <a:noFill/>
              <a:ln>
                <a:solidFill>
                  <a:schemeClr val="tx1"/>
                </a:solidFill>
              </a:ln>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Top-of-Rack switch</a:t>
                </a:r>
              </a:p>
            </p:txBody>
          </p:sp>
          <p:grpSp>
            <p:nvGrpSpPr>
              <p:cNvPr id="66" name="Group 65"/>
              <p:cNvGrpSpPr/>
              <p:nvPr/>
            </p:nvGrpSpPr>
            <p:grpSpPr>
              <a:xfrm>
                <a:off x="438665" y="5715000"/>
                <a:ext cx="1152010" cy="971550"/>
                <a:chOff x="438665" y="5715000"/>
                <a:chExt cx="1152010" cy="971550"/>
              </a:xfrm>
            </p:grpSpPr>
            <p:sp>
              <p:nvSpPr>
                <p:cNvPr id="75" name="tower"/>
                <p:cNvSpPr>
                  <a:spLocks noEditPoints="1" noChangeArrowheads="1"/>
                </p:cNvSpPr>
                <p:nvPr/>
              </p:nvSpPr>
              <p:spPr bwMode="auto">
                <a:xfrm>
                  <a:off x="438665" y="5715000"/>
                  <a:ext cx="523875" cy="9715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lumMod val="9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dirty="0">
                    <a:latin typeface="Segoe UI Light" panose="020B0502040204020203" pitchFamily="34" charset="0"/>
                    <a:cs typeface="Segoe UI Light" panose="020B0502040204020203" pitchFamily="34" charset="0"/>
                  </a:endParaRPr>
                </a:p>
              </p:txBody>
            </p:sp>
            <p:sp>
              <p:nvSpPr>
                <p:cNvPr id="76" name="tower"/>
                <p:cNvSpPr>
                  <a:spLocks noEditPoints="1" noChangeArrowheads="1"/>
                </p:cNvSpPr>
                <p:nvPr/>
              </p:nvSpPr>
              <p:spPr bwMode="auto">
                <a:xfrm>
                  <a:off x="1066800" y="5715000"/>
                  <a:ext cx="523875" cy="9715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lumMod val="9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dirty="0">
                    <a:latin typeface="Segoe UI Light" panose="020B0502040204020203" pitchFamily="34" charset="0"/>
                    <a:cs typeface="Segoe UI Light" panose="020B0502040204020203" pitchFamily="34" charset="0"/>
                  </a:endParaRPr>
                </a:p>
              </p:txBody>
            </p:sp>
          </p:grpSp>
          <p:grpSp>
            <p:nvGrpSpPr>
              <p:cNvPr id="67" name="Group 66"/>
              <p:cNvGrpSpPr/>
              <p:nvPr/>
            </p:nvGrpSpPr>
            <p:grpSpPr>
              <a:xfrm>
                <a:off x="2057400" y="5715000"/>
                <a:ext cx="1152010" cy="971550"/>
                <a:chOff x="438665" y="5715000"/>
                <a:chExt cx="1152010" cy="971550"/>
              </a:xfrm>
            </p:grpSpPr>
            <p:sp>
              <p:nvSpPr>
                <p:cNvPr id="73" name="tower"/>
                <p:cNvSpPr>
                  <a:spLocks noEditPoints="1" noChangeArrowheads="1"/>
                </p:cNvSpPr>
                <p:nvPr/>
              </p:nvSpPr>
              <p:spPr bwMode="auto">
                <a:xfrm>
                  <a:off x="438665" y="5715000"/>
                  <a:ext cx="523875" cy="9715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lumMod val="9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dirty="0">
                    <a:latin typeface="Segoe UI Light" panose="020B0502040204020203" pitchFamily="34" charset="0"/>
                    <a:cs typeface="Segoe UI Light" panose="020B0502040204020203" pitchFamily="34" charset="0"/>
                  </a:endParaRPr>
                </a:p>
              </p:txBody>
            </p:sp>
            <p:sp>
              <p:nvSpPr>
                <p:cNvPr id="74" name="tower"/>
                <p:cNvSpPr>
                  <a:spLocks noEditPoints="1" noChangeArrowheads="1"/>
                </p:cNvSpPr>
                <p:nvPr/>
              </p:nvSpPr>
              <p:spPr bwMode="auto">
                <a:xfrm>
                  <a:off x="1066800" y="5715000"/>
                  <a:ext cx="523875" cy="9715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lumMod val="9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dirty="0">
                    <a:latin typeface="Segoe UI Light" panose="020B0502040204020203" pitchFamily="34" charset="0"/>
                    <a:cs typeface="Segoe UI Light" panose="020B0502040204020203" pitchFamily="34" charset="0"/>
                  </a:endParaRPr>
                </a:p>
              </p:txBody>
            </p:sp>
          </p:grpSp>
          <p:sp>
            <p:nvSpPr>
              <p:cNvPr id="68" name="TextBox 67"/>
              <p:cNvSpPr txBox="1"/>
              <p:nvPr/>
            </p:nvSpPr>
            <p:spPr>
              <a:xfrm>
                <a:off x="1481138" y="5997714"/>
                <a:ext cx="685800"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a:t>
                </a:r>
              </a:p>
            </p:txBody>
          </p:sp>
          <p:cxnSp>
            <p:nvCxnSpPr>
              <p:cNvPr id="69" name="Straight Connector 68"/>
              <p:cNvCxnSpPr>
                <a:cxnSpLocks/>
              </p:cNvCxnSpPr>
              <p:nvPr/>
            </p:nvCxnSpPr>
            <p:spPr>
              <a:xfrm flipV="1">
                <a:off x="762000" y="53267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cxnSpLocks/>
              </p:cNvCxnSpPr>
              <p:nvPr/>
            </p:nvCxnSpPr>
            <p:spPr>
              <a:xfrm flipV="1">
                <a:off x="1371599" y="53267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p:cNvCxnSpPr>
              <p:nvPr/>
            </p:nvCxnSpPr>
            <p:spPr>
              <a:xfrm flipV="1">
                <a:off x="2362200" y="53267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flipV="1">
                <a:off x="3006725" y="53267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4" name="Group 93"/>
          <p:cNvGrpSpPr/>
          <p:nvPr/>
        </p:nvGrpSpPr>
        <p:grpSpPr>
          <a:xfrm>
            <a:off x="5257800" y="4495800"/>
            <a:ext cx="3683057" cy="2190750"/>
            <a:chOff x="126943" y="4495800"/>
            <a:chExt cx="3683057" cy="2190750"/>
          </a:xfrm>
        </p:grpSpPr>
        <p:grpSp>
          <p:nvGrpSpPr>
            <p:cNvPr id="95" name="Group 94"/>
            <p:cNvGrpSpPr/>
            <p:nvPr/>
          </p:nvGrpSpPr>
          <p:grpSpPr>
            <a:xfrm>
              <a:off x="126943" y="4495800"/>
              <a:ext cx="1745520" cy="2190750"/>
              <a:chOff x="438665" y="4495800"/>
              <a:chExt cx="2770745" cy="2190750"/>
            </a:xfrm>
          </p:grpSpPr>
          <p:sp>
            <p:nvSpPr>
              <p:cNvPr id="109" name="TextBox 108"/>
              <p:cNvSpPr txBox="1"/>
              <p:nvPr/>
            </p:nvSpPr>
            <p:spPr>
              <a:xfrm>
                <a:off x="457200" y="4495800"/>
                <a:ext cx="2752210" cy="830997"/>
              </a:xfrm>
              <a:prstGeom prst="rect">
                <a:avLst/>
              </a:prstGeom>
              <a:noFill/>
              <a:ln>
                <a:solidFill>
                  <a:schemeClr val="tx1"/>
                </a:solidFill>
              </a:ln>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Top-of-Rack switch</a:t>
                </a:r>
              </a:p>
            </p:txBody>
          </p:sp>
          <p:grpSp>
            <p:nvGrpSpPr>
              <p:cNvPr id="110" name="Group 109"/>
              <p:cNvGrpSpPr/>
              <p:nvPr/>
            </p:nvGrpSpPr>
            <p:grpSpPr>
              <a:xfrm>
                <a:off x="438665" y="5715000"/>
                <a:ext cx="1152010" cy="971550"/>
                <a:chOff x="438665" y="5715000"/>
                <a:chExt cx="1152010" cy="971550"/>
              </a:xfrm>
            </p:grpSpPr>
            <p:sp>
              <p:nvSpPr>
                <p:cNvPr id="119" name="tower"/>
                <p:cNvSpPr>
                  <a:spLocks noEditPoints="1" noChangeArrowheads="1"/>
                </p:cNvSpPr>
                <p:nvPr/>
              </p:nvSpPr>
              <p:spPr bwMode="auto">
                <a:xfrm>
                  <a:off x="438665" y="5715000"/>
                  <a:ext cx="523875" cy="9715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lumMod val="9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dirty="0">
                    <a:latin typeface="Segoe UI Light" panose="020B0502040204020203" pitchFamily="34" charset="0"/>
                    <a:cs typeface="Segoe UI Light" panose="020B0502040204020203" pitchFamily="34" charset="0"/>
                  </a:endParaRPr>
                </a:p>
              </p:txBody>
            </p:sp>
            <p:sp>
              <p:nvSpPr>
                <p:cNvPr id="120" name="tower"/>
                <p:cNvSpPr>
                  <a:spLocks noEditPoints="1" noChangeArrowheads="1"/>
                </p:cNvSpPr>
                <p:nvPr/>
              </p:nvSpPr>
              <p:spPr bwMode="auto">
                <a:xfrm>
                  <a:off x="1066800" y="5715000"/>
                  <a:ext cx="523875" cy="9715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lumMod val="9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dirty="0">
                    <a:latin typeface="Segoe UI Light" panose="020B0502040204020203" pitchFamily="34" charset="0"/>
                    <a:cs typeface="Segoe UI Light" panose="020B0502040204020203" pitchFamily="34" charset="0"/>
                  </a:endParaRPr>
                </a:p>
              </p:txBody>
            </p:sp>
          </p:grpSp>
          <p:grpSp>
            <p:nvGrpSpPr>
              <p:cNvPr id="111" name="Group 110"/>
              <p:cNvGrpSpPr/>
              <p:nvPr/>
            </p:nvGrpSpPr>
            <p:grpSpPr>
              <a:xfrm>
                <a:off x="2057400" y="5715000"/>
                <a:ext cx="1152010" cy="971550"/>
                <a:chOff x="438665" y="5715000"/>
                <a:chExt cx="1152010" cy="971550"/>
              </a:xfrm>
            </p:grpSpPr>
            <p:sp>
              <p:nvSpPr>
                <p:cNvPr id="117" name="tower"/>
                <p:cNvSpPr>
                  <a:spLocks noEditPoints="1" noChangeArrowheads="1"/>
                </p:cNvSpPr>
                <p:nvPr/>
              </p:nvSpPr>
              <p:spPr bwMode="auto">
                <a:xfrm>
                  <a:off x="438665" y="5715000"/>
                  <a:ext cx="523875" cy="9715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lumMod val="9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dirty="0">
                    <a:latin typeface="Segoe UI Light" panose="020B0502040204020203" pitchFamily="34" charset="0"/>
                    <a:cs typeface="Segoe UI Light" panose="020B0502040204020203" pitchFamily="34" charset="0"/>
                  </a:endParaRPr>
                </a:p>
              </p:txBody>
            </p:sp>
            <p:sp>
              <p:nvSpPr>
                <p:cNvPr id="118" name="tower"/>
                <p:cNvSpPr>
                  <a:spLocks noEditPoints="1" noChangeArrowheads="1"/>
                </p:cNvSpPr>
                <p:nvPr/>
              </p:nvSpPr>
              <p:spPr bwMode="auto">
                <a:xfrm>
                  <a:off x="1066800" y="5715000"/>
                  <a:ext cx="523875" cy="9715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lumMod val="9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dirty="0">
                    <a:latin typeface="Segoe UI Light" panose="020B0502040204020203" pitchFamily="34" charset="0"/>
                    <a:cs typeface="Segoe UI Light" panose="020B0502040204020203" pitchFamily="34" charset="0"/>
                  </a:endParaRPr>
                </a:p>
              </p:txBody>
            </p:sp>
          </p:grpSp>
          <p:sp>
            <p:nvSpPr>
              <p:cNvPr id="112" name="TextBox 111"/>
              <p:cNvSpPr txBox="1"/>
              <p:nvPr/>
            </p:nvSpPr>
            <p:spPr>
              <a:xfrm>
                <a:off x="1481138" y="5997714"/>
                <a:ext cx="685800"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a:t>
                </a:r>
              </a:p>
            </p:txBody>
          </p:sp>
          <p:cxnSp>
            <p:nvCxnSpPr>
              <p:cNvPr id="113" name="Straight Connector 112"/>
              <p:cNvCxnSpPr>
                <a:cxnSpLocks/>
              </p:cNvCxnSpPr>
              <p:nvPr/>
            </p:nvCxnSpPr>
            <p:spPr>
              <a:xfrm flipV="1">
                <a:off x="762000" y="53267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cxnSpLocks/>
              </p:cNvCxnSpPr>
              <p:nvPr/>
            </p:nvCxnSpPr>
            <p:spPr>
              <a:xfrm flipV="1">
                <a:off x="1371599" y="53267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cxnSpLocks/>
              </p:cNvCxnSpPr>
              <p:nvPr/>
            </p:nvCxnSpPr>
            <p:spPr>
              <a:xfrm flipV="1">
                <a:off x="2362200" y="53267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cxnSpLocks/>
              </p:cNvCxnSpPr>
              <p:nvPr/>
            </p:nvCxnSpPr>
            <p:spPr>
              <a:xfrm flipV="1">
                <a:off x="3006725" y="53267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2064480" y="4495800"/>
              <a:ext cx="1745520" cy="2190750"/>
              <a:chOff x="438665" y="4495800"/>
              <a:chExt cx="2770745" cy="2190750"/>
            </a:xfrm>
          </p:grpSpPr>
          <p:sp>
            <p:nvSpPr>
              <p:cNvPr id="97" name="TextBox 96"/>
              <p:cNvSpPr txBox="1"/>
              <p:nvPr/>
            </p:nvSpPr>
            <p:spPr>
              <a:xfrm>
                <a:off x="457200" y="4495800"/>
                <a:ext cx="2752210" cy="830997"/>
              </a:xfrm>
              <a:prstGeom prst="rect">
                <a:avLst/>
              </a:prstGeom>
              <a:noFill/>
              <a:ln>
                <a:solidFill>
                  <a:schemeClr val="tx1"/>
                </a:solidFill>
              </a:ln>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Top-of-Rack switch</a:t>
                </a:r>
              </a:p>
            </p:txBody>
          </p:sp>
          <p:grpSp>
            <p:nvGrpSpPr>
              <p:cNvPr id="98" name="Group 97"/>
              <p:cNvGrpSpPr/>
              <p:nvPr/>
            </p:nvGrpSpPr>
            <p:grpSpPr>
              <a:xfrm>
                <a:off x="438665" y="5715000"/>
                <a:ext cx="1152010" cy="971550"/>
                <a:chOff x="438665" y="5715000"/>
                <a:chExt cx="1152010" cy="971550"/>
              </a:xfrm>
            </p:grpSpPr>
            <p:sp>
              <p:nvSpPr>
                <p:cNvPr id="107" name="tower"/>
                <p:cNvSpPr>
                  <a:spLocks noEditPoints="1" noChangeArrowheads="1"/>
                </p:cNvSpPr>
                <p:nvPr/>
              </p:nvSpPr>
              <p:spPr bwMode="auto">
                <a:xfrm>
                  <a:off x="438665" y="5715000"/>
                  <a:ext cx="523875" cy="9715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lumMod val="9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dirty="0">
                    <a:latin typeface="Segoe UI Light" panose="020B0502040204020203" pitchFamily="34" charset="0"/>
                    <a:cs typeface="Segoe UI Light" panose="020B0502040204020203" pitchFamily="34" charset="0"/>
                  </a:endParaRPr>
                </a:p>
              </p:txBody>
            </p:sp>
            <p:sp>
              <p:nvSpPr>
                <p:cNvPr id="108" name="tower"/>
                <p:cNvSpPr>
                  <a:spLocks noEditPoints="1" noChangeArrowheads="1"/>
                </p:cNvSpPr>
                <p:nvPr/>
              </p:nvSpPr>
              <p:spPr bwMode="auto">
                <a:xfrm>
                  <a:off x="1066800" y="5715000"/>
                  <a:ext cx="523875" cy="9715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lumMod val="9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dirty="0">
                    <a:latin typeface="Segoe UI Light" panose="020B0502040204020203" pitchFamily="34" charset="0"/>
                    <a:cs typeface="Segoe UI Light" panose="020B0502040204020203" pitchFamily="34" charset="0"/>
                  </a:endParaRPr>
                </a:p>
              </p:txBody>
            </p:sp>
          </p:grpSp>
          <p:grpSp>
            <p:nvGrpSpPr>
              <p:cNvPr id="99" name="Group 98"/>
              <p:cNvGrpSpPr/>
              <p:nvPr/>
            </p:nvGrpSpPr>
            <p:grpSpPr>
              <a:xfrm>
                <a:off x="2057400" y="5715000"/>
                <a:ext cx="1152010" cy="971550"/>
                <a:chOff x="438665" y="5715000"/>
                <a:chExt cx="1152010" cy="971550"/>
              </a:xfrm>
            </p:grpSpPr>
            <p:sp>
              <p:nvSpPr>
                <p:cNvPr id="105" name="tower"/>
                <p:cNvSpPr>
                  <a:spLocks noEditPoints="1" noChangeArrowheads="1"/>
                </p:cNvSpPr>
                <p:nvPr/>
              </p:nvSpPr>
              <p:spPr bwMode="auto">
                <a:xfrm>
                  <a:off x="438665" y="5715000"/>
                  <a:ext cx="523875" cy="9715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lumMod val="9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dirty="0">
                    <a:latin typeface="Segoe UI Light" panose="020B0502040204020203" pitchFamily="34" charset="0"/>
                    <a:cs typeface="Segoe UI Light" panose="020B0502040204020203" pitchFamily="34" charset="0"/>
                  </a:endParaRPr>
                </a:p>
              </p:txBody>
            </p:sp>
            <p:sp>
              <p:nvSpPr>
                <p:cNvPr id="106" name="tower"/>
                <p:cNvSpPr>
                  <a:spLocks noEditPoints="1" noChangeArrowheads="1"/>
                </p:cNvSpPr>
                <p:nvPr/>
              </p:nvSpPr>
              <p:spPr bwMode="auto">
                <a:xfrm>
                  <a:off x="1066800" y="5715000"/>
                  <a:ext cx="523875" cy="9715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lumMod val="9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dirty="0">
                    <a:latin typeface="Segoe UI Light" panose="020B0502040204020203" pitchFamily="34" charset="0"/>
                    <a:cs typeface="Segoe UI Light" panose="020B0502040204020203" pitchFamily="34" charset="0"/>
                  </a:endParaRPr>
                </a:p>
              </p:txBody>
            </p:sp>
          </p:grpSp>
          <p:sp>
            <p:nvSpPr>
              <p:cNvPr id="100" name="TextBox 99"/>
              <p:cNvSpPr txBox="1"/>
              <p:nvPr/>
            </p:nvSpPr>
            <p:spPr>
              <a:xfrm>
                <a:off x="1481138" y="5997714"/>
                <a:ext cx="685800"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a:t>
                </a:r>
              </a:p>
            </p:txBody>
          </p:sp>
          <p:cxnSp>
            <p:nvCxnSpPr>
              <p:cNvPr id="101" name="Straight Connector 100"/>
              <p:cNvCxnSpPr>
                <a:cxnSpLocks/>
              </p:cNvCxnSpPr>
              <p:nvPr/>
            </p:nvCxnSpPr>
            <p:spPr>
              <a:xfrm flipV="1">
                <a:off x="762000" y="53267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cxnSpLocks/>
              </p:cNvCxnSpPr>
              <p:nvPr/>
            </p:nvCxnSpPr>
            <p:spPr>
              <a:xfrm flipV="1">
                <a:off x="1371599" y="53267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cxnSpLocks/>
              </p:cNvCxnSpPr>
              <p:nvPr/>
            </p:nvCxnSpPr>
            <p:spPr>
              <a:xfrm flipV="1">
                <a:off x="2362200" y="53267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cxnSpLocks/>
              </p:cNvCxnSpPr>
              <p:nvPr/>
            </p:nvCxnSpPr>
            <p:spPr>
              <a:xfrm flipV="1">
                <a:off x="3006725" y="53267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1" name="TextBox 120"/>
          <p:cNvSpPr txBox="1"/>
          <p:nvPr/>
        </p:nvSpPr>
        <p:spPr>
          <a:xfrm>
            <a:off x="4038600" y="4419600"/>
            <a:ext cx="1066800"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 . .</a:t>
            </a:r>
          </a:p>
        </p:txBody>
      </p:sp>
      <p:sp>
        <p:nvSpPr>
          <p:cNvPr id="123" name="TextBox 122"/>
          <p:cNvSpPr txBox="1"/>
          <p:nvPr/>
        </p:nvSpPr>
        <p:spPr>
          <a:xfrm>
            <a:off x="138620" y="3276601"/>
            <a:ext cx="1733843" cy="830997"/>
          </a:xfrm>
          <a:prstGeom prst="rect">
            <a:avLst/>
          </a:prstGeom>
          <a:noFill/>
          <a:ln>
            <a:solidFill>
              <a:schemeClr val="tx1"/>
            </a:solidFill>
          </a:ln>
        </p:spPr>
        <p:txBody>
          <a:bodyPr wrap="square" rtlCol="0">
            <a:spAutoFit/>
          </a:bodyPr>
          <a:lstStyle/>
          <a:p>
            <a:pPr algn="ctr"/>
            <a:r>
              <a:rPr lang="en-US" sz="2300" dirty="0">
                <a:latin typeface="Segoe UI Light" panose="020B0502040204020203" pitchFamily="34" charset="0"/>
                <a:cs typeface="Segoe UI Light" panose="020B0502040204020203" pitchFamily="34" charset="0"/>
              </a:rPr>
              <a:t>Intermediate switch</a:t>
            </a:r>
          </a:p>
        </p:txBody>
      </p:sp>
      <p:sp>
        <p:nvSpPr>
          <p:cNvPr id="124" name="TextBox 123"/>
          <p:cNvSpPr txBox="1"/>
          <p:nvPr/>
        </p:nvSpPr>
        <p:spPr>
          <a:xfrm>
            <a:off x="2076157" y="3276600"/>
            <a:ext cx="1733843" cy="830997"/>
          </a:xfrm>
          <a:prstGeom prst="rect">
            <a:avLst/>
          </a:prstGeom>
          <a:noFill/>
          <a:ln>
            <a:solidFill>
              <a:schemeClr val="tx1"/>
            </a:solidFill>
          </a:ln>
        </p:spPr>
        <p:txBody>
          <a:bodyPr wrap="square" rtlCol="0">
            <a:spAutoFit/>
          </a:bodyPr>
          <a:lstStyle/>
          <a:p>
            <a:pPr algn="ctr"/>
            <a:r>
              <a:rPr lang="en-US" sz="2300" dirty="0">
                <a:latin typeface="Segoe UI Light" panose="020B0502040204020203" pitchFamily="34" charset="0"/>
                <a:cs typeface="Segoe UI Light" panose="020B0502040204020203" pitchFamily="34" charset="0"/>
              </a:rPr>
              <a:t>Intermediate switch</a:t>
            </a:r>
          </a:p>
        </p:txBody>
      </p:sp>
      <p:sp>
        <p:nvSpPr>
          <p:cNvPr id="125" name="TextBox 124"/>
          <p:cNvSpPr txBox="1"/>
          <p:nvPr/>
        </p:nvSpPr>
        <p:spPr>
          <a:xfrm>
            <a:off x="5257800" y="3276601"/>
            <a:ext cx="1733843" cy="830997"/>
          </a:xfrm>
          <a:prstGeom prst="rect">
            <a:avLst/>
          </a:prstGeom>
          <a:noFill/>
          <a:ln>
            <a:solidFill>
              <a:schemeClr val="tx1"/>
            </a:solidFill>
          </a:ln>
        </p:spPr>
        <p:txBody>
          <a:bodyPr wrap="square" rtlCol="0">
            <a:spAutoFit/>
          </a:bodyPr>
          <a:lstStyle/>
          <a:p>
            <a:pPr algn="ctr"/>
            <a:r>
              <a:rPr lang="en-US" sz="2300" dirty="0">
                <a:latin typeface="Segoe UI Light" panose="020B0502040204020203" pitchFamily="34" charset="0"/>
                <a:cs typeface="Segoe UI Light" panose="020B0502040204020203" pitchFamily="34" charset="0"/>
              </a:rPr>
              <a:t>Intermediate switch</a:t>
            </a:r>
          </a:p>
        </p:txBody>
      </p:sp>
      <p:sp>
        <p:nvSpPr>
          <p:cNvPr id="126" name="TextBox 125"/>
          <p:cNvSpPr txBox="1"/>
          <p:nvPr/>
        </p:nvSpPr>
        <p:spPr>
          <a:xfrm>
            <a:off x="7195337" y="3276600"/>
            <a:ext cx="1733843" cy="830997"/>
          </a:xfrm>
          <a:prstGeom prst="rect">
            <a:avLst/>
          </a:prstGeom>
          <a:noFill/>
          <a:ln>
            <a:solidFill>
              <a:schemeClr val="tx1"/>
            </a:solidFill>
          </a:ln>
        </p:spPr>
        <p:txBody>
          <a:bodyPr wrap="square" rtlCol="0">
            <a:spAutoFit/>
          </a:bodyPr>
          <a:lstStyle/>
          <a:p>
            <a:pPr algn="ctr"/>
            <a:r>
              <a:rPr lang="en-US" sz="2300" dirty="0">
                <a:latin typeface="Segoe UI Light" panose="020B0502040204020203" pitchFamily="34" charset="0"/>
                <a:cs typeface="Segoe UI Light" panose="020B0502040204020203" pitchFamily="34" charset="0"/>
              </a:rPr>
              <a:t>Intermediate switch</a:t>
            </a:r>
          </a:p>
        </p:txBody>
      </p:sp>
      <p:sp>
        <p:nvSpPr>
          <p:cNvPr id="127" name="TextBox 126"/>
          <p:cNvSpPr txBox="1"/>
          <p:nvPr/>
        </p:nvSpPr>
        <p:spPr>
          <a:xfrm>
            <a:off x="2831164" y="2125920"/>
            <a:ext cx="1733843" cy="830997"/>
          </a:xfrm>
          <a:prstGeom prst="rect">
            <a:avLst/>
          </a:prstGeom>
          <a:noFill/>
          <a:ln>
            <a:solidFill>
              <a:schemeClr val="tx1"/>
            </a:solidFill>
          </a:ln>
        </p:spPr>
        <p:txBody>
          <a:bodyPr wrap="square" rtlCol="0">
            <a:spAutoFit/>
          </a:bodyPr>
          <a:lstStyle/>
          <a:p>
            <a:pPr algn="ctr"/>
            <a:r>
              <a:rPr lang="en-US" sz="2300" dirty="0">
                <a:latin typeface="Segoe UI Light" panose="020B0502040204020203" pitchFamily="34" charset="0"/>
                <a:cs typeface="Segoe UI Light" panose="020B0502040204020203" pitchFamily="34" charset="0"/>
              </a:rPr>
              <a:t>Intermediate switch</a:t>
            </a:r>
          </a:p>
        </p:txBody>
      </p:sp>
      <p:sp>
        <p:nvSpPr>
          <p:cNvPr id="128" name="TextBox 127"/>
          <p:cNvSpPr txBox="1"/>
          <p:nvPr/>
        </p:nvSpPr>
        <p:spPr>
          <a:xfrm>
            <a:off x="4768701" y="2125919"/>
            <a:ext cx="1733843" cy="830997"/>
          </a:xfrm>
          <a:prstGeom prst="rect">
            <a:avLst/>
          </a:prstGeom>
          <a:noFill/>
          <a:ln>
            <a:solidFill>
              <a:schemeClr val="tx1"/>
            </a:solidFill>
          </a:ln>
        </p:spPr>
        <p:txBody>
          <a:bodyPr wrap="square" rtlCol="0">
            <a:spAutoFit/>
          </a:bodyPr>
          <a:lstStyle/>
          <a:p>
            <a:pPr algn="ctr"/>
            <a:r>
              <a:rPr lang="en-US" sz="2300" dirty="0">
                <a:latin typeface="Segoe UI Light" panose="020B0502040204020203" pitchFamily="34" charset="0"/>
                <a:cs typeface="Segoe UI Light" panose="020B0502040204020203" pitchFamily="34" charset="0"/>
              </a:rPr>
              <a:t>Intermediate switch</a:t>
            </a:r>
          </a:p>
        </p:txBody>
      </p:sp>
      <p:sp>
        <p:nvSpPr>
          <p:cNvPr id="131" name="TextBox 130"/>
          <p:cNvSpPr txBox="1"/>
          <p:nvPr/>
        </p:nvSpPr>
        <p:spPr>
          <a:xfrm>
            <a:off x="2831164" y="953108"/>
            <a:ext cx="1733843" cy="446276"/>
          </a:xfrm>
          <a:prstGeom prst="rect">
            <a:avLst/>
          </a:prstGeom>
          <a:solidFill>
            <a:schemeClr val="bg1"/>
          </a:solidFill>
          <a:ln>
            <a:solidFill>
              <a:schemeClr val="tx1"/>
            </a:solidFill>
          </a:ln>
        </p:spPr>
        <p:txBody>
          <a:bodyPr wrap="square" rtlCol="0">
            <a:spAutoFit/>
          </a:bodyPr>
          <a:lstStyle/>
          <a:p>
            <a:pPr algn="ctr"/>
            <a:r>
              <a:rPr lang="en-US" sz="2300" dirty="0">
                <a:latin typeface="Segoe UI Light" panose="020B0502040204020203" pitchFamily="34" charset="0"/>
                <a:cs typeface="Segoe UI Light" panose="020B0502040204020203" pitchFamily="34" charset="0"/>
              </a:rPr>
              <a:t>IP router</a:t>
            </a:r>
          </a:p>
        </p:txBody>
      </p:sp>
      <p:cxnSp>
        <p:nvCxnSpPr>
          <p:cNvPr id="132" name="Straight Connector 131"/>
          <p:cNvCxnSpPr>
            <a:cxnSpLocks/>
          </p:cNvCxnSpPr>
          <p:nvPr/>
        </p:nvCxnSpPr>
        <p:spPr>
          <a:xfrm flipV="1">
            <a:off x="999703" y="41075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cxnSpLocks/>
          </p:cNvCxnSpPr>
          <p:nvPr/>
        </p:nvCxnSpPr>
        <p:spPr>
          <a:xfrm flipV="1">
            <a:off x="2937240" y="410090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cxnSpLocks/>
            <a:stCxn id="65" idx="0"/>
            <a:endCxn id="123" idx="2"/>
          </p:cNvCxnSpPr>
          <p:nvPr/>
        </p:nvCxnSpPr>
        <p:spPr>
          <a:xfrm flipH="1" flipV="1">
            <a:off x="1005542" y="4107598"/>
            <a:ext cx="1937537" cy="388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cxnSpLocks/>
            <a:stCxn id="124" idx="2"/>
            <a:endCxn id="77" idx="0"/>
          </p:cNvCxnSpPr>
          <p:nvPr/>
        </p:nvCxnSpPr>
        <p:spPr>
          <a:xfrm flipH="1">
            <a:off x="1005542" y="4107597"/>
            <a:ext cx="1937537" cy="388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cxnSpLocks/>
          </p:cNvCxnSpPr>
          <p:nvPr/>
        </p:nvCxnSpPr>
        <p:spPr>
          <a:xfrm flipV="1">
            <a:off x="6136398" y="41075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cxnSpLocks/>
          </p:cNvCxnSpPr>
          <p:nvPr/>
        </p:nvCxnSpPr>
        <p:spPr>
          <a:xfrm flipV="1">
            <a:off x="8073935" y="4107597"/>
            <a:ext cx="0" cy="38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cxnSpLocks/>
          </p:cNvCxnSpPr>
          <p:nvPr/>
        </p:nvCxnSpPr>
        <p:spPr>
          <a:xfrm flipH="1">
            <a:off x="6146070" y="4100907"/>
            <a:ext cx="1937537" cy="388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cxnSpLocks/>
          </p:cNvCxnSpPr>
          <p:nvPr/>
        </p:nvCxnSpPr>
        <p:spPr>
          <a:xfrm flipH="1" flipV="1">
            <a:off x="6124721" y="4114287"/>
            <a:ext cx="1937537" cy="388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cxnSpLocks/>
            <a:stCxn id="127" idx="2"/>
            <a:endCxn id="123" idx="0"/>
          </p:cNvCxnSpPr>
          <p:nvPr/>
        </p:nvCxnSpPr>
        <p:spPr>
          <a:xfrm flipH="1">
            <a:off x="1005542" y="2956917"/>
            <a:ext cx="2692544" cy="319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cxnSpLocks/>
            <a:stCxn id="128" idx="2"/>
            <a:endCxn id="126" idx="0"/>
          </p:cNvCxnSpPr>
          <p:nvPr/>
        </p:nvCxnSpPr>
        <p:spPr>
          <a:xfrm>
            <a:off x="5635623" y="2956916"/>
            <a:ext cx="2426636" cy="319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cxnSpLocks/>
            <a:stCxn id="128" idx="2"/>
            <a:endCxn id="125" idx="0"/>
          </p:cNvCxnSpPr>
          <p:nvPr/>
        </p:nvCxnSpPr>
        <p:spPr>
          <a:xfrm>
            <a:off x="5635623" y="2956916"/>
            <a:ext cx="489099" cy="319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cxnSpLocks/>
            <a:stCxn id="128" idx="2"/>
            <a:endCxn id="124" idx="0"/>
          </p:cNvCxnSpPr>
          <p:nvPr/>
        </p:nvCxnSpPr>
        <p:spPr>
          <a:xfrm flipH="1">
            <a:off x="2943079" y="2956916"/>
            <a:ext cx="2692544" cy="319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cxnSpLocks/>
          </p:cNvCxnSpPr>
          <p:nvPr/>
        </p:nvCxnSpPr>
        <p:spPr>
          <a:xfrm flipH="1">
            <a:off x="2943078" y="2956916"/>
            <a:ext cx="2692544" cy="319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cxnSpLocks/>
            <a:stCxn id="128" idx="2"/>
            <a:endCxn id="123" idx="0"/>
          </p:cNvCxnSpPr>
          <p:nvPr/>
        </p:nvCxnSpPr>
        <p:spPr>
          <a:xfrm flipH="1">
            <a:off x="1005542" y="2956916"/>
            <a:ext cx="4630081" cy="319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cxnSpLocks/>
            <a:stCxn id="127" idx="2"/>
            <a:endCxn id="125" idx="0"/>
          </p:cNvCxnSpPr>
          <p:nvPr/>
        </p:nvCxnSpPr>
        <p:spPr>
          <a:xfrm>
            <a:off x="3698086" y="2956917"/>
            <a:ext cx="2426636" cy="319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cxnSpLocks/>
            <a:stCxn id="127" idx="2"/>
            <a:endCxn id="126" idx="0"/>
          </p:cNvCxnSpPr>
          <p:nvPr/>
        </p:nvCxnSpPr>
        <p:spPr>
          <a:xfrm>
            <a:off x="3698086" y="2956917"/>
            <a:ext cx="4364173" cy="3196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4768700" y="951124"/>
            <a:ext cx="1733843" cy="446276"/>
          </a:xfrm>
          <a:prstGeom prst="rect">
            <a:avLst/>
          </a:prstGeom>
          <a:solidFill>
            <a:schemeClr val="bg1"/>
          </a:solidFill>
          <a:ln>
            <a:solidFill>
              <a:schemeClr val="tx1"/>
            </a:solidFill>
          </a:ln>
        </p:spPr>
        <p:txBody>
          <a:bodyPr wrap="square" rtlCol="0">
            <a:spAutoFit/>
          </a:bodyPr>
          <a:lstStyle/>
          <a:p>
            <a:pPr algn="ctr"/>
            <a:r>
              <a:rPr lang="en-US" sz="2300" dirty="0">
                <a:latin typeface="Segoe UI Light" panose="020B0502040204020203" pitchFamily="34" charset="0"/>
                <a:cs typeface="Segoe UI Light" panose="020B0502040204020203" pitchFamily="34" charset="0"/>
              </a:rPr>
              <a:t>IP router</a:t>
            </a:r>
          </a:p>
        </p:txBody>
      </p:sp>
      <p:cxnSp>
        <p:nvCxnSpPr>
          <p:cNvPr id="167" name="Straight Connector 166"/>
          <p:cNvCxnSpPr>
            <a:cxnSpLocks/>
            <a:stCxn id="131" idx="2"/>
            <a:endCxn id="128" idx="0"/>
          </p:cNvCxnSpPr>
          <p:nvPr/>
        </p:nvCxnSpPr>
        <p:spPr>
          <a:xfrm>
            <a:off x="3698086" y="1399384"/>
            <a:ext cx="1937537" cy="726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cxnSpLocks/>
            <a:stCxn id="131" idx="2"/>
            <a:endCxn id="127" idx="0"/>
          </p:cNvCxnSpPr>
          <p:nvPr/>
        </p:nvCxnSpPr>
        <p:spPr>
          <a:xfrm>
            <a:off x="3698086" y="1399384"/>
            <a:ext cx="0" cy="72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cxnSpLocks/>
            <a:stCxn id="166" idx="2"/>
            <a:endCxn id="127" idx="0"/>
          </p:cNvCxnSpPr>
          <p:nvPr/>
        </p:nvCxnSpPr>
        <p:spPr>
          <a:xfrm flipH="1">
            <a:off x="3698086" y="1397400"/>
            <a:ext cx="1937536" cy="728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cxnSpLocks/>
            <a:stCxn id="166" idx="2"/>
            <a:endCxn id="128" idx="0"/>
          </p:cNvCxnSpPr>
          <p:nvPr/>
        </p:nvCxnSpPr>
        <p:spPr>
          <a:xfrm>
            <a:off x="5635622" y="1397400"/>
            <a:ext cx="1" cy="728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31" idx="1"/>
          </p:cNvCxnSpPr>
          <p:nvPr/>
        </p:nvCxnSpPr>
        <p:spPr>
          <a:xfrm flipH="1" flipV="1">
            <a:off x="0" y="1174262"/>
            <a:ext cx="2831164" cy="19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cxnSpLocks/>
          </p:cNvCxnSpPr>
          <p:nvPr/>
        </p:nvCxnSpPr>
        <p:spPr>
          <a:xfrm flipH="1">
            <a:off x="6505501" y="1175348"/>
            <a:ext cx="26384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7315200" y="1531203"/>
            <a:ext cx="2053548" cy="830997"/>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Datacenter</a:t>
            </a:r>
          </a:p>
          <a:p>
            <a:pPr algn="ctr"/>
            <a:r>
              <a:rPr lang="en-US" sz="2400" dirty="0">
                <a:latin typeface="Segoe UI Light" panose="020B0502040204020203" pitchFamily="34" charset="0"/>
                <a:cs typeface="Segoe UI Light" panose="020B0502040204020203" pitchFamily="34" charset="0"/>
              </a:rPr>
              <a:t>boundary</a:t>
            </a:r>
          </a:p>
        </p:txBody>
      </p:sp>
      <p:sp>
        <p:nvSpPr>
          <p:cNvPr id="185" name="Arrow: Right 184"/>
          <p:cNvSpPr/>
          <p:nvPr/>
        </p:nvSpPr>
        <p:spPr>
          <a:xfrm rot="16200000">
            <a:off x="8233806" y="1240092"/>
            <a:ext cx="313082" cy="44095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s3.amazonaws.com/systemimage/41044150_Subscription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0" y="-52744"/>
            <a:ext cx="9214325" cy="691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70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noChangeAspect="1"/>
          </p:cNvGrpSpPr>
          <p:nvPr/>
        </p:nvGrpSpPr>
        <p:grpSpPr>
          <a:xfrm>
            <a:off x="228600" y="228600"/>
            <a:ext cx="4686301" cy="588593"/>
            <a:chOff x="2781299" y="2419582"/>
            <a:chExt cx="5118165" cy="642834"/>
          </a:xfrm>
        </p:grpSpPr>
        <p:sp>
          <p:nvSpPr>
            <p:cNvPr id="11" name="Rectangle 10"/>
            <p:cNvSpPr/>
            <p:nvPr/>
          </p:nvSpPr>
          <p:spPr>
            <a:xfrm>
              <a:off x="2781299"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25051"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060634"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02366" y="2422336"/>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42817"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975552"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611135"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59384" y="2419582"/>
              <a:ext cx="640080" cy="640080"/>
            </a:xfrm>
            <a:prstGeom prst="rect">
              <a:avLst/>
            </a:prstGeom>
            <a:solidFill>
              <a:schemeClr val="accent5">
                <a:lumMod val="20000"/>
                <a:lumOff val="80000"/>
                <a:alpha val="2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3759558" y="228600"/>
            <a:ext cx="533400" cy="584775"/>
          </a:xfrm>
          <a:prstGeom prst="rect">
            <a:avLst/>
          </a:prstGeom>
          <a:noFill/>
        </p:spPr>
        <p:txBody>
          <a:bodyPr wrap="square" rtlCol="0">
            <a:spAutoFit/>
          </a:bodyPr>
          <a:lstStyle/>
          <a:p>
            <a:pPr algn="ctr"/>
            <a:r>
              <a:rPr lang="en-US" sz="3200" b="1" dirty="0"/>
              <a:t>X</a:t>
            </a:r>
          </a:p>
        </p:txBody>
      </p:sp>
      <p:sp>
        <p:nvSpPr>
          <p:cNvPr id="37" name="TextBox 36"/>
          <p:cNvSpPr txBox="1"/>
          <p:nvPr/>
        </p:nvSpPr>
        <p:spPr>
          <a:xfrm>
            <a:off x="4343400" y="228600"/>
            <a:ext cx="533400" cy="584775"/>
          </a:xfrm>
          <a:prstGeom prst="rect">
            <a:avLst/>
          </a:prstGeom>
          <a:noFill/>
        </p:spPr>
        <p:txBody>
          <a:bodyPr wrap="square" rtlCol="0">
            <a:spAutoFit/>
          </a:bodyPr>
          <a:lstStyle/>
          <a:p>
            <a:pPr algn="ctr"/>
            <a:r>
              <a:rPr lang="en-US" sz="3200" b="1" dirty="0"/>
              <a:t>Y</a:t>
            </a:r>
          </a:p>
        </p:txBody>
      </p:sp>
      <p:sp>
        <p:nvSpPr>
          <p:cNvPr id="41" name="Can 40"/>
          <p:cNvSpPr/>
          <p:nvPr/>
        </p:nvSpPr>
        <p:spPr>
          <a:xfrm>
            <a:off x="457200" y="1447800"/>
            <a:ext cx="7620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42"/>
          <p:cNvSpPr/>
          <p:nvPr/>
        </p:nvSpPr>
        <p:spPr>
          <a:xfrm>
            <a:off x="1600200" y="1447800"/>
            <a:ext cx="7620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2743200" y="1447800"/>
            <a:ext cx="7620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rot="16200000" flipH="1">
            <a:off x="342900" y="1066263"/>
            <a:ext cx="533400" cy="1524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762000" y="1105437"/>
            <a:ext cx="533400" cy="762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6200000" flipH="1">
            <a:off x="1409700" y="1054458"/>
            <a:ext cx="533400" cy="1524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1917342" y="1080216"/>
            <a:ext cx="533400" cy="100884"/>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H="1">
            <a:off x="2628900" y="1054458"/>
            <a:ext cx="533400" cy="1524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3137079" y="1079679"/>
            <a:ext cx="507642" cy="762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3" name="Group 45"/>
          <p:cNvGrpSpPr/>
          <p:nvPr/>
        </p:nvGrpSpPr>
        <p:grpSpPr>
          <a:xfrm>
            <a:off x="3886200" y="875763"/>
            <a:ext cx="762000" cy="1334037"/>
            <a:chOff x="3886200" y="875763"/>
            <a:chExt cx="762000" cy="1334037"/>
          </a:xfrm>
        </p:grpSpPr>
        <p:sp>
          <p:nvSpPr>
            <p:cNvPr id="35" name="Can 34"/>
            <p:cNvSpPr/>
            <p:nvPr/>
          </p:nvSpPr>
          <p:spPr>
            <a:xfrm>
              <a:off x="3886200" y="1447800"/>
              <a:ext cx="7620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rot="16200000" flipH="1">
              <a:off x="3771900" y="1066263"/>
              <a:ext cx="533400" cy="1524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4280079" y="1104363"/>
              <a:ext cx="507642" cy="76200"/>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5257800" y="181428"/>
            <a:ext cx="3581400" cy="646331"/>
          </a:xfrm>
          <a:prstGeom prst="rect">
            <a:avLst/>
          </a:prstGeom>
          <a:noFill/>
        </p:spPr>
        <p:txBody>
          <a:bodyPr wrap="square" rtlCol="0">
            <a:spAutoFit/>
          </a:bodyPr>
          <a:lstStyle/>
          <a:p>
            <a:r>
              <a:rPr lang="en-US" sz="3600" dirty="0"/>
              <a:t>Virtual disk</a:t>
            </a:r>
          </a:p>
        </p:txBody>
      </p:sp>
      <p:sp>
        <p:nvSpPr>
          <p:cNvPr id="27" name="TextBox 26"/>
          <p:cNvSpPr txBox="1"/>
          <p:nvPr/>
        </p:nvSpPr>
        <p:spPr>
          <a:xfrm>
            <a:off x="5246916" y="1487712"/>
            <a:ext cx="3581400" cy="646331"/>
          </a:xfrm>
          <a:prstGeom prst="rect">
            <a:avLst/>
          </a:prstGeom>
          <a:noFill/>
        </p:spPr>
        <p:txBody>
          <a:bodyPr wrap="square" rtlCol="0">
            <a:spAutoFit/>
          </a:bodyPr>
          <a:lstStyle/>
          <a:p>
            <a:r>
              <a:rPr lang="en-US" sz="3600" dirty="0"/>
              <a:t>Remote disks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1680</TotalTime>
  <Words>3127</Words>
  <Application>Microsoft Office PowerPoint</Application>
  <PresentationFormat>On-screen Show (4:3)</PresentationFormat>
  <Paragraphs>355</Paragraphs>
  <Slides>30</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Consolas</vt:lpstr>
      <vt:lpstr>Segoe UI</vt:lpstr>
      <vt:lpstr>Segoe UI Light</vt:lpstr>
      <vt:lpstr>Stencil</vt:lpstr>
      <vt:lpstr>Office Theme</vt:lpstr>
      <vt:lpstr>The Last Day</vt:lpstr>
      <vt:lpstr>Goals</vt:lpstr>
      <vt:lpstr>Goals</vt:lpstr>
      <vt:lpstr>Why Do I Want To Do This?</vt:lpstr>
      <vt:lpstr>Naïve Solution: Network RAID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IOp Convoy  Dilation</vt:lpstr>
      <vt:lpstr>Fixing IOp Convoy Dilation</vt:lpstr>
      <vt:lpstr>Fixing IOp Convoy Dilation</vt:lpstr>
      <vt:lpstr>Rack Locality</vt:lpstr>
      <vt:lpstr>Rack Locality In A Datacenter</vt:lpstr>
      <vt:lpstr>Flat Datacenter Storage (FDS)</vt:lpstr>
      <vt:lpstr>Blizzard as FDS Client</vt:lpstr>
      <vt:lpstr>The problem with fsync()</vt:lpstr>
      <vt:lpstr>PowerPoint Presentation</vt:lpstr>
      <vt:lpstr>Delayed Durability in Blizzard’s Virtual Drive</vt:lpstr>
      <vt:lpstr>Delayed Durability in Blizzard’s Virtual Drive</vt:lpstr>
      <vt:lpstr>Delayed Durability in Blizzard’s Virtual Drive</vt:lpstr>
      <vt:lpstr>PowerPoint Presentation</vt:lpstr>
      <vt:lpstr>Log-based Writes</vt:lpstr>
      <vt:lpstr>Summary of Blizzard’s Design</vt:lpstr>
      <vt:lpstr>Throughput Microbenchmark</vt:lpstr>
      <vt:lpstr>Application Macrobenchmarks (Write-through, Single Replication)</vt:lpstr>
      <vt:lpstr>Delayed Durability: Hiding Replication Penalties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The Cloud and Humanity</dc:title>
  <dc:creator>mickens</dc:creator>
  <cp:lastModifiedBy>James Mickens</cp:lastModifiedBy>
  <cp:revision>926</cp:revision>
  <dcterms:created xsi:type="dcterms:W3CDTF">2014-03-28T01:03:08Z</dcterms:created>
  <dcterms:modified xsi:type="dcterms:W3CDTF">2017-05-02T03:32:25Z</dcterms:modified>
</cp:coreProperties>
</file>