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0" r:id="rId3"/>
    <p:sldId id="258" r:id="rId4"/>
    <p:sldId id="260" r:id="rId5"/>
    <p:sldId id="265" r:id="rId6"/>
    <p:sldId id="266" r:id="rId7"/>
    <p:sldId id="261" r:id="rId8"/>
    <p:sldId id="262" r:id="rId9"/>
    <p:sldId id="264" r:id="rId10"/>
    <p:sldId id="292" r:id="rId11"/>
    <p:sldId id="267" r:id="rId12"/>
    <p:sldId id="269" r:id="rId13"/>
    <p:sldId id="270" r:id="rId14"/>
    <p:sldId id="287" r:id="rId15"/>
    <p:sldId id="288" r:id="rId16"/>
    <p:sldId id="291" r:id="rId17"/>
    <p:sldId id="273" r:id="rId18"/>
    <p:sldId id="272" r:id="rId19"/>
    <p:sldId id="274" r:id="rId20"/>
    <p:sldId id="289" r:id="rId21"/>
    <p:sldId id="278" r:id="rId22"/>
    <p:sldId id="279" r:id="rId23"/>
    <p:sldId id="280" r:id="rId24"/>
    <p:sldId id="282" r:id="rId25"/>
    <p:sldId id="283" r:id="rId26"/>
    <p:sldId id="285" r:id="rId27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Segoe UI Semibold" panose="020B0702040204020203" pitchFamily="34" charset="0"/>
      <p:bold r:id="rId35"/>
      <p:boldItalic r:id="rId36"/>
    </p:embeddedFont>
    <p:embeddedFont>
      <p:font typeface="Times" panose="02020603050405020304" pitchFamily="18" charset="0"/>
      <p:regular r:id="rId37"/>
      <p:bold r:id="rId38"/>
      <p:italic r:id="rId39"/>
      <p:boldItalic r:id="rId40"/>
    </p:embeddedFont>
    <p:embeddedFont>
      <p:font typeface="Segoe UI Light" panose="020B0502040204020203" pitchFamily="34" charset="0"/>
      <p:regular r:id="rId41"/>
      <p:italic r:id="rId42"/>
    </p:embeddedFont>
    <p:embeddedFont>
      <p:font typeface="Consolas" panose="020B0609020204030204" pitchFamily="49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5F948"/>
    <a:srgbClr val="FF9F9F"/>
    <a:srgbClr val="FF0000"/>
    <a:srgbClr val="FF5D5D"/>
    <a:srgbClr val="F9B62F"/>
    <a:srgbClr val="B4F145"/>
    <a:srgbClr val="D8F046"/>
    <a:srgbClr val="000066"/>
    <a:srgbClr val="FF99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3" autoAdjust="0"/>
    <p:restoredTop sz="85024" autoAdjust="0"/>
  </p:normalViewPr>
  <p:slideViewPr>
    <p:cSldViewPr>
      <p:cViewPr varScale="1">
        <p:scale>
          <a:sx n="58" d="100"/>
          <a:sy n="58" d="100"/>
        </p:scale>
        <p:origin x="9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F171C9-0CE9-0F47-8D20-F389E6D86B2C}" type="datetimeFigureOut">
              <a:rPr lang="en-US"/>
              <a:pPr>
                <a:defRPr/>
              </a:pPr>
              <a:t>4/27/2017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3C436D-1D42-4E4A-8410-69EE148B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61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6E05D8-277B-7D45-BC29-AAF6596B7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51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Lecture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-Remember that the .</a:t>
            </a:r>
            <a:r>
              <a:rPr lang="en-US" dirty="0" err="1"/>
              <a:t>st_mode</a:t>
            </a:r>
            <a:r>
              <a:rPr lang="en-US" dirty="0"/>
              <a:t> field of a struct stat tells you whether the thing that you’re </a:t>
            </a:r>
            <a:r>
              <a:rPr lang="en-US" dirty="0" err="1"/>
              <a:t>stat’ing</a:t>
            </a:r>
            <a:r>
              <a:rPr lang="en-US" dirty="0"/>
              <a:t> is a file, a directory, a </a:t>
            </a:r>
            <a:r>
              <a:rPr lang="en-US" dirty="0" err="1"/>
              <a:t>symlink</a:t>
            </a:r>
            <a:r>
              <a:rPr lang="en-US" dirty="0"/>
              <a:t>, etc.</a:t>
            </a:r>
          </a:p>
          <a:p>
            <a:r>
              <a:rPr lang="en-US" dirty="0"/>
              <a:t>-Why does this ensure that the filename wasn’t a </a:t>
            </a:r>
            <a:r>
              <a:rPr lang="en-US" dirty="0" err="1"/>
              <a:t>symlink</a:t>
            </a:r>
            <a:r>
              <a:rPr lang="en-US" dirty="0"/>
              <a:t>? Well, remember that open() DOES follow </a:t>
            </a:r>
            <a:r>
              <a:rPr lang="en-US" dirty="0" err="1"/>
              <a:t>symlinks</a:t>
            </a:r>
            <a:r>
              <a:rPr lang="en-US" dirty="0"/>
              <a:t>. So:</a:t>
            </a:r>
          </a:p>
          <a:p>
            <a:r>
              <a:rPr lang="en-US" dirty="0"/>
              <a:t>*if filename was a </a:t>
            </a:r>
            <a:r>
              <a:rPr lang="en-US" dirty="0" err="1"/>
              <a:t>symlink</a:t>
            </a:r>
            <a:r>
              <a:rPr lang="en-US" dirty="0"/>
              <a:t> and then was converted to a regular file in the race window, the two .</a:t>
            </a:r>
            <a:r>
              <a:rPr lang="en-US" dirty="0" err="1"/>
              <a:t>st_modes</a:t>
            </a:r>
            <a:r>
              <a:rPr lang="en-US" dirty="0"/>
              <a:t> will not match.</a:t>
            </a:r>
          </a:p>
          <a:p>
            <a:r>
              <a:rPr lang="en-US" dirty="0"/>
              <a:t>*similarly, if filename referred to a regular file and then was converted to a </a:t>
            </a:r>
            <a:r>
              <a:rPr lang="en-US" dirty="0" err="1"/>
              <a:t>symlink</a:t>
            </a:r>
            <a:r>
              <a:rPr lang="en-US" dirty="0"/>
              <a:t> in the race window, the two .</a:t>
            </a:r>
            <a:r>
              <a:rPr lang="en-US" dirty="0" err="1"/>
              <a:t>st_inos</a:t>
            </a:r>
            <a:r>
              <a:rPr lang="en-US" dirty="0"/>
              <a:t> won’t match: the first will be the </a:t>
            </a:r>
            <a:r>
              <a:rPr lang="en-US" dirty="0" err="1"/>
              <a:t>inode</a:t>
            </a:r>
            <a:r>
              <a:rPr lang="en-US" dirty="0"/>
              <a:t> for the regular file that file named first referenced, and the second will be the </a:t>
            </a:r>
            <a:r>
              <a:rPr lang="en-US" dirty="0" err="1"/>
              <a:t>inode</a:t>
            </a:r>
            <a:r>
              <a:rPr lang="en-US" dirty="0"/>
              <a:t> that the filename was changed to reference!</a:t>
            </a:r>
          </a:p>
          <a:p>
            <a:r>
              <a:rPr lang="en-US" dirty="0"/>
              <a:t>-if the file was remained a </a:t>
            </a:r>
            <a:r>
              <a:rPr lang="en-US" dirty="0" err="1"/>
              <a:t>symlink</a:t>
            </a:r>
            <a:r>
              <a:rPr lang="en-US" dirty="0"/>
              <a:t> throughout, the .</a:t>
            </a:r>
            <a:r>
              <a:rPr lang="en-US" dirty="0" err="1"/>
              <a:t>st_modes</a:t>
            </a:r>
            <a:r>
              <a:rPr lang="en-US" dirty="0"/>
              <a:t> will not match: the first will indicate a </a:t>
            </a:r>
            <a:r>
              <a:rPr lang="en-US" dirty="0" err="1"/>
              <a:t>symlink</a:t>
            </a:r>
            <a:r>
              <a:rPr lang="en-US" dirty="0"/>
              <a:t>, and the second will indicate a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4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43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1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38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82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95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2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1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8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8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35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5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-IMPORTANT NOTE: </a:t>
            </a:r>
            <a:r>
              <a:rPr lang="en-US" dirty="0" err="1"/>
              <a:t>lstat</a:t>
            </a:r>
            <a:r>
              <a:rPr lang="en-US" baseline="0" dirty="0"/>
              <a:t> doesn’t follow </a:t>
            </a:r>
            <a:r>
              <a:rPr lang="en-US" baseline="0" dirty="0" err="1"/>
              <a:t>symlinks</a:t>
            </a:r>
            <a:r>
              <a:rPr lang="en-US" baseline="0" dirty="0"/>
              <a:t>! In other words, if the filename that is passed to </a:t>
            </a:r>
            <a:r>
              <a:rPr lang="en-US" baseline="0" dirty="0" err="1"/>
              <a:t>lstat</a:t>
            </a:r>
            <a:r>
              <a:rPr lang="en-US" baseline="0" dirty="0"/>
              <a:t>() is a </a:t>
            </a:r>
            <a:r>
              <a:rPr lang="en-US" baseline="0" dirty="0" err="1"/>
              <a:t>symlink</a:t>
            </a:r>
            <a:r>
              <a:rPr lang="en-US" baseline="0" dirty="0"/>
              <a:t>, then </a:t>
            </a:r>
            <a:r>
              <a:rPr lang="en-US" baseline="0" dirty="0" err="1"/>
              <a:t>lstat</a:t>
            </a:r>
            <a:r>
              <a:rPr lang="en-US" baseline="0" dirty="0"/>
              <a:t>() will give you information about the </a:t>
            </a:r>
            <a:r>
              <a:rPr lang="en-US" baseline="0" dirty="0" err="1"/>
              <a:t>symlink</a:t>
            </a:r>
            <a:r>
              <a:rPr lang="en-US" baseline="0" dirty="0"/>
              <a:t>, not the file that the </a:t>
            </a:r>
            <a:r>
              <a:rPr lang="en-US" baseline="0" dirty="0" err="1"/>
              <a:t>symlink</a:t>
            </a:r>
            <a:r>
              <a:rPr lang="en-US" baseline="0" dirty="0"/>
              <a:t> points to.</a:t>
            </a:r>
          </a:p>
          <a:p>
            <a:r>
              <a:rPr lang="en-US" baseline="0" dirty="0"/>
              <a:t>-</a:t>
            </a:r>
            <a:r>
              <a:rPr lang="en-US" dirty="0"/>
              <a:t>The .</a:t>
            </a:r>
            <a:r>
              <a:rPr lang="en-US" dirty="0" err="1"/>
              <a:t>st_mode</a:t>
            </a:r>
            <a:r>
              <a:rPr lang="en-US" dirty="0"/>
              <a:t> field of a struct stat tells you whether the thing that you’re </a:t>
            </a:r>
            <a:r>
              <a:rPr lang="en-US" dirty="0" err="1"/>
              <a:t>stat’ing</a:t>
            </a:r>
            <a:r>
              <a:rPr lang="en-US" dirty="0"/>
              <a:t> is a file, a directory, a </a:t>
            </a:r>
            <a:r>
              <a:rPr lang="en-US" dirty="0" err="1"/>
              <a:t>symlink</a:t>
            </a:r>
            <a:r>
              <a:rPr lang="en-US" dirty="0"/>
              <a:t>, etc.</a:t>
            </a:r>
          </a:p>
          <a:p>
            <a:r>
              <a:rPr lang="en-US" baseline="0" dirty="0"/>
              <a:t>-Note that open() *does* follow </a:t>
            </a:r>
            <a:r>
              <a:rPr lang="en-US" baseline="0" dirty="0" err="1"/>
              <a:t>symlinks</a:t>
            </a:r>
            <a:r>
              <a:rPr lang="en-US" baseline="0" dirty="0"/>
              <a:t>. So, a call to open() will open whatever file is pointed to by the </a:t>
            </a:r>
            <a:r>
              <a:rPr lang="en-US" baseline="0" dirty="0" err="1"/>
              <a:t>symlink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6E05D8-277B-7D45-BC29-AAF6596B7B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</a:defRPr>
            </a:lvl1pPr>
            <a:lvl2pPr>
              <a:defRPr sz="2400">
                <a:latin typeface="Segoe UI Light" panose="020B0502040204020203" pitchFamily="34" charset="0"/>
              </a:defRPr>
            </a:lvl2pPr>
            <a:lvl3pPr>
              <a:defRPr sz="1800">
                <a:latin typeface="Segoe UI Light" panose="020B0502040204020203" pitchFamily="34" charset="0"/>
              </a:defRPr>
            </a:lvl3pPr>
            <a:lvl4pPr>
              <a:defRPr sz="1400">
                <a:latin typeface="Segoe UI Light" panose="020B0502040204020203" pitchFamily="34" charset="0"/>
              </a:defRPr>
            </a:lvl4pPr>
            <a:lvl5pPr>
              <a:defRPr sz="1000">
                <a:latin typeface="Segoe UI Light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4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dirty="0"/>
              <a:t>4/19/2016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 sz="14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dirty="0"/>
              <a:t>CS161 Spring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40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16765B9-BF47-7545-8A3E-572193BABB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en-US" dirty="0"/>
              <a:t>4/19/2016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Segoe UI Semibold" panose="020B0702040204020203" pitchFamily="34" charset="0"/>
              </a:defRPr>
            </a:lvl1pPr>
          </a:lstStyle>
          <a:p>
            <a:pPr>
              <a:defRPr/>
            </a:pPr>
            <a:r>
              <a:rPr lang="en-US" dirty="0"/>
              <a:t>CS161 Spring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Segoe UI Semibold" panose="020B0702040204020203" pitchFamily="34" charset="0"/>
              </a:defRPr>
            </a:lvl1pPr>
          </a:lstStyle>
          <a:p>
            <a:pPr>
              <a:defRPr/>
            </a:pPr>
            <a:fld id="{95BFB801-34F6-7F46-B4DE-A4D133AAAF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96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5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26"/>
            <a:ext cx="9144000" cy="68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15" y="5638800"/>
            <a:ext cx="4419600" cy="1219200"/>
          </a:xfrm>
          <a:solidFill>
            <a:schemeClr val="bg1">
              <a:alpha val="74000"/>
            </a:schemeClr>
          </a:solidFill>
        </p:spPr>
        <p:txBody>
          <a:bodyPr/>
          <a:lstStyle/>
          <a:p>
            <a:r>
              <a:rPr lang="en-US" sz="7200" dirty="0"/>
              <a:t>Security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4413985" y="5638800"/>
            <a:ext cx="4730016" cy="125520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36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CS 161: Lecture 17</a:t>
            </a:r>
          </a:p>
          <a:p>
            <a:pPr marL="0" indent="0" algn="ctr">
              <a:buNone/>
            </a:pPr>
            <a:r>
              <a:rPr lang="en-US" sz="3600" kern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4/18/17</a:t>
            </a:r>
          </a:p>
        </p:txBody>
      </p:sp>
    </p:spTree>
    <p:extLst>
      <p:ext uri="{BB962C8B-B14F-4D97-AF65-F5344CB8AC3E}">
        <p14:creationId xmlns:p14="http://schemas.microsoft.com/office/powerpoint/2010/main" val="63849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The Drunk Uncle Named </a:t>
            </a:r>
            <a:r>
              <a:rPr lang="en-US" dirty="0" err="1"/>
              <a:t>vfork</a:t>
            </a:r>
            <a:r>
              <a:rPr lang="en-US" dirty="0"/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0" y="757625"/>
            <a:ext cx="3810000" cy="6100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609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+mn-lt"/>
              </a:rPr>
              <a:t>Problem: </a:t>
            </a:r>
            <a:r>
              <a:rPr lang="en-US" sz="3200" u="sng" dirty="0" err="1">
                <a:latin typeface="+mn-lt"/>
              </a:rPr>
              <a:t>vfork</a:t>
            </a:r>
            <a:r>
              <a:rPr lang="en-US" sz="3200" u="sng" dirty="0">
                <a:latin typeface="+mn-lt"/>
              </a:rPr>
              <a:t>()+exec() is not atomic!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92829" y="115351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+mn-lt"/>
              </a:rPr>
              <a:t>Solution for priority inversion: Use fork()+exec().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95979" y="2574999"/>
            <a:ext cx="624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[fork()+exec() still isn’t atomic, but the denial of service is now fixed since the parent isn’t blocked waiting for the child.]</a:t>
            </a:r>
          </a:p>
        </p:txBody>
      </p:sp>
    </p:spTree>
    <p:extLst>
      <p:ext uri="{BB962C8B-B14F-4D97-AF65-F5344CB8AC3E}">
        <p14:creationId xmlns:p14="http://schemas.microsoft.com/office/powerpoint/2010/main" val="254229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685800"/>
          </a:xfrm>
        </p:spPr>
        <p:txBody>
          <a:bodyPr/>
          <a:lstStyle/>
          <a:p>
            <a:r>
              <a:rPr lang="en-US" dirty="0"/>
              <a:t>Fun With </a:t>
            </a:r>
            <a:r>
              <a:rPr lang="en-US" dirty="0" err="1"/>
              <a:t>Symlinks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3352800"/>
          </a:xfrm>
        </p:spPr>
        <p:txBody>
          <a:bodyPr/>
          <a:lstStyle/>
          <a:p>
            <a:r>
              <a:rPr lang="en-US" sz="2300" dirty="0"/>
              <a:t>Symbolic link: special file whose contents are name of another file</a:t>
            </a:r>
          </a:p>
          <a:p>
            <a:pPr lvl="1"/>
            <a:r>
              <a:rPr lang="en-US" sz="2300" dirty="0"/>
              <a:t>Ex: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link –s 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/shadow 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/foo</a:t>
            </a:r>
            <a:endParaRPr lang="en-US" sz="2300" dirty="0"/>
          </a:p>
          <a:p>
            <a:pPr lvl="1"/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/foo </a:t>
            </a:r>
            <a:r>
              <a:rPr lang="en-US" sz="2300" dirty="0"/>
              <a:t>is now an alias for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/shadow</a:t>
            </a:r>
          </a:p>
          <a:p>
            <a:pPr lvl="1"/>
            <a:r>
              <a:rPr lang="en-US" sz="2300" dirty="0"/>
              <a:t>When a process P wants to read/write/execute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tmp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/foo</a:t>
            </a:r>
            <a:r>
              <a:rPr lang="en-US" sz="2300" dirty="0"/>
              <a:t>, the kernel checks whether P has the appropriate access permissions for the underlying path 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2300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2300" dirty="0">
                <a:latin typeface="Consolas" panose="020B0609020204030204" pitchFamily="49" charset="0"/>
                <a:cs typeface="Consolas" panose="020B0609020204030204" pitchFamily="49" charset="0"/>
              </a:rPr>
              <a:t>/shadow</a:t>
            </a:r>
          </a:p>
          <a:p>
            <a:pPr lvl="1"/>
            <a:r>
              <a:rPr lang="en-US" sz="2300" dirty="0"/>
              <a:t>A program can check whether path refers to </a:t>
            </a:r>
            <a:r>
              <a:rPr lang="en-US" sz="2300" dirty="0" err="1"/>
              <a:t>symlink</a:t>
            </a:r>
            <a:r>
              <a:rPr lang="en-US" sz="2300" dirty="0"/>
              <a:t> or regular file</a:t>
            </a:r>
          </a:p>
          <a:p>
            <a:pPr lvl="1"/>
            <a:r>
              <a:rPr lang="en-US" sz="2300" dirty="0"/>
              <a:t>Sounds pretty secure, right?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088" b="23051"/>
          <a:stretch/>
        </p:blipFill>
        <p:spPr>
          <a:xfrm>
            <a:off x="990600" y="3733800"/>
            <a:ext cx="7162800" cy="3016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3769808"/>
            <a:ext cx="3505200" cy="58477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+mn-lt"/>
              </a:rPr>
              <a:t>SO CLOSE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4353448"/>
            <a:ext cx="3505200" cy="178510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Without careful coding, a program’s </a:t>
            </a:r>
            <a:r>
              <a:rPr lang="en-US" sz="2200" b="1" dirty="0">
                <a:latin typeface="+mn-lt"/>
              </a:rPr>
              <a:t>security checks</a:t>
            </a:r>
            <a:r>
              <a:rPr lang="en-US" sz="2200" dirty="0">
                <a:latin typeface="+mn-lt"/>
              </a:rPr>
              <a:t> on a pathname are not atomic with respect to the </a:t>
            </a:r>
            <a:r>
              <a:rPr lang="en-US" sz="2200" b="1" dirty="0">
                <a:latin typeface="+mn-lt"/>
              </a:rPr>
              <a:t>dereferencing</a:t>
            </a:r>
            <a:r>
              <a:rPr lang="en-US" sz="2200" dirty="0">
                <a:latin typeface="+mn-lt"/>
              </a:rPr>
              <a:t> of pathname!</a:t>
            </a:r>
          </a:p>
        </p:txBody>
      </p:sp>
    </p:spTree>
    <p:extLst>
      <p:ext uri="{BB962C8B-B14F-4D97-AF65-F5344CB8AC3E}">
        <p14:creationId xmlns:p14="http://schemas.microsoft.com/office/powerpoint/2010/main" val="18602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5354096" y="4008968"/>
            <a:ext cx="3657600" cy="2849032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-39303"/>
            <a:ext cx="6019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//Imagine that a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mailserver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runs with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//root privileges.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char *filename = "/home/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loki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/mailbox";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char *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get_new_msg_for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loki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NULL){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return;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new_msg_len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strlen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//Write the new message into Loki's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//mailbox, but we're paranoid! Only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//write the new message if Loki's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//mailbox path isn't a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symlink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stat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lstat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(filename, &amp;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if(!S_ISLNK(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lstat_info.st_mode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)){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5556595"/>
            <a:ext cx="601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open(filename, O_RDWR);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write(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new_msg_len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close(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552" y="5215928"/>
            <a:ext cx="3733800" cy="40011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//Window of vulnerability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0243"/>
            <a:ext cx="3962400" cy="27187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0" y="3995678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rm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/home/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loki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/mailbox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$ ln –s 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etc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/shadow 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/home/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loki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/mailbox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The password file will get overwritten with the contents of Loki’s new email! Note that LOKI CAN EMAIL HIMSELF.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4333352" y="4008968"/>
            <a:ext cx="1020744" cy="120696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4333352" y="5616038"/>
            <a:ext cx="1000648" cy="12419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350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rig01.deviantart.net/cd02/f/2012/181/9/9/thor_chibi_by_patriciaharumi-d55izrz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20441"/>
            <a:ext cx="2819400" cy="375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108232" y="1798656"/>
            <a:ext cx="6858000" cy="304800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8232" y="4843820"/>
            <a:ext cx="6858000" cy="1139972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6858000" y="2059080"/>
            <a:ext cx="2286000" cy="1613873"/>
          </a:xfrm>
          <a:prstGeom prst="wedgeEllipseCallout">
            <a:avLst>
              <a:gd name="adj1" fmla="val 5013"/>
              <a:gd name="adj2" fmla="val 70106"/>
            </a:avLst>
          </a:prstGeom>
          <a:solidFill>
            <a:srgbClr val="35F948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248" y="0"/>
            <a:ext cx="706064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char *filename = "/home/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loki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/mailbox";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char *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get_new_msg_for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loki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== NULL){return;}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new_msg_len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strlen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stat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stat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fstat_info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(filename, &amp;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     //Doesn’t follow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//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symlinks</a:t>
            </a:r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9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open(filename, O_RDWR);      //*Does* follow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//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symlinks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--“dereferences”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symlink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to get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    //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which represents the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symlink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target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fstat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, &amp;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fstat_info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lstat_info.st_mode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fstat_info.st_mode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&amp;&amp;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lstat_info.st_ino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==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fstat_info.st_ino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&amp;&amp;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lstat_info.st_dev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==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fstat_info.st_dev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 write(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new_msg_len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close(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6744" y="2231576"/>
            <a:ext cx="2047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+mn-lt"/>
              </a:rPr>
              <a:t>Ensures that the filename used to open the file wasn’t a </a:t>
            </a:r>
            <a:r>
              <a:rPr lang="en-US" sz="1900" dirty="0" err="1">
                <a:latin typeface="+mn-lt"/>
              </a:rPr>
              <a:t>symlink</a:t>
            </a:r>
            <a:r>
              <a:rPr lang="en-US" sz="1900" dirty="0">
                <a:latin typeface="+mn-lt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232" y="3240592"/>
            <a:ext cx="6495208" cy="677108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//Attacker window to corrupt the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that will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//be opened by the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mailserver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889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562601" y="5410200"/>
            <a:ext cx="838200" cy="685800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1" y="6345715"/>
            <a:ext cx="838200" cy="381000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800" dirty="0"/>
              <a:t>Other Defenses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838200"/>
            <a:ext cx="4355259" cy="400076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4800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Linux added several new system calls to reduce the number of race conditions developers must check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6949" y="2133600"/>
            <a:ext cx="46987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//Ten directory race conditions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//to check.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fd0 = open(“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/0.txt”);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fd1 = open(“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/1.txt”);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. . .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fd9 = open(“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/9.txt”);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9539" y="4458831"/>
            <a:ext cx="48397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//One directory race condition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//to check.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open(“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”);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fd0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openat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“0.txt”);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fd1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openat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“1.txt”);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. . .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fd9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openat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dirFd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“9.txt”);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6200" y="4838962"/>
            <a:ext cx="3886200" cy="1923580"/>
            <a:chOff x="76200" y="4838962"/>
            <a:chExt cx="3886200" cy="1923580"/>
          </a:xfrm>
        </p:grpSpPr>
        <p:sp>
          <p:nvSpPr>
            <p:cNvPr id="13" name="Oval Callout 12"/>
            <p:cNvSpPr/>
            <p:nvPr/>
          </p:nvSpPr>
          <p:spPr bwMode="auto">
            <a:xfrm>
              <a:off x="76200" y="4838962"/>
              <a:ext cx="3886200" cy="1923580"/>
            </a:xfrm>
            <a:prstGeom prst="wedgeEllipseCallout">
              <a:avLst>
                <a:gd name="adj1" fmla="val 29828"/>
                <a:gd name="adj2" fmla="val -99990"/>
              </a:avLst>
            </a:prstGeom>
            <a:solidFill>
              <a:srgbClr val="35F948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9100" y="5139032"/>
              <a:ext cx="3200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Once process has an </a:t>
              </a:r>
              <a:r>
                <a:rPr lang="en-US" sz="2000" dirty="0" err="1">
                  <a:latin typeface="+mn-lt"/>
                </a:rPr>
                <a:t>fd</a:t>
              </a:r>
              <a:r>
                <a:rPr lang="en-US" sz="2000" dirty="0">
                  <a:latin typeface="+mn-lt"/>
                </a:rPr>
                <a:t> for a path, </a:t>
              </a:r>
              <a:r>
                <a:rPr lang="en-US" sz="2000" dirty="0" err="1">
                  <a:latin typeface="+mn-lt"/>
                </a:rPr>
                <a:t>symlink</a:t>
              </a:r>
              <a:r>
                <a:rPr lang="en-US" sz="2000" dirty="0">
                  <a:latin typeface="+mn-lt"/>
                </a:rPr>
                <a:t> shenanigans won’t change the </a:t>
              </a:r>
              <a:r>
                <a:rPr lang="en-US" sz="2000" dirty="0" err="1">
                  <a:latin typeface="+mn-lt"/>
                </a:rPr>
                <a:t>inode</a:t>
              </a:r>
              <a:r>
                <a:rPr lang="en-US" sz="2000" dirty="0">
                  <a:latin typeface="+mn-lt"/>
                </a:rPr>
                <a:t> that the file descriptor points to!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917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419600" y="6477000"/>
            <a:ext cx="4607173" cy="304800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434667" y="2981848"/>
            <a:ext cx="4607173" cy="304800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sz="4800" dirty="0"/>
              <a:t>Other Defenses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3476367"/>
            <a:ext cx="5029200" cy="3352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79456"/>
            <a:ext cx="7772400" cy="2438400"/>
          </a:xfrm>
        </p:spPr>
        <p:txBody>
          <a:bodyPr/>
          <a:lstStyle/>
          <a:p>
            <a:r>
              <a:rPr lang="en-US" dirty="0"/>
              <a:t>There have been various research proposals to add transactional support to file systems</a:t>
            </a:r>
          </a:p>
          <a:p>
            <a:pPr lvl="1"/>
            <a:r>
              <a:rPr lang="en-US" dirty="0"/>
              <a:t>Regular journaling file systems provide all-or-nothing transactions for individual file system calls</a:t>
            </a:r>
          </a:p>
          <a:p>
            <a:pPr lvl="1"/>
            <a:r>
              <a:rPr lang="en-US" dirty="0"/>
              <a:t>We could add support for transactions which span multiple file system calls (e.g., see </a:t>
            </a:r>
            <a:r>
              <a:rPr lang="en-US" dirty="0" err="1"/>
              <a:t>TxOS</a:t>
            </a:r>
            <a:r>
              <a:rPr lang="en-US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84427" y="2935793"/>
            <a:ext cx="474952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sys_xbegin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stat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lstat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(filename, &amp;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st_info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if(!S_ISLNK(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st_info.st_mode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)){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//Race window would ordinarily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//be here, but transactions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//are isolated from each other!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= open(filename, O_RDWR);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write(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buf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buf_len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   close(</a:t>
            </a:r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fd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1900" dirty="0" err="1">
                <a:latin typeface="Consolas" panose="020B0609020204030204" pitchFamily="49" charset="0"/>
                <a:cs typeface="Consolas" panose="020B0609020204030204" pitchFamily="49" charset="0"/>
              </a:rPr>
              <a:t>sys_xend</a:t>
            </a:r>
            <a:r>
              <a:rPr lang="en-US" sz="19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26118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296400" cy="6858000"/>
            <a:chOff x="0" y="0"/>
            <a:chExt cx="9296400" cy="685800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9296400" cy="6858000"/>
              <a:chOff x="0" y="0"/>
              <a:chExt cx="9296400" cy="6858000"/>
            </a:xfrm>
          </p:grpSpPr>
          <p:sp>
            <p:nvSpPr>
              <p:cNvPr id="12" name="Rectangle 11"/>
              <p:cNvSpPr/>
              <p:nvPr/>
            </p:nvSpPr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751844" y="1296237"/>
                <a:ext cx="316355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//Process Y</a:t>
                </a:r>
              </a:p>
              <a:p>
                <a:r>
                  <a:rPr lang="en-US" sz="2800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do_evil</a:t>
                </a: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39877" y="2743200"/>
                <a:ext cx="3903523" cy="2058416"/>
                <a:chOff x="439877" y="2743200"/>
                <a:chExt cx="3903523" cy="2058416"/>
              </a:xfrm>
            </p:grpSpPr>
            <p:sp>
              <p:nvSpPr>
                <p:cNvPr id="33" name="Rectangle 32"/>
                <p:cNvSpPr/>
                <p:nvPr/>
              </p:nvSpPr>
              <p:spPr bwMode="auto">
                <a:xfrm>
                  <a:off x="457200" y="2743200"/>
                  <a:ext cx="3700716" cy="2053376"/>
                </a:xfrm>
                <a:prstGeom prst="rect">
                  <a:avLst/>
                </a:prstGeom>
                <a:solidFill>
                  <a:srgbClr val="35F948">
                    <a:alpha val="57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34" name="Group 33"/>
                <p:cNvGrpSpPr/>
                <p:nvPr/>
              </p:nvGrpSpPr>
              <p:grpSpPr>
                <a:xfrm>
                  <a:off x="439877" y="3366041"/>
                  <a:ext cx="3903523" cy="1435575"/>
                  <a:chOff x="4270119" y="3445690"/>
                  <a:chExt cx="3903523" cy="1435575"/>
                </a:xfrm>
              </p:grpSpPr>
              <p:cxnSp>
                <p:nvCxnSpPr>
                  <p:cNvPr id="35" name="Straight Connector 34"/>
                  <p:cNvCxnSpPr/>
                  <p:nvPr/>
                </p:nvCxnSpPr>
                <p:spPr bwMode="auto">
                  <a:xfrm>
                    <a:off x="4342086" y="4495800"/>
                    <a:ext cx="3548453" cy="3449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  <a:effectLst/>
                </p:spPr>
              </p:cxn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321721" y="4419600"/>
                    <a:ext cx="128312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Time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 rot="19054113">
                    <a:off x="4270119" y="3445690"/>
                    <a:ext cx="2381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sys_call0();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 rot="19054113">
                    <a:off x="5089341" y="3454901"/>
                    <a:ext cx="2381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sys_call1();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 rot="19054113">
                    <a:off x="6211050" y="3587137"/>
                    <a:ext cx="19625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err="1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do_evil</a:t>
                    </a:r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()</a:t>
                    </a:r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4854809" y="2758426"/>
                <a:ext cx="4441591" cy="2053376"/>
                <a:chOff x="4854809" y="2758426"/>
                <a:chExt cx="4441591" cy="2053376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>
                  <a:off x="5040293" y="2758426"/>
                  <a:ext cx="3930833" cy="2053376"/>
                </a:xfrm>
                <a:prstGeom prst="rect">
                  <a:avLst/>
                </a:prstGeom>
                <a:solidFill>
                  <a:srgbClr val="35F948">
                    <a:alpha val="57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4854809" y="3371905"/>
                  <a:ext cx="4441591" cy="1435575"/>
                  <a:chOff x="4156569" y="3445690"/>
                  <a:chExt cx="4441591" cy="1435575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 bwMode="auto">
                  <a:xfrm>
                    <a:off x="4419600" y="4495800"/>
                    <a:ext cx="3721360" cy="29355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  <a:effectLst/>
                </p:spPr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321721" y="4419600"/>
                    <a:ext cx="128312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Time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 rot="19054113">
                    <a:off x="5168460" y="3445690"/>
                    <a:ext cx="2381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sys_call0();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 rot="19054113">
                    <a:off x="6216282" y="3454901"/>
                    <a:ext cx="2381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sys_call1();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 rot="19054113">
                    <a:off x="4156569" y="3587137"/>
                    <a:ext cx="19625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err="1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do_evil</a:t>
                    </a:r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()</a:t>
                    </a: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2270102" y="4916813"/>
                <a:ext cx="4522693" cy="1928962"/>
                <a:chOff x="2270102" y="4916813"/>
                <a:chExt cx="4522693" cy="1928962"/>
              </a:xfrm>
            </p:grpSpPr>
            <p:sp>
              <p:nvSpPr>
                <p:cNvPr id="19" name="Rectangle 18"/>
                <p:cNvSpPr/>
                <p:nvPr/>
              </p:nvSpPr>
              <p:spPr bwMode="auto">
                <a:xfrm>
                  <a:off x="2547598" y="4916813"/>
                  <a:ext cx="3930833" cy="1903784"/>
                </a:xfrm>
                <a:prstGeom prst="rect">
                  <a:avLst/>
                </a:prstGeom>
                <a:solidFill>
                  <a:srgbClr val="FF0000">
                    <a:alpha val="54000"/>
                  </a:srgb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2270102" y="5410200"/>
                  <a:ext cx="4522693" cy="1435575"/>
                  <a:chOff x="4075467" y="3445690"/>
                  <a:chExt cx="4522693" cy="1435575"/>
                </a:xfrm>
              </p:grpSpPr>
              <p:cxnSp>
                <p:nvCxnSpPr>
                  <p:cNvPr id="21" name="Straight Connector 20"/>
                  <p:cNvCxnSpPr/>
                  <p:nvPr/>
                </p:nvCxnSpPr>
                <p:spPr bwMode="auto">
                  <a:xfrm>
                    <a:off x="4439696" y="4495800"/>
                    <a:ext cx="3710365" cy="9217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triangle" w="lg" len="lg"/>
                  </a:ln>
                  <a:effectLst/>
                </p:spPr>
              </p:cxn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5321721" y="4419600"/>
                    <a:ext cx="128312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+mn-lt"/>
                      </a:rPr>
                      <a:t>Time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 rot="19054113">
                    <a:off x="4075467" y="3445690"/>
                    <a:ext cx="2381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sys_call0();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 rot="19054113">
                    <a:off x="6216282" y="3454901"/>
                    <a:ext cx="238187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sys_call1();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 rot="19054113">
                    <a:off x="5209294" y="3587137"/>
                    <a:ext cx="19625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err="1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do_evil</a:t>
                    </a:r>
                    <a:r>
                      <a:rPr lang="en-US" dirty="0">
                        <a:latin typeface="Consolas" panose="020B0609020204030204" pitchFamily="49" charset="0"/>
                        <a:cs typeface="Consolas" panose="020B0609020204030204" pitchFamily="49" charset="0"/>
                      </a:rPr>
                      <a:t>()</a:t>
                    </a:r>
                  </a:p>
                </p:txBody>
              </p:sp>
            </p:grpSp>
          </p:grpSp>
          <p:sp>
            <p:nvSpPr>
              <p:cNvPr id="17" name="Rectangle 16"/>
              <p:cNvSpPr/>
              <p:nvPr/>
            </p:nvSpPr>
            <p:spPr>
              <a:xfrm>
                <a:off x="0" y="0"/>
                <a:ext cx="9144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400" dirty="0">
                    <a:latin typeface="+mj-lt"/>
                  </a:rPr>
                  <a:t>Race </a:t>
                </a:r>
                <a:r>
                  <a:rPr lang="en-US" sz="3400" dirty="0"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Conditions</a:t>
                </a:r>
                <a:r>
                  <a:rPr lang="en-US" sz="3400" dirty="0">
                    <a:latin typeface="+mj-lt"/>
                  </a:rPr>
                  <a:t>: Non-atomic System Call Pairs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79844" y="1295400"/>
              <a:ext cx="31635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//Process X</a:t>
              </a:r>
            </a:p>
            <a:p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sys_call0();</a:t>
              </a:r>
            </a:p>
            <a:p>
              <a:r>
                <a:rPr lang="en-US" sz="2800" dirty="0">
                  <a:latin typeface="Consolas" panose="020B0609020204030204" pitchFamily="49" charset="0"/>
                  <a:cs typeface="Consolas" panose="020B0609020204030204" pitchFamily="49" charset="0"/>
                </a:rPr>
                <a:t>sys_call1();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138231" y="502368"/>
            <a:ext cx="3163556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//Process X</a:t>
            </a: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sys_xbegin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sys_call0();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sys_call1();</a:t>
            </a: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sys_xend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67701" y="2892902"/>
            <a:ext cx="2922658" cy="2400559"/>
            <a:chOff x="567701" y="2892902"/>
            <a:chExt cx="2922658" cy="2400559"/>
          </a:xfrm>
        </p:grpSpPr>
        <p:sp>
          <p:nvSpPr>
            <p:cNvPr id="42" name="Oval 41"/>
            <p:cNvSpPr/>
            <p:nvPr/>
          </p:nvSpPr>
          <p:spPr bwMode="auto">
            <a:xfrm rot="3281362">
              <a:off x="1223843" y="2258769"/>
              <a:ext cx="1632383" cy="2900649"/>
            </a:xfrm>
            <a:prstGeom prst="ellipse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7701" y="4708686"/>
              <a:ext cx="1141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Txn</a:t>
              </a:r>
              <a:endParaRPr lang="en-US" sz="32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81033" y="2825945"/>
            <a:ext cx="3113113" cy="2462715"/>
            <a:chOff x="6081033" y="2825945"/>
            <a:chExt cx="3113113" cy="2462715"/>
          </a:xfrm>
        </p:grpSpPr>
        <p:sp>
          <p:nvSpPr>
            <p:cNvPr id="45" name="Oval 44"/>
            <p:cNvSpPr/>
            <p:nvPr/>
          </p:nvSpPr>
          <p:spPr bwMode="auto">
            <a:xfrm rot="3480368">
              <a:off x="6821398" y="2085580"/>
              <a:ext cx="1632383" cy="3113113"/>
            </a:xfrm>
            <a:prstGeom prst="ellipse">
              <a:avLst/>
            </a:prstGeom>
            <a:noFill/>
            <a:ln w="571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98205" y="4703885"/>
              <a:ext cx="11410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/>
                <a:t>Txn</a:t>
              </a:r>
              <a:endParaRPr lang="en-US" sz="3200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-111007" y="6119691"/>
            <a:ext cx="2695055" cy="584775"/>
            <a:chOff x="-111007" y="6119691"/>
            <a:chExt cx="2695055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-111007" y="6119691"/>
              <a:ext cx="23870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Impossible!</a:t>
              </a:r>
            </a:p>
          </p:txBody>
        </p:sp>
        <p:sp>
          <p:nvSpPr>
            <p:cNvPr id="49" name="Right Arrow 48"/>
            <p:cNvSpPr/>
            <p:nvPr/>
          </p:nvSpPr>
          <p:spPr bwMode="auto">
            <a:xfrm>
              <a:off x="2133039" y="6196578"/>
              <a:ext cx="451009" cy="495132"/>
            </a:xfrm>
            <a:prstGeom prst="rightArrow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938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r>
              <a:rPr lang="en-US" sz="6000" dirty="0"/>
              <a:t>Race Conditions At The Hardware Level</a:t>
            </a:r>
          </a:p>
        </p:txBody>
      </p:sp>
    </p:spTree>
    <p:extLst>
      <p:ext uri="{BB962C8B-B14F-4D97-AF65-F5344CB8AC3E}">
        <p14:creationId xmlns:p14="http://schemas.microsoft.com/office/powerpoint/2010/main" val="654697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2414618" y="3245651"/>
            <a:ext cx="2085774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Store buffer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814923" y="3245651"/>
            <a:ext cx="2085774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Store buffer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414618" y="4045013"/>
            <a:ext cx="2085774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L1 </a:t>
            </a:r>
            <a:r>
              <a:rPr lang="en-US" sz="2800" dirty="0">
                <a:latin typeface="+mn-lt"/>
                <a:ea typeface="ＭＳ Ｐゴシック" pitchFamily="-96" charset="-128"/>
              </a:rPr>
              <a:t>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-cache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601" y="4045013"/>
            <a:ext cx="2085774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L1 </a:t>
            </a:r>
            <a:r>
              <a:rPr lang="en-US" sz="2800" dirty="0">
                <a:latin typeface="+mn-lt"/>
                <a:ea typeface="ＭＳ Ｐゴシック" pitchFamily="-96" charset="-128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-cache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8601" y="4737195"/>
            <a:ext cx="4271791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L2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cache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5431778"/>
            <a:ext cx="8690519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L3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cache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814923" y="4045013"/>
            <a:ext cx="2085774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L1 </a:t>
            </a:r>
            <a:r>
              <a:rPr lang="en-US" sz="2800" dirty="0">
                <a:latin typeface="+mn-lt"/>
                <a:ea typeface="ＭＳ Ｐゴシック" pitchFamily="-96" charset="-128"/>
              </a:rPr>
              <a:t>d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-cache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4628906" y="4045013"/>
            <a:ext cx="2085774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L1 </a:t>
            </a:r>
            <a:r>
              <a:rPr lang="en-US" sz="2800" dirty="0">
                <a:latin typeface="+mn-lt"/>
                <a:ea typeface="ＭＳ Ｐゴシック" pitchFamily="-96" charset="-128"/>
              </a:rPr>
              <a:t>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-cache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628906" y="4737195"/>
            <a:ext cx="4271791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L2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cache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28599" y="6125942"/>
            <a:ext cx="8690519" cy="57965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pitchFamily="-96" charset="-128"/>
              </a:rPr>
              <a:t>RAM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917844" y="-76200"/>
            <a:ext cx="7303256" cy="1901004"/>
            <a:chOff x="917844" y="-366981"/>
            <a:chExt cx="7303256" cy="1901004"/>
          </a:xfrm>
        </p:grpSpPr>
        <p:sp>
          <p:nvSpPr>
            <p:cNvPr id="32" name="TextBox 31"/>
            <p:cNvSpPr txBox="1"/>
            <p:nvPr/>
          </p:nvSpPr>
          <p:spPr>
            <a:xfrm>
              <a:off x="917844" y="703026"/>
              <a:ext cx="28933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1 --&gt; [x]</a:t>
              </a:r>
            </a:p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[y] --&gt;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eax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08501" y="703026"/>
              <a:ext cx="29125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1 --&gt; [y]</a:t>
              </a:r>
            </a:p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mov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[x] --&gt; %</a:t>
              </a:r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ebx</a:t>
              </a:r>
              <a:endParaRPr lang="en-US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4600" y="-366981"/>
              <a:ext cx="4419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//Assume that memory //locations [x] and [y] //both initialized to 0 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126267" y="1905000"/>
            <a:ext cx="2808300" cy="1938992"/>
          </a:xfrm>
          <a:prstGeom prst="rect">
            <a:avLst/>
          </a:prstGeom>
          <a:solidFill>
            <a:srgbClr val="FF9F9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  <a:cs typeface="Consolas" panose="020B0609020204030204" pitchFamily="49" charset="0"/>
              </a:rPr>
              <a:t>x86 allows </a:t>
            </a:r>
            <a:r>
              <a:rPr lang="en-US" sz="2000" u="sng" dirty="0">
                <a:latin typeface="+mn-lt"/>
                <a:cs typeface="Consolas" panose="020B0609020204030204" pitchFamily="49" charset="0"/>
              </a:rPr>
              <a:t>both</a:t>
            </a:r>
            <a:r>
              <a:rPr lang="en-US" sz="2000" dirty="0">
                <a:latin typeface="+mn-lt"/>
                <a:cs typeface="Consolas" panose="020B0609020204030204" pitchFamily="49" charset="0"/>
              </a:rPr>
              <a:t> threads to read 0 (which would be impossible if both threads run instructions sequentially (but may be interrupted)).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592536" y="2289360"/>
            <a:ext cx="5892068" cy="1491763"/>
            <a:chOff x="1592536" y="2289360"/>
            <a:chExt cx="5892068" cy="149176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2536" y="2289360"/>
              <a:ext cx="1491763" cy="1491763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2841" y="2289360"/>
              <a:ext cx="1491763" cy="149176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2731472" y="4826896"/>
            <a:ext cx="3905249" cy="1938992"/>
            <a:chOff x="2691280" y="4766608"/>
            <a:chExt cx="3905249" cy="1938992"/>
          </a:xfrm>
        </p:grpSpPr>
        <p:sp>
          <p:nvSpPr>
            <p:cNvPr id="49" name="Rectangle 48"/>
            <p:cNvSpPr/>
            <p:nvPr/>
          </p:nvSpPr>
          <p:spPr>
            <a:xfrm>
              <a:off x="2980174" y="4766608"/>
              <a:ext cx="3616355" cy="1938992"/>
            </a:xfrm>
            <a:prstGeom prst="rect">
              <a:avLst/>
            </a:prstGeom>
            <a:solidFill>
              <a:srgbClr val="FF9F9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  <a:cs typeface="Consolas" panose="020B0609020204030204" pitchFamily="49" charset="0"/>
                </a:rPr>
                <a:t>Per-core store buffer allows a core to write to memory and immediately continue execution as the write is asynchronously pushed through the memory hierarchy.</a:t>
              </a:r>
            </a:p>
          </p:txBody>
        </p:sp>
        <p:sp>
          <p:nvSpPr>
            <p:cNvPr id="50" name="Right Arrow 49"/>
            <p:cNvSpPr/>
            <p:nvPr/>
          </p:nvSpPr>
          <p:spPr bwMode="auto">
            <a:xfrm>
              <a:off x="2691280" y="5715000"/>
              <a:ext cx="389374" cy="381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43021" y="4826896"/>
            <a:ext cx="2612571" cy="1938992"/>
            <a:chOff x="6302829" y="4766608"/>
            <a:chExt cx="2612571" cy="1938992"/>
          </a:xfrm>
        </p:grpSpPr>
        <p:sp>
          <p:nvSpPr>
            <p:cNvPr id="52" name="Rectangle 51"/>
            <p:cNvSpPr/>
            <p:nvPr/>
          </p:nvSpPr>
          <p:spPr>
            <a:xfrm>
              <a:off x="6692203" y="4766608"/>
              <a:ext cx="2223197" cy="1938992"/>
            </a:xfrm>
            <a:prstGeom prst="rect">
              <a:avLst/>
            </a:prstGeom>
            <a:solidFill>
              <a:srgbClr val="FF9F9F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+mn-lt"/>
                  <a:cs typeface="Consolas" panose="020B0609020204030204" pitchFamily="49" charset="0"/>
                </a:rPr>
                <a:t>A core sees its own writes immediately, but may not be immediately aware of other cores’ writes.</a:t>
              </a:r>
            </a:p>
          </p:txBody>
        </p:sp>
        <p:sp>
          <p:nvSpPr>
            <p:cNvPr id="53" name="Right Arrow 52"/>
            <p:cNvSpPr/>
            <p:nvPr/>
          </p:nvSpPr>
          <p:spPr bwMode="auto">
            <a:xfrm>
              <a:off x="6302829" y="5715000"/>
              <a:ext cx="389374" cy="3810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30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-0.00416 -0.08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1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32864 0.4254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2127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20" grpId="0" animBg="1"/>
      <p:bldP spid="11" grpId="0" animBg="1"/>
      <p:bldP spid="29" grpId="0" animBg="1"/>
      <p:bldP spid="34" grpId="0" animBg="1"/>
      <p:bldP spid="43" grpId="0" animBg="1"/>
      <p:bldP spid="4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r>
              <a:rPr lang="en-US" dirty="0"/>
              <a:t>How Hardware Shows Its Love For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3016"/>
            <a:ext cx="8534400" cy="6324600"/>
          </a:xfrm>
        </p:spPr>
        <p:txBody>
          <a:bodyPr/>
          <a:lstStyle/>
          <a:p>
            <a:r>
              <a:rPr lang="en-US" dirty="0"/>
              <a:t>Modern processors do unholy things to improve performance</a:t>
            </a:r>
          </a:p>
          <a:p>
            <a:pPr lvl="1"/>
            <a:r>
              <a:rPr lang="en-US" dirty="0"/>
              <a:t>Per-core store buffers avoid the need for a core to stall on a synchronous write through the memory hierarchy</a:t>
            </a:r>
          </a:p>
          <a:p>
            <a:pPr lvl="1"/>
            <a:r>
              <a:rPr lang="en-US" dirty="0"/>
              <a:t>A core may also reorder instructions (e.g., non-dependent loads and stores) to increase parallelism of hardware usage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100" dirty="0"/>
          </a:p>
          <a:p>
            <a:r>
              <a:rPr lang="en-US" dirty="0"/>
              <a:t>Software needs a way to force sequential memory semantics when necessary (e.g., to implement locks), so hardware provides instructions which make it easier for software to reason about memory</a:t>
            </a:r>
          </a:p>
          <a:p>
            <a:pPr lvl="1"/>
            <a:r>
              <a:rPr lang="en-US" dirty="0"/>
              <a:t>Ex: Atomic instructions like compare-and-exchange, LL/SC</a:t>
            </a:r>
          </a:p>
          <a:p>
            <a:pPr lvl="1"/>
            <a:r>
              <a:rPr lang="en-US" dirty="0"/>
              <a:t>Ex: A memory barrier forces all instructions </a:t>
            </a:r>
            <a:r>
              <a:rPr lang="en-US" i="1" dirty="0"/>
              <a:t>before</a:t>
            </a:r>
            <a:r>
              <a:rPr lang="en-US" dirty="0"/>
              <a:t> the barrier to complete before any instruction </a:t>
            </a:r>
            <a:r>
              <a:rPr lang="en-US" i="1" dirty="0"/>
              <a:t>after</a:t>
            </a:r>
            <a:r>
              <a:rPr lang="en-US" dirty="0"/>
              <a:t> the barrier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2438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//First core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while(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shouldStop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== 0){;}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0" y="2438400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//Second core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answer = 42;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33400" y="3153650"/>
            <a:ext cx="8382000" cy="461666"/>
            <a:chOff x="533400" y="3153650"/>
            <a:chExt cx="8382000" cy="461666"/>
          </a:xfrm>
        </p:grpSpPr>
        <p:sp>
          <p:nvSpPr>
            <p:cNvPr id="9" name="Rectangle 8"/>
            <p:cNvSpPr/>
            <p:nvPr/>
          </p:nvSpPr>
          <p:spPr>
            <a:xfrm>
              <a:off x="5715000" y="3153651"/>
              <a:ext cx="3200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shouldStop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 = 1;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" y="3153650"/>
              <a:ext cx="4572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printf</a:t>
              </a:r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("%d", answer);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1404" y="3172214"/>
            <a:ext cx="2552700" cy="461665"/>
          </a:xfrm>
          <a:prstGeom prst="rect">
            <a:avLst/>
          </a:prstGeom>
          <a:solidFill>
            <a:srgbClr val="35F948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mem_barrier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5000" y="3172213"/>
            <a:ext cx="2552700" cy="461665"/>
          </a:xfrm>
          <a:prstGeom prst="rect">
            <a:avLst/>
          </a:prstGeom>
          <a:solidFill>
            <a:srgbClr val="35F948">
              <a:alpha val="4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mem_barrier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81600" y="2792131"/>
            <a:ext cx="3733800" cy="2193885"/>
            <a:chOff x="5181600" y="2792131"/>
            <a:chExt cx="3733800" cy="2193885"/>
          </a:xfrm>
        </p:grpSpPr>
        <p:sp>
          <p:nvSpPr>
            <p:cNvPr id="16" name="Oval 15"/>
            <p:cNvSpPr/>
            <p:nvPr/>
          </p:nvSpPr>
          <p:spPr bwMode="auto">
            <a:xfrm>
              <a:off x="5304692" y="2792131"/>
              <a:ext cx="3200400" cy="930282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81600" y="3785687"/>
              <a:ext cx="3733800" cy="1200329"/>
            </a:xfrm>
            <a:prstGeom prst="rect">
              <a:avLst/>
            </a:prstGeom>
            <a:solidFill>
              <a:srgbClr val="FF9F9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No data dependency w.r.t. the local core. So, hardware may reorder the stores!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438400" y="2438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//Load is dependent on the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//store, so hardware will 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//*not* reorder the memory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//operations.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 = 42;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y = x;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66700" y="3785687"/>
            <a:ext cx="4863298" cy="823927"/>
            <a:chOff x="266700" y="3785687"/>
            <a:chExt cx="4863298" cy="823927"/>
          </a:xfrm>
        </p:grpSpPr>
        <p:sp>
          <p:nvSpPr>
            <p:cNvPr id="20" name="TextBox 19"/>
            <p:cNvSpPr txBox="1"/>
            <p:nvPr/>
          </p:nvSpPr>
          <p:spPr>
            <a:xfrm>
              <a:off x="266700" y="3785687"/>
              <a:ext cx="3733800" cy="461665"/>
            </a:xfrm>
            <a:prstGeom prst="rect">
              <a:avLst/>
            </a:prstGeom>
            <a:solidFill>
              <a:srgbClr val="FF9F9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This code may not print 42!</a:t>
              </a:r>
            </a:p>
          </p:txBody>
        </p:sp>
        <p:sp>
          <p:nvSpPr>
            <p:cNvPr id="21" name="Right Arrow 20"/>
            <p:cNvSpPr/>
            <p:nvPr/>
          </p:nvSpPr>
          <p:spPr bwMode="auto">
            <a:xfrm rot="11298074">
              <a:off x="4060509" y="3944314"/>
              <a:ext cx="1069489" cy="6653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4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3.33333E-6 0.06204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5" grpId="0" animBg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1295400" y="533525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n-lt"/>
              </a:rPr>
              <a:t>What Hollywood thinks computer security is about</a:t>
            </a:r>
          </a:p>
        </p:txBody>
      </p:sp>
      <p:pic>
        <p:nvPicPr>
          <p:cNvPr id="60" name="Picture 2" descr="http://www.nteligen.com/wp-content/uploads/2015/03/corporate-page-corporate-computer-secur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4" y="232699"/>
            <a:ext cx="8736264" cy="519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16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/>
          <a:lstStyle/>
          <a:p>
            <a:r>
              <a:rPr lang="en-US" sz="6000" dirty="0"/>
              <a:t>Race Conditions Caused By Poor </a:t>
            </a:r>
            <a:r>
              <a:rPr lang="en-US" sz="6000"/>
              <a:t>Locking Discipline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75619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Race Condition in Linux’s ELF Loader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8077200" cy="3200400"/>
          </a:xfrm>
        </p:spPr>
        <p:txBody>
          <a:bodyPr/>
          <a:lstStyle/>
          <a:p>
            <a:r>
              <a:rPr lang="en-US" dirty="0"/>
              <a:t>Just like OS161, Linux has code to load an ELF binary into memory, parse it, and initialize various in-memory regions for the stack, heap, and code</a:t>
            </a:r>
          </a:p>
          <a:p>
            <a:pPr lvl="1"/>
            <a:r>
              <a:rPr lang="en-US" dirty="0"/>
              <a:t>Each process structure has a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mm_struct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representing the process’ address space</a:t>
            </a:r>
          </a:p>
          <a:p>
            <a:pPr lvl="1"/>
            <a:r>
              <a:rPr lang="en-US" dirty="0"/>
              <a:t>Kernel must grab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mm_struct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/>
              <a:t>before modifying the process’ regions (there’s one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vm_area_struct</a:t>
            </a:r>
            <a:r>
              <a:rPr lang="en-US" dirty="0"/>
              <a:t> for each region)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475" y="4038600"/>
            <a:ext cx="868680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mm_struct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vm_area_struct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mmap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  /* List of VMAs */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pgd_t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pgd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                   /* Page table directory pointer,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* i.e., the thing that gets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* assigned to %cr3 */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rw_semaphore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 /* Protects VMAs */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//...etc...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50255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859132" y="6351955"/>
            <a:ext cx="8208668" cy="330852"/>
          </a:xfrm>
          <a:prstGeom prst="rect">
            <a:avLst/>
          </a:pr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59132" y="3335892"/>
            <a:ext cx="4495800" cy="321708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59132" y="601289"/>
            <a:ext cx="4495800" cy="303063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0"/>
            <a:ext cx="8763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//In Linux 2.4.28, the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lock was released too early!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static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load_elf_library(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file *file){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down_write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(&amp;current-&gt;mm-&gt;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//Update the code VMA for the ELF library.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error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do_mmap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(file,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ELF_PAGESTART(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p_filesz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ELF_PAGEOFFSET(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)),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PROT_READ | PROT_WRITE | PROT_EXEC,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MAP_FIXED | MAP_PRIVATE | MAP_DENYWRITE,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p_offset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ELF_PAGEOFFSET(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)));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up_write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(&amp;current-&gt;mm-&gt;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if(error != ELF_PAGESTART(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goto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out_free_ph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elf_bss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p_filesz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padzero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elf_bss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ELF_PAGESTART(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p_filesz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ELF_MIN_ALIGN - 1);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p_memsz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elf_phdata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p_vaddr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 //Create the data VMA for the ELF library.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do_brk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bss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2756" y="6324322"/>
            <a:ext cx="4761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do_brk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 assumes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is held!</a:t>
            </a:r>
          </a:p>
        </p:txBody>
      </p:sp>
    </p:spTree>
    <p:extLst>
      <p:ext uri="{BB962C8B-B14F-4D97-AF65-F5344CB8AC3E}">
        <p14:creationId xmlns:p14="http://schemas.microsoft.com/office/powerpoint/2010/main" val="17896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03"/>
            <a:ext cx="861060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unsigned long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do_brk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(unsigned long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unsigned long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struct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rb_node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*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find_vma_prepare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(..., &amp;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&amp;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//Allocate a new VMA to represent the new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//extension to the process’ address space.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vm_area_struct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*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kmem_cache_alloc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vm_area_cachep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               SLAB_KERNEL);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if(!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 -ENOMEM;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//Update VMA bookkeeping.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vm_mm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mm;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vm_start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vm_end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len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vm_flags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flags;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-&gt;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vm_page_prot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protection_map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[flags &amp; 0x0f];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//Other bookkeeping values updated . . 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//Add the new VMA to the process’ set of VMAs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//(the VMAs are stored in a red-black tree).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vma_link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(mm,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return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400" y="1719549"/>
            <a:ext cx="7848600" cy="533399"/>
          </a:xfrm>
          <a:prstGeom prst="rect">
            <a:avLst/>
          </a:prstGeom>
          <a:solidFill>
            <a:srgbClr val="C0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537" y="5308988"/>
            <a:ext cx="4313256" cy="1400383"/>
          </a:xfrm>
          <a:prstGeom prst="rect">
            <a:avLst/>
          </a:prstGeom>
          <a:solidFill>
            <a:srgbClr val="FF9F9F"/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+mn-lt"/>
              </a:rPr>
              <a:t>Attacker launches a program with several threads that allocate a lot of memory and load carefully-crafted ELF binaries as dynamic libraries. Goal: Trigger a race condition that corrupts memory in attacker-controlled way!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72793" y="4602805"/>
            <a:ext cx="3323607" cy="22528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581400" y="1833302"/>
            <a:ext cx="5715000" cy="3348298"/>
            <a:chOff x="3500727" y="1544414"/>
            <a:chExt cx="5715000" cy="334829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00727" y="1544414"/>
              <a:ext cx="3886464" cy="2433898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6701127" y="3094957"/>
              <a:ext cx="2514600" cy="1797755"/>
              <a:chOff x="6477000" y="3505200"/>
              <a:chExt cx="2514600" cy="1797755"/>
            </a:xfrm>
          </p:grpSpPr>
          <p:sp>
            <p:nvSpPr>
              <p:cNvPr id="11" name="Cloud Callout 10"/>
              <p:cNvSpPr/>
              <p:nvPr/>
            </p:nvSpPr>
            <p:spPr bwMode="auto">
              <a:xfrm>
                <a:off x="6477000" y="3505200"/>
                <a:ext cx="2514600" cy="1797755"/>
              </a:xfrm>
              <a:prstGeom prst="cloudCallout">
                <a:avLst>
                  <a:gd name="adj1" fmla="val -32688"/>
                  <a:gd name="adj2" fmla="val -65675"/>
                </a:avLst>
              </a:prstGeom>
              <a:solidFill>
                <a:srgbClr val="FF9F9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67500" y="3812719"/>
                <a:ext cx="2133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The kernel may sleep during memory </a:t>
                </a:r>
                <a:r>
                  <a:rPr lang="en-US" dirty="0" err="1">
                    <a:latin typeface="+mn-lt"/>
                  </a:rPr>
                  <a:t>alloc</a:t>
                </a:r>
                <a:r>
                  <a:rPr lang="en-US" dirty="0">
                    <a:latin typeface="+mn-lt"/>
                  </a:rPr>
                  <a:t>!</a:t>
                </a:r>
              </a:p>
            </p:txBody>
          </p: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9105" y="1375889"/>
            <a:ext cx="3950398" cy="355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0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07120" y="4941018"/>
            <a:ext cx="581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vma_link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(mm,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vma_link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(mm,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"/>
            <a:ext cx="9144000" cy="685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10989 -0.6472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3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6400800" cy="617220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dirty="0"/>
              <a:t> are pointers which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vma_link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uses to write kernel memory</a:t>
            </a:r>
          </a:p>
          <a:p>
            <a:pPr lvl="1"/>
            <a:r>
              <a:rPr lang="en-US" sz="2200" dirty="0"/>
              <a:t>Those pointers are supposed to be updated atomically, one thread at a time</a:t>
            </a:r>
          </a:p>
          <a:p>
            <a:pPr lvl="1"/>
            <a:r>
              <a:rPr lang="en-US" sz="2200" dirty="0"/>
              <a:t>However, since a thread can go to sleep without holding a lock, the attacker can try to unleash a race condition which corrupts the pointers with attacker-controlled values!</a:t>
            </a:r>
          </a:p>
          <a:p>
            <a:pPr lvl="1"/>
            <a:r>
              <a:rPr lang="en-US" sz="2200" dirty="0"/>
              <a:t>Later, when the sleeping thread awakes, it will write memory through corrupted pointers, to addresses of the attacker’s choosing</a:t>
            </a:r>
          </a:p>
          <a:p>
            <a:pPr lvl="1"/>
            <a:r>
              <a:rPr lang="en-US" sz="2200" dirty="0"/>
              <a:t>If the attacker supplies the data for the write, the attacker also chooses the new contents of those memory addresses</a:t>
            </a:r>
          </a:p>
          <a:p>
            <a:pPr lvl="1"/>
            <a:r>
              <a:rPr lang="en-US" sz="2200" dirty="0"/>
              <a:t>Ex: Overwriting a kernel function pointer to trick the kernel into invoking the wrong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vma_link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(mm,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vma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prev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rb_link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rb_parent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477000" y="914400"/>
            <a:ext cx="0" cy="579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458200" y="914400"/>
            <a:ext cx="0" cy="579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6477000" y="1295400"/>
            <a:ext cx="1981200" cy="1447800"/>
          </a:xfrm>
          <a:prstGeom prst="rect">
            <a:avLst/>
          </a:prstGeom>
          <a:solidFill>
            <a:srgbClr val="35F948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1387512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Kernel </a:t>
            </a:r>
            <a:r>
              <a:rPr lang="en-US" dirty="0" err="1">
                <a:latin typeface="+mn-lt"/>
              </a:rPr>
              <a:t>struct</a:t>
            </a: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   [</a:t>
            </a:r>
            <a:r>
              <a:rPr lang="en-US" dirty="0" err="1">
                <a:latin typeface="+mn-lt"/>
              </a:rPr>
              <a:t>funcPtr</a:t>
            </a:r>
            <a:r>
              <a:rPr lang="en-US" dirty="0">
                <a:latin typeface="+mn-lt"/>
              </a:rPr>
              <a:t>]</a:t>
            </a:r>
          </a:p>
          <a:p>
            <a:r>
              <a:rPr lang="en-US" dirty="0">
                <a:latin typeface="+mn-lt"/>
              </a:rPr>
              <a:t>   [</a:t>
            </a:r>
            <a:r>
              <a:rPr lang="en-US" dirty="0" err="1">
                <a:latin typeface="+mn-lt"/>
              </a:rPr>
              <a:t>otherStuff</a:t>
            </a:r>
            <a:r>
              <a:rPr lang="en-US" dirty="0">
                <a:latin typeface="+mn-lt"/>
              </a:rPr>
              <a:t>]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00800" y="4707653"/>
            <a:ext cx="2133600" cy="830997"/>
            <a:chOff x="6400800" y="4707653"/>
            <a:chExt cx="2133600" cy="830997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477000" y="4724400"/>
              <a:ext cx="1981200" cy="814250"/>
            </a:xfrm>
            <a:prstGeom prst="rect">
              <a:avLst/>
            </a:prstGeom>
            <a:solidFill>
              <a:srgbClr val="35F948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00800" y="470765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Kernel function</a:t>
              </a:r>
            </a:p>
            <a:p>
              <a:pPr algn="ctr"/>
              <a:r>
                <a:rPr lang="en-US" dirty="0">
                  <a:latin typeface="+mn-lt"/>
                </a:rPr>
                <a:t>foo()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0800" y="5694996"/>
            <a:ext cx="2133600" cy="830997"/>
            <a:chOff x="6400800" y="4707653"/>
            <a:chExt cx="2133600" cy="830997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477000" y="4724400"/>
              <a:ext cx="1981200" cy="814250"/>
            </a:xfrm>
            <a:prstGeom prst="rect">
              <a:avLst/>
            </a:prstGeom>
            <a:solidFill>
              <a:srgbClr val="35F948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00800" y="4707653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Kernel function</a:t>
              </a:r>
            </a:p>
            <a:p>
              <a:pPr algn="ctr"/>
              <a:r>
                <a:rPr lang="en-US" dirty="0">
                  <a:latin typeface="+mn-lt"/>
                </a:rPr>
                <a:t>bar()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021096" y="2019300"/>
            <a:ext cx="665704" cy="3112226"/>
            <a:chOff x="8021096" y="2019300"/>
            <a:chExt cx="665704" cy="3112226"/>
          </a:xfrm>
        </p:grpSpPr>
        <p:cxnSp>
          <p:nvCxnSpPr>
            <p:cNvPr id="22" name="Straight Arrow Connector 21"/>
            <p:cNvCxnSpPr/>
            <p:nvPr/>
          </p:nvCxnSpPr>
          <p:spPr bwMode="auto">
            <a:xfrm flipH="1">
              <a:off x="8458200" y="5131525"/>
              <a:ext cx="2286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8021096" y="2019300"/>
              <a:ext cx="665704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8686800" y="2019300"/>
              <a:ext cx="0" cy="311222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8021096" y="2019300"/>
            <a:ext cx="894304" cy="4076700"/>
            <a:chOff x="8021096" y="2019300"/>
            <a:chExt cx="894304" cy="4076700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 flipH="1">
              <a:off x="8458200" y="6096000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H="1">
              <a:off x="8021096" y="2019300"/>
              <a:ext cx="894304" cy="83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8915400" y="2019300"/>
              <a:ext cx="0" cy="4075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7" name="Rectangle 56"/>
          <p:cNvSpPr/>
          <p:nvPr/>
        </p:nvSpPr>
        <p:spPr bwMode="auto">
          <a:xfrm>
            <a:off x="6477000" y="3014457"/>
            <a:ext cx="1981200" cy="961021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19222" y="3021371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Corrupted pointer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05889" y="572928"/>
            <a:ext cx="199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Virtual mem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6476920" y="1808685"/>
            <a:ext cx="1981200" cy="381955"/>
          </a:xfrm>
          <a:prstGeom prst="rect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53788" y="2015842"/>
            <a:ext cx="233260" cy="1490352"/>
            <a:chOff x="6253788" y="2015842"/>
            <a:chExt cx="233260" cy="1490352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6258448" y="2019299"/>
              <a:ext cx="2286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3" name="Straight Arrow Connector 32"/>
            <p:cNvCxnSpPr>
              <a:cxnSpLocks/>
            </p:cNvCxnSpPr>
            <p:nvPr/>
          </p:nvCxnSpPr>
          <p:spPr bwMode="auto">
            <a:xfrm flipH="1" flipV="1">
              <a:off x="6259724" y="2015842"/>
              <a:ext cx="0" cy="149035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6253788" y="3503546"/>
              <a:ext cx="228600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808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7" grpId="0" animBg="1"/>
      <p:bldP spid="58" grpId="0"/>
      <p:bldP spid="61" grpId="0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-145475"/>
            <a:ext cx="4876800" cy="305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79" y="3188950"/>
            <a:ext cx="4076721" cy="366904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 bwMode="auto">
          <a:xfrm rot="2963118">
            <a:off x="4350646" y="2566719"/>
            <a:ext cx="1514973" cy="1676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96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199" y="2743200"/>
            <a:ext cx="3733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n-lt"/>
              </a:rPr>
              <a:t>HOW DO WE PREVENT THIS?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7086" y="3892064"/>
            <a:ext cx="4561114" cy="1594336"/>
          </a:xfrm>
        </p:spPr>
        <p:txBody>
          <a:bodyPr/>
          <a:lstStyle/>
          <a:p>
            <a:r>
              <a:rPr lang="en-US" dirty="0"/>
              <a:t>In the case of this specific ELF vulnerability, the fix is to hold </a:t>
            </a:r>
            <a:r>
              <a:rPr lang="en-US" dirty="0" err="1"/>
              <a:t>mmap_sem</a:t>
            </a:r>
            <a:r>
              <a:rPr lang="en-US" dirty="0"/>
              <a:t> while the data region for the library is created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87086" y="5364144"/>
            <a:ext cx="5018314" cy="15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However, memory corruption vulnerabilities are often tricky to prevent; they represent a large fraction of all security holes!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13861" y="533400"/>
            <a:ext cx="39301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//Also, in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do_brk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. . 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 mm-&gt;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mmap_sem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is required to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 protect against another thread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 changing the mappings while we 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 sleep (on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kmalloc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for one).</a:t>
            </a:r>
          </a:p>
          <a:p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*/</a:t>
            </a:r>
          </a:p>
          <a:p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verify_mmap_write_lock_held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(mm); </a:t>
            </a:r>
          </a:p>
        </p:txBody>
      </p:sp>
    </p:spTree>
    <p:extLst>
      <p:ext uri="{BB962C8B-B14F-4D97-AF65-F5344CB8AC3E}">
        <p14:creationId xmlns:p14="http://schemas.microsoft.com/office/powerpoint/2010/main" val="119912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885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n-lt"/>
              </a:rPr>
              <a:t>What computer security is really about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0" y="2603682"/>
            <a:ext cx="3810000" cy="3552561"/>
            <a:chOff x="5486400" y="2603682"/>
            <a:chExt cx="3810000" cy="3552561"/>
          </a:xfrm>
        </p:grpSpPr>
        <p:sp>
          <p:nvSpPr>
            <p:cNvPr id="11" name="TextBox 10"/>
            <p:cNvSpPr txBox="1"/>
            <p:nvPr/>
          </p:nvSpPr>
          <p:spPr>
            <a:xfrm>
              <a:off x="5486400" y="2603682"/>
              <a:ext cx="381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u="sng" dirty="0">
                  <a:latin typeface="+mn-lt"/>
                </a:rPr>
                <a:t>Understanding humanity</a:t>
              </a:r>
            </a:p>
          </p:txBody>
        </p:sp>
        <p:pic>
          <p:nvPicPr>
            <p:cNvPr id="3074" name="Picture 2" descr="http://files.broadsheet.ie/wp-content/uploads/2012/03/freeman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3"/>
            <a:stretch/>
          </p:blipFill>
          <p:spPr bwMode="auto">
            <a:xfrm>
              <a:off x="6019800" y="3102352"/>
              <a:ext cx="2738542" cy="3053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77904" y="-28392"/>
            <a:ext cx="2959475" cy="3628361"/>
            <a:chOff x="77904" y="21848"/>
            <a:chExt cx="2959475" cy="3628361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21848"/>
              <a:ext cx="2743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>
                  <a:latin typeface="+mn-lt"/>
                </a:rPr>
                <a:t>Understanding </a:t>
              </a:r>
              <a:r>
                <a:rPr lang="en-US" sz="2600" u="sng" dirty="0">
                  <a:latin typeface="+mn-lt"/>
                </a:rPr>
                <a:t>how systems work</a:t>
              </a:r>
            </a:p>
          </p:txBody>
        </p:sp>
        <p:grpSp>
          <p:nvGrpSpPr>
            <p:cNvPr id="3072" name="Group 3071"/>
            <p:cNvGrpSpPr/>
            <p:nvPr/>
          </p:nvGrpSpPr>
          <p:grpSpPr>
            <a:xfrm>
              <a:off x="77904" y="990600"/>
              <a:ext cx="2959475" cy="2659609"/>
              <a:chOff x="77904" y="990600"/>
              <a:chExt cx="2959475" cy="2659609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14425" y="990600"/>
                <a:ext cx="2581175" cy="1472321"/>
                <a:chOff x="85825" y="1143000"/>
                <a:chExt cx="2581175" cy="1472321"/>
              </a:xfrm>
            </p:grpSpPr>
            <p:sp>
              <p:nvSpPr>
                <p:cNvPr id="12" name="Rectangle 11"/>
                <p:cNvSpPr/>
                <p:nvPr/>
              </p:nvSpPr>
              <p:spPr bwMode="auto">
                <a:xfrm>
                  <a:off x="116305" y="2169045"/>
                  <a:ext cx="2514600" cy="446276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263892" y="2122878"/>
                  <a:ext cx="221541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solidFill>
                        <a:schemeClr val="bg1"/>
                      </a:solidFill>
                      <a:latin typeface="+mn-lt"/>
                    </a:rPr>
                    <a:t>Hardware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114299" y="1676602"/>
                  <a:ext cx="2514600" cy="4462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263891" y="1653518"/>
                  <a:ext cx="2215415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600" dirty="0">
                      <a:latin typeface="+mn-lt"/>
                    </a:rPr>
                    <a:t>OS</a:t>
                  </a:r>
                </a:p>
              </p:txBody>
            </p:sp>
            <p:grpSp>
              <p:nvGrpSpPr>
                <p:cNvPr id="19" name="Group 18"/>
                <p:cNvGrpSpPr/>
                <p:nvPr/>
              </p:nvGrpSpPr>
              <p:grpSpPr>
                <a:xfrm>
                  <a:off x="85825" y="1148839"/>
                  <a:ext cx="876301" cy="492443"/>
                  <a:chOff x="85825" y="1148839"/>
                  <a:chExt cx="876301" cy="492443"/>
                </a:xfrm>
              </p:grpSpPr>
              <p:sp>
                <p:nvSpPr>
                  <p:cNvPr id="17" name="Rectangle 16"/>
                  <p:cNvSpPr/>
                  <p:nvPr/>
                </p:nvSpPr>
                <p:spPr bwMode="auto">
                  <a:xfrm>
                    <a:off x="119914" y="1181548"/>
                    <a:ext cx="806919" cy="4462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85825" y="1148839"/>
                    <a:ext cx="876301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00" dirty="0">
                        <a:latin typeface="+mn-lt"/>
                      </a:rPr>
                      <a:t>App</a:t>
                    </a:r>
                  </a:p>
                </p:txBody>
              </p:sp>
            </p:grpSp>
            <p:grpSp>
              <p:nvGrpSpPr>
                <p:cNvPr id="27" name="Group 26"/>
                <p:cNvGrpSpPr/>
                <p:nvPr/>
              </p:nvGrpSpPr>
              <p:grpSpPr>
                <a:xfrm>
                  <a:off x="942074" y="1146257"/>
                  <a:ext cx="876301" cy="492443"/>
                  <a:chOff x="85825" y="1148839"/>
                  <a:chExt cx="876301" cy="492443"/>
                </a:xfrm>
              </p:grpSpPr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119914" y="1181548"/>
                    <a:ext cx="806919" cy="4462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85825" y="1148839"/>
                    <a:ext cx="876301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00" dirty="0">
                        <a:latin typeface="+mn-lt"/>
                      </a:rPr>
                      <a:t>App</a:t>
                    </a: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1790699" y="1143000"/>
                  <a:ext cx="876301" cy="492443"/>
                  <a:chOff x="85825" y="1148839"/>
                  <a:chExt cx="876301" cy="492443"/>
                </a:xfrm>
              </p:grpSpPr>
              <p:sp>
                <p:nvSpPr>
                  <p:cNvPr id="31" name="Rectangle 30"/>
                  <p:cNvSpPr/>
                  <p:nvPr/>
                </p:nvSpPr>
                <p:spPr bwMode="auto">
                  <a:xfrm>
                    <a:off x="119914" y="1181548"/>
                    <a:ext cx="806919" cy="4462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pitchFamily="-96" charset="-128"/>
                    </a:endParaRP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85825" y="1148839"/>
                    <a:ext cx="876301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600" dirty="0">
                        <a:latin typeface="+mn-lt"/>
                      </a:rPr>
                      <a:t>App</a:t>
                    </a:r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77904" y="3124200"/>
                <a:ext cx="890937" cy="521030"/>
                <a:chOff x="894147" y="3233923"/>
                <a:chExt cx="890937" cy="521030"/>
              </a:xfrm>
            </p:grpSpPr>
            <p:sp>
              <p:nvSpPr>
                <p:cNvPr id="34" name="Rectangle 33"/>
                <p:cNvSpPr/>
                <p:nvPr/>
              </p:nvSpPr>
              <p:spPr bwMode="auto">
                <a:xfrm>
                  <a:off x="894147" y="3428999"/>
                  <a:ext cx="888935" cy="14083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 bwMode="auto">
                <a:xfrm>
                  <a:off x="896149" y="3614116"/>
                  <a:ext cx="888935" cy="140837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 bwMode="auto">
                <a:xfrm>
                  <a:off x="894147" y="3238100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 bwMode="auto">
                <a:xfrm>
                  <a:off x="1214187" y="3233923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 bwMode="auto">
                <a:xfrm>
                  <a:off x="1534229" y="3238100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1118839" y="3129179"/>
                <a:ext cx="890937" cy="521030"/>
                <a:chOff x="894147" y="3233923"/>
                <a:chExt cx="890937" cy="521030"/>
              </a:xfrm>
            </p:grpSpPr>
            <p:sp>
              <p:nvSpPr>
                <p:cNvPr id="42" name="Rectangle 41"/>
                <p:cNvSpPr/>
                <p:nvPr/>
              </p:nvSpPr>
              <p:spPr bwMode="auto">
                <a:xfrm>
                  <a:off x="894147" y="3428999"/>
                  <a:ext cx="888935" cy="14083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3" name="Rectangle 42"/>
                <p:cNvSpPr/>
                <p:nvPr/>
              </p:nvSpPr>
              <p:spPr bwMode="auto">
                <a:xfrm>
                  <a:off x="896149" y="3614116"/>
                  <a:ext cx="888935" cy="140837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 bwMode="auto">
                <a:xfrm>
                  <a:off x="894147" y="3238100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 bwMode="auto">
                <a:xfrm>
                  <a:off x="1214187" y="3233923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 bwMode="auto">
                <a:xfrm>
                  <a:off x="1534229" y="3238100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146442" y="3124200"/>
                <a:ext cx="890937" cy="521030"/>
                <a:chOff x="894147" y="3233923"/>
                <a:chExt cx="890937" cy="521030"/>
              </a:xfrm>
            </p:grpSpPr>
            <p:sp>
              <p:nvSpPr>
                <p:cNvPr id="48" name="Rectangle 47"/>
                <p:cNvSpPr/>
                <p:nvPr/>
              </p:nvSpPr>
              <p:spPr bwMode="auto">
                <a:xfrm>
                  <a:off x="894147" y="3428999"/>
                  <a:ext cx="888935" cy="14083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 bwMode="auto">
                <a:xfrm>
                  <a:off x="896149" y="3614116"/>
                  <a:ext cx="888935" cy="140837"/>
                </a:xfrm>
                <a:prstGeom prst="rect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 bwMode="auto">
                <a:xfrm>
                  <a:off x="894147" y="3238100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 bwMode="auto">
                <a:xfrm>
                  <a:off x="1214187" y="3233923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 bwMode="auto">
                <a:xfrm>
                  <a:off x="1534229" y="3238100"/>
                  <a:ext cx="248853" cy="14083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cxnSp>
            <p:nvCxnSpPr>
              <p:cNvPr id="55" name="Straight Connector 54"/>
              <p:cNvCxnSpPr/>
              <p:nvPr/>
            </p:nvCxnSpPr>
            <p:spPr bwMode="auto">
              <a:xfrm>
                <a:off x="1563305" y="2462921"/>
                <a:ext cx="0" cy="2753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3" name="Cloud 52"/>
              <p:cNvSpPr/>
              <p:nvPr/>
            </p:nvSpPr>
            <p:spPr bwMode="auto">
              <a:xfrm>
                <a:off x="842412" y="2628461"/>
                <a:ext cx="1397174" cy="446276"/>
              </a:xfrm>
              <a:prstGeom prst="cloud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 bwMode="auto">
              <a:xfrm flipH="1">
                <a:off x="524373" y="2991529"/>
                <a:ext cx="442466" cy="1376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>
                <a:endCxn id="46" idx="0"/>
              </p:cNvCxnSpPr>
              <p:nvPr/>
            </p:nvCxnSpPr>
            <p:spPr bwMode="auto">
              <a:xfrm>
                <a:off x="1876130" y="3018143"/>
                <a:ext cx="7218" cy="11521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>
                <a:stCxn id="53" idx="0"/>
              </p:cNvCxnSpPr>
              <p:nvPr/>
            </p:nvCxnSpPr>
            <p:spPr bwMode="auto">
              <a:xfrm>
                <a:off x="2238422" y="2851599"/>
                <a:ext cx="657178" cy="27758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" name="Group 2"/>
          <p:cNvGrpSpPr/>
          <p:nvPr/>
        </p:nvGrpSpPr>
        <p:grpSpPr>
          <a:xfrm>
            <a:off x="3733800" y="20156"/>
            <a:ext cx="5352603" cy="2448983"/>
            <a:chOff x="3733800" y="70396"/>
            <a:chExt cx="5352603" cy="2448983"/>
          </a:xfrm>
        </p:grpSpPr>
        <p:sp>
          <p:nvSpPr>
            <p:cNvPr id="9" name="TextBox 8"/>
            <p:cNvSpPr txBox="1"/>
            <p:nvPr/>
          </p:nvSpPr>
          <p:spPr>
            <a:xfrm>
              <a:off x="3962400" y="70396"/>
              <a:ext cx="495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u="sng" dirty="0">
                  <a:latin typeface="+mn-lt"/>
                </a:rPr>
                <a:t>Theoretical cryptography</a:t>
              </a: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545156"/>
              <a:ext cx="5352603" cy="1974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68386" y="3850957"/>
            <a:ext cx="3578225" cy="2292044"/>
            <a:chOff x="1068386" y="3850957"/>
            <a:chExt cx="3578225" cy="2292044"/>
          </a:xfrm>
        </p:grpSpPr>
        <p:sp>
          <p:nvSpPr>
            <p:cNvPr id="10" name="TextBox 9"/>
            <p:cNvSpPr txBox="1"/>
            <p:nvPr/>
          </p:nvSpPr>
          <p:spPr>
            <a:xfrm>
              <a:off x="1143000" y="3850957"/>
              <a:ext cx="33490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u="sng" dirty="0">
                  <a:latin typeface="+mn-lt"/>
                </a:rPr>
                <a:t>Applied cryptography</a:t>
              </a:r>
            </a:p>
          </p:txBody>
        </p:sp>
        <p:pic>
          <p:nvPicPr>
            <p:cNvPr id="1026" name="Picture 2" descr="https://upload.wikimedia.org/wikipedia/commons/e/e5/HTTPS_icon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86" y="4353888"/>
              <a:ext cx="3578225" cy="1789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2064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4400" dirty="0"/>
              <a:t>Race Conditions:</a:t>
            </a:r>
            <a:br>
              <a:rPr lang="en-US" sz="4400" dirty="0"/>
            </a:br>
            <a:r>
              <a:rPr lang="en-US" sz="4400" dirty="0"/>
              <a:t>Non-atomic System Call Pairs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644" y="1295400"/>
            <a:ext cx="3163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//Process X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sys_call0();</a:t>
            </a:r>
          </a:p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sys_call1();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4644" y="1296237"/>
            <a:ext cx="3163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//Process Y</a:t>
            </a:r>
          </a:p>
          <a:p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do_evil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39877" y="2743200"/>
            <a:ext cx="3903523" cy="2058416"/>
            <a:chOff x="439877" y="2743200"/>
            <a:chExt cx="3903523" cy="2058416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57200" y="2743200"/>
              <a:ext cx="3700716" cy="2053376"/>
            </a:xfrm>
            <a:prstGeom prst="rect">
              <a:avLst/>
            </a:prstGeom>
            <a:solidFill>
              <a:srgbClr val="35F948">
                <a:alpha val="5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39877" y="3366041"/>
              <a:ext cx="3903523" cy="1435575"/>
              <a:chOff x="4270119" y="3445690"/>
              <a:chExt cx="3903523" cy="1435575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4342086" y="4495800"/>
                <a:ext cx="3548453" cy="344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1" name="TextBox 20"/>
              <p:cNvSpPr txBox="1"/>
              <p:nvPr/>
            </p:nvSpPr>
            <p:spPr>
              <a:xfrm>
                <a:off x="5321721" y="4419600"/>
                <a:ext cx="1283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Time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9054113">
                <a:off x="4270119" y="3445690"/>
                <a:ext cx="238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sys_call0();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9054113">
                <a:off x="5089341" y="3454901"/>
                <a:ext cx="238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sys_call1();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9054113">
                <a:off x="6211050" y="3587137"/>
                <a:ext cx="1962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do_evil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854809" y="2758426"/>
            <a:ext cx="4441591" cy="2053376"/>
            <a:chOff x="4854809" y="2758426"/>
            <a:chExt cx="4441591" cy="2053376"/>
          </a:xfrm>
        </p:grpSpPr>
        <p:sp>
          <p:nvSpPr>
            <p:cNvPr id="39" name="Rectangle 38"/>
            <p:cNvSpPr/>
            <p:nvPr/>
          </p:nvSpPr>
          <p:spPr bwMode="auto">
            <a:xfrm>
              <a:off x="5040293" y="2758426"/>
              <a:ext cx="3930833" cy="2053376"/>
            </a:xfrm>
            <a:prstGeom prst="rect">
              <a:avLst/>
            </a:prstGeom>
            <a:solidFill>
              <a:srgbClr val="35F948">
                <a:alpha val="57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54809" y="3371905"/>
              <a:ext cx="4441591" cy="1435575"/>
              <a:chOff x="4156569" y="3445690"/>
              <a:chExt cx="4441591" cy="1435575"/>
            </a:xfrm>
          </p:grpSpPr>
          <p:cxnSp>
            <p:nvCxnSpPr>
              <p:cNvPr id="27" name="Straight Connector 26"/>
              <p:cNvCxnSpPr/>
              <p:nvPr/>
            </p:nvCxnSpPr>
            <p:spPr bwMode="auto">
              <a:xfrm>
                <a:off x="4419600" y="4495800"/>
                <a:ext cx="3721360" cy="2935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8" name="TextBox 27"/>
              <p:cNvSpPr txBox="1"/>
              <p:nvPr/>
            </p:nvSpPr>
            <p:spPr>
              <a:xfrm>
                <a:off x="5321721" y="4419600"/>
                <a:ext cx="1283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Time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9054113">
                <a:off x="5168460" y="3445690"/>
                <a:ext cx="238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sys_call0();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9054113">
                <a:off x="6216282" y="3454901"/>
                <a:ext cx="238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sys_call1();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9054113">
                <a:off x="4156569" y="3587137"/>
                <a:ext cx="1962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do_evil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2270102" y="4916813"/>
            <a:ext cx="4522693" cy="1928962"/>
            <a:chOff x="2270102" y="4916813"/>
            <a:chExt cx="4522693" cy="1928962"/>
          </a:xfrm>
        </p:grpSpPr>
        <p:sp>
          <p:nvSpPr>
            <p:cNvPr id="40" name="Rectangle 39"/>
            <p:cNvSpPr/>
            <p:nvPr/>
          </p:nvSpPr>
          <p:spPr bwMode="auto">
            <a:xfrm>
              <a:off x="2547598" y="4916813"/>
              <a:ext cx="3930833" cy="1903784"/>
            </a:xfrm>
            <a:prstGeom prst="rect">
              <a:avLst/>
            </a:prstGeom>
            <a:solidFill>
              <a:srgbClr val="FF0000">
                <a:alpha val="54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270102" y="5410200"/>
              <a:ext cx="4522693" cy="1435575"/>
              <a:chOff x="4075467" y="3445690"/>
              <a:chExt cx="4522693" cy="1435575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4439696" y="4495800"/>
                <a:ext cx="3710365" cy="921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4" name="TextBox 33"/>
              <p:cNvSpPr txBox="1"/>
              <p:nvPr/>
            </p:nvSpPr>
            <p:spPr>
              <a:xfrm>
                <a:off x="5321721" y="4419600"/>
                <a:ext cx="1283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Time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 rot="19054113">
                <a:off x="4075467" y="3445690"/>
                <a:ext cx="238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sys_call0();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 rot="19054113">
                <a:off x="6216282" y="3454901"/>
                <a:ext cx="23818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sys_call1();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9054113">
                <a:off x="5209294" y="3587137"/>
                <a:ext cx="19625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do_evil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980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Linux: Mapping Humans to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067800" cy="3657600"/>
          </a:xfrm>
        </p:spPr>
        <p:txBody>
          <a:bodyPr/>
          <a:lstStyle/>
          <a:p>
            <a:r>
              <a:rPr lang="en-US" dirty="0"/>
              <a:t>Each user has a user ID (UID), with root having UID 0</a:t>
            </a:r>
          </a:p>
          <a:p>
            <a:pPr lvl="1"/>
            <a:r>
              <a:rPr lang="en-US" dirty="0"/>
              <a:t>Each user also has a group ID (GID), but we’ll mostly ignore groups today</a:t>
            </a:r>
          </a:p>
          <a:p>
            <a:r>
              <a:rPr lang="en-US" dirty="0"/>
              <a:t>Each file has:</a:t>
            </a:r>
          </a:p>
          <a:p>
            <a:pPr lvl="1"/>
            <a:r>
              <a:rPr lang="en-US" dirty="0"/>
              <a:t>Read/write/execute permissions for the file’s owner, the file’s group, and the world (i.e., all other users)</a:t>
            </a:r>
          </a:p>
          <a:p>
            <a:pPr lvl="1"/>
            <a:r>
              <a:rPr lang="en-US" dirty="0"/>
              <a:t>Set-user-id bit: 1 if the file should be executed with the owner’s permissions (shows up as “s” instead of “x” in “ls –l” output); 0 if the file should be executed with launching user’s permissions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03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$ ls -l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a.out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rwxr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xr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-x    1 mickens 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somegrp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524288 Jan 19 11:35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63770" y="4865994"/>
            <a:ext cx="1778557" cy="2068206"/>
            <a:chOff x="263770" y="4789794"/>
            <a:chExt cx="1778557" cy="2068206"/>
          </a:xfrm>
        </p:grpSpPr>
        <p:sp>
          <p:nvSpPr>
            <p:cNvPr id="8" name="Left Brace 7"/>
            <p:cNvSpPr/>
            <p:nvPr/>
          </p:nvSpPr>
          <p:spPr bwMode="auto">
            <a:xfrm rot="16200000">
              <a:off x="438150" y="4812447"/>
              <a:ext cx="495300" cy="457200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9" name="Left Brace 8"/>
            <p:cNvSpPr/>
            <p:nvPr/>
          </p:nvSpPr>
          <p:spPr bwMode="auto">
            <a:xfrm rot="16200000">
              <a:off x="669219" y="5088817"/>
              <a:ext cx="997803" cy="406962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0" name="Left Brace 9"/>
            <p:cNvSpPr/>
            <p:nvPr/>
          </p:nvSpPr>
          <p:spPr bwMode="auto">
            <a:xfrm rot="16200000">
              <a:off x="824843" y="5406889"/>
              <a:ext cx="1687205" cy="453016"/>
            </a:xfrm>
            <a:prstGeom prst="leftBrace">
              <a:avLst>
                <a:gd name="adj1" fmla="val 0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3770" y="5177998"/>
              <a:ext cx="7620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User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5668944"/>
              <a:ext cx="1001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Group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0841" y="6396335"/>
              <a:ext cx="10014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World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25746" y="4865994"/>
            <a:ext cx="2713056" cy="1579518"/>
            <a:chOff x="2925746" y="4865994"/>
            <a:chExt cx="2713056" cy="1579518"/>
          </a:xfrm>
        </p:grpSpPr>
        <p:sp>
          <p:nvSpPr>
            <p:cNvPr id="19" name="TextBox 18"/>
            <p:cNvSpPr txBox="1"/>
            <p:nvPr/>
          </p:nvSpPr>
          <p:spPr>
            <a:xfrm>
              <a:off x="4464819" y="5758542"/>
              <a:ext cx="11128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Owner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925746" y="4865994"/>
              <a:ext cx="2713056" cy="1579518"/>
              <a:chOff x="2925746" y="4789794"/>
              <a:chExt cx="2713056" cy="1579518"/>
            </a:xfrm>
          </p:grpSpPr>
          <p:sp>
            <p:nvSpPr>
              <p:cNvPr id="15" name="Left Brace 14"/>
              <p:cNvSpPr/>
              <p:nvPr/>
            </p:nvSpPr>
            <p:spPr bwMode="auto">
              <a:xfrm rot="16200000">
                <a:off x="3257551" y="4457989"/>
                <a:ext cx="495300" cy="1158909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925746" y="5177998"/>
                <a:ext cx="111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Owner</a:t>
                </a:r>
              </a:p>
            </p:txBody>
          </p:sp>
          <p:sp>
            <p:nvSpPr>
              <p:cNvPr id="18" name="Left Brace 17"/>
              <p:cNvSpPr/>
              <p:nvPr/>
            </p:nvSpPr>
            <p:spPr bwMode="auto">
              <a:xfrm rot="16200000">
                <a:off x="4552909" y="4705308"/>
                <a:ext cx="997803" cy="1173982"/>
              </a:xfrm>
              <a:prstGeom prst="leftBrace">
                <a:avLst>
                  <a:gd name="adj1" fmla="val 0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-96" charset="-128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58957" y="5907647"/>
                <a:ext cx="1112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group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72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dirty="0"/>
              <a:t>Linux: Mapping Humans to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096000"/>
          </a:xfrm>
        </p:spPr>
        <p:txBody>
          <a:bodyPr/>
          <a:lstStyle/>
          <a:p>
            <a:r>
              <a:rPr lang="en-US" dirty="0"/>
              <a:t>Each process has a bunch of IDs, including:</a:t>
            </a:r>
          </a:p>
          <a:p>
            <a:pPr lvl="1"/>
            <a:r>
              <a:rPr lang="en-US" dirty="0"/>
              <a:t>Real UID: The UID of the process owner</a:t>
            </a:r>
          </a:p>
          <a:p>
            <a:pPr lvl="1"/>
            <a:r>
              <a:rPr lang="en-US" dirty="0"/>
              <a:t>Effective UID: The UID that the kernel checks when validating access permissions</a:t>
            </a:r>
          </a:p>
          <a:p>
            <a:r>
              <a:rPr lang="en-US" dirty="0"/>
              <a:t>On fork(), the child inherits the UIDs of its parent</a:t>
            </a:r>
          </a:p>
          <a:p>
            <a:r>
              <a:rPr lang="en-US" dirty="0"/>
              <a:t>On exec(</a:t>
            </a:r>
            <a:r>
              <a:rPr lang="en-US" dirty="0" err="1"/>
              <a:t>progName</a:t>
            </a:r>
            <a:r>
              <a:rPr lang="en-US" dirty="0"/>
              <a:t>), the process keeps its UIDs unless the </a:t>
            </a:r>
            <a:r>
              <a:rPr lang="en-US" dirty="0" err="1"/>
              <a:t>progName</a:t>
            </a:r>
            <a:r>
              <a:rPr lang="en-US" dirty="0"/>
              <a:t> file has the set-user-ID bit set, in which case the effective UID of the process is set to the UID of the binary’s owner</a:t>
            </a:r>
          </a:p>
          <a:p>
            <a:pPr lvl="1"/>
            <a:r>
              <a:rPr lang="en-US" dirty="0"/>
              <a:t>Ex: 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passwd</a:t>
            </a:r>
            <a:r>
              <a:rPr lang="en-US" dirty="0"/>
              <a:t> command needs to update a user’s entry in /</a:t>
            </a:r>
            <a:r>
              <a:rPr lang="en-US" dirty="0" err="1"/>
              <a:t>etc</a:t>
            </a:r>
            <a:r>
              <a:rPr lang="en-US" dirty="0"/>
              <a:t>/shadow file</a:t>
            </a:r>
          </a:p>
          <a:p>
            <a:pPr lvl="1"/>
            <a:r>
              <a:rPr lang="en-US" dirty="0"/>
              <a:t>The /</a:t>
            </a:r>
            <a:r>
              <a:rPr lang="en-US" dirty="0" err="1"/>
              <a:t>etc</a:t>
            </a:r>
            <a:r>
              <a:rPr lang="en-US" dirty="0"/>
              <a:t>/shadow file is sensitive and should only be modified by root, but regular users need to be able to update their passwords!</a:t>
            </a:r>
          </a:p>
          <a:p>
            <a:pPr lvl="1"/>
            <a:r>
              <a:rPr lang="en-US" dirty="0"/>
              <a:t>So, the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passwd</a:t>
            </a:r>
            <a:r>
              <a:rPr lang="en-US" dirty="0"/>
              <a:t> binary is owned by root, and has a set-user-ID bit of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192"/>
            <a:ext cx="7772400" cy="533400"/>
          </a:xfrm>
        </p:spPr>
        <p:txBody>
          <a:bodyPr/>
          <a:lstStyle/>
          <a:p>
            <a:r>
              <a:rPr lang="en-US" dirty="0"/>
              <a:t>Making New Processes: fork()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05" y="461384"/>
            <a:ext cx="9194031" cy="2098575"/>
          </a:xfrm>
        </p:spPr>
        <p:txBody>
          <a:bodyPr/>
          <a:lstStyle/>
          <a:p>
            <a:r>
              <a:rPr lang="en-US" dirty="0"/>
              <a:t>fork() allows a parent process to create a child process</a:t>
            </a:r>
          </a:p>
          <a:p>
            <a:pPr lvl="1"/>
            <a:r>
              <a:rPr lang="en-US" dirty="0"/>
              <a:t>Abstractly speaking, child gets a copy of parent’s address space</a:t>
            </a:r>
          </a:p>
          <a:p>
            <a:pPr lvl="1"/>
            <a:r>
              <a:rPr lang="en-US" dirty="0"/>
              <a:t>Linux’s fork() uses copy-on-write pages: avoids synchronous copy of the entire address space, and only incurs copy overhead for pages which actually diverge between parent and child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-87922" y="2955712"/>
            <a:ext cx="4659922" cy="3064088"/>
            <a:chOff x="-87922" y="3717712"/>
            <a:chExt cx="4659922" cy="3064088"/>
          </a:xfrm>
        </p:grpSpPr>
        <p:grpSp>
          <p:nvGrpSpPr>
            <p:cNvPr id="55" name="Group 54"/>
            <p:cNvGrpSpPr/>
            <p:nvPr/>
          </p:nvGrpSpPr>
          <p:grpSpPr>
            <a:xfrm>
              <a:off x="-87922" y="3717712"/>
              <a:ext cx="4659922" cy="3064088"/>
              <a:chOff x="133559" y="3260512"/>
              <a:chExt cx="4659922" cy="3064088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981200" y="4038600"/>
                <a:ext cx="914400" cy="2286000"/>
                <a:chOff x="2286000" y="3731708"/>
                <a:chExt cx="914400" cy="2286000"/>
              </a:xfrm>
            </p:grpSpPr>
            <p:sp>
              <p:nvSpPr>
                <p:cNvPr id="7" name="Rectangle 6"/>
                <p:cNvSpPr/>
                <p:nvPr/>
              </p:nvSpPr>
              <p:spPr bwMode="auto">
                <a:xfrm>
                  <a:off x="2286000" y="3731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 bwMode="auto">
                <a:xfrm>
                  <a:off x="2286000" y="4112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 bwMode="auto">
                <a:xfrm>
                  <a:off x="2286000" y="4493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 bwMode="auto">
                <a:xfrm>
                  <a:off x="2286000" y="4874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2286000" y="5255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2286000" y="5636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457200" y="4804786"/>
                <a:ext cx="914400" cy="1143000"/>
                <a:chOff x="533400" y="4112708"/>
                <a:chExt cx="914400" cy="1143000"/>
              </a:xfrm>
            </p:grpSpPr>
            <p:sp>
              <p:nvSpPr>
                <p:cNvPr id="15" name="Rectangle 14"/>
                <p:cNvSpPr/>
                <p:nvPr/>
              </p:nvSpPr>
              <p:spPr bwMode="auto">
                <a:xfrm>
                  <a:off x="533400" y="4112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533400" y="4493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533400" y="4874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3505200" y="4800600"/>
                <a:ext cx="914400" cy="1143000"/>
                <a:chOff x="533400" y="4112708"/>
                <a:chExt cx="914400" cy="1143000"/>
              </a:xfrm>
            </p:grpSpPr>
            <p:sp>
              <p:nvSpPr>
                <p:cNvPr id="20" name="Rectangle 19"/>
                <p:cNvSpPr/>
                <p:nvPr/>
              </p:nvSpPr>
              <p:spPr bwMode="auto">
                <a:xfrm>
                  <a:off x="533400" y="4112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 bwMode="auto">
                <a:xfrm>
                  <a:off x="533400" y="4493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 bwMode="auto">
                <a:xfrm>
                  <a:off x="533400" y="4874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cxnSp>
            <p:nvCxnSpPr>
              <p:cNvPr id="26" name="Straight Arrow Connector 25"/>
              <p:cNvCxnSpPr>
                <a:stCxn id="17" idx="3"/>
                <a:endCxn id="10" idx="1"/>
              </p:cNvCxnSpPr>
              <p:nvPr/>
            </p:nvCxnSpPr>
            <p:spPr bwMode="auto">
              <a:xfrm flipV="1">
                <a:off x="1371600" y="5372100"/>
                <a:ext cx="609600" cy="3851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27" name="Straight Arrow Connector 26"/>
              <p:cNvCxnSpPr>
                <a:stCxn id="16" idx="3"/>
                <a:endCxn id="11" idx="1"/>
              </p:cNvCxnSpPr>
              <p:nvPr/>
            </p:nvCxnSpPr>
            <p:spPr bwMode="auto">
              <a:xfrm>
                <a:off x="1371600" y="5376286"/>
                <a:ext cx="609600" cy="37681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0" name="Straight Arrow Connector 29"/>
              <p:cNvCxnSpPr>
                <a:stCxn id="15" idx="3"/>
                <a:endCxn id="8" idx="1"/>
              </p:cNvCxnSpPr>
              <p:nvPr/>
            </p:nvCxnSpPr>
            <p:spPr bwMode="auto">
              <a:xfrm flipV="1">
                <a:off x="1371600" y="4610100"/>
                <a:ext cx="609600" cy="3851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4" name="Straight Arrow Connector 33"/>
              <p:cNvCxnSpPr>
                <a:stCxn id="20" idx="1"/>
                <a:endCxn id="8" idx="3"/>
              </p:cNvCxnSpPr>
              <p:nvPr/>
            </p:nvCxnSpPr>
            <p:spPr bwMode="auto">
              <a:xfrm flipH="1" flipV="1">
                <a:off x="2895600" y="4610100"/>
                <a:ext cx="60960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37" name="Straight Arrow Connector 36"/>
              <p:cNvCxnSpPr>
                <a:stCxn id="21" idx="1"/>
                <a:endCxn id="11" idx="3"/>
              </p:cNvCxnSpPr>
              <p:nvPr/>
            </p:nvCxnSpPr>
            <p:spPr bwMode="auto">
              <a:xfrm flipH="1">
                <a:off x="2895600" y="5372100"/>
                <a:ext cx="60960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40" name="Straight Arrow Connector 39"/>
              <p:cNvCxnSpPr>
                <a:stCxn id="22" idx="1"/>
                <a:endCxn id="10" idx="3"/>
              </p:cNvCxnSpPr>
              <p:nvPr/>
            </p:nvCxnSpPr>
            <p:spPr bwMode="auto">
              <a:xfrm flipH="1" flipV="1">
                <a:off x="2895600" y="5372100"/>
                <a:ext cx="60960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grpSp>
            <p:nvGrpSpPr>
              <p:cNvPr id="45" name="Group 44"/>
              <p:cNvGrpSpPr/>
              <p:nvPr/>
            </p:nvGrpSpPr>
            <p:grpSpPr>
              <a:xfrm>
                <a:off x="133559" y="3735892"/>
                <a:ext cx="1599991" cy="1107898"/>
                <a:chOff x="133559" y="3505200"/>
                <a:chExt cx="1599991" cy="1107898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66700" y="350520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Parent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171450" y="3791502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latin typeface="+mn-lt"/>
                    </a:rPr>
                    <a:t>virt</a:t>
                  </a:r>
                  <a:r>
                    <a:rPr lang="en-US" sz="2800" dirty="0">
                      <a:latin typeface="+mn-lt"/>
                    </a:rPr>
                    <a:t> </a:t>
                  </a:r>
                  <a:r>
                    <a:rPr lang="en-US" sz="2800" dirty="0" err="1">
                      <a:latin typeface="+mn-lt"/>
                    </a:rPr>
                    <a:t>addr</a:t>
                  </a:r>
                  <a:endParaRPr lang="en-US" sz="2800" dirty="0">
                    <a:latin typeface="+mn-lt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33559" y="4089878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space</a:t>
                  </a:r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193490" y="3740542"/>
                <a:ext cx="1599991" cy="1107898"/>
                <a:chOff x="133559" y="3505200"/>
                <a:chExt cx="1599991" cy="1107898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266700" y="350520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Child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71450" y="3791502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latin typeface="+mn-lt"/>
                    </a:rPr>
                    <a:t>virt</a:t>
                  </a:r>
                  <a:r>
                    <a:rPr lang="en-US" sz="2800" dirty="0">
                      <a:latin typeface="+mn-lt"/>
                    </a:rPr>
                    <a:t> </a:t>
                  </a:r>
                  <a:r>
                    <a:rPr lang="en-US" sz="2800" dirty="0" err="1">
                      <a:latin typeface="+mn-lt"/>
                    </a:rPr>
                    <a:t>addr</a:t>
                  </a:r>
                  <a:endParaRPr lang="en-US" sz="2800" dirty="0">
                    <a:latin typeface="+mn-lt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33559" y="4089878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space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1653791" y="3260512"/>
                <a:ext cx="1562100" cy="809522"/>
                <a:chOff x="171450" y="3505200"/>
                <a:chExt cx="1562100" cy="809522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79677" y="3505200"/>
                  <a:ext cx="13527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Physical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171450" y="3791502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memory</a:t>
                  </a:r>
                </a:p>
              </p:txBody>
            </p:sp>
          </p:grpSp>
        </p:grpSp>
        <p:sp>
          <p:nvSpPr>
            <p:cNvPr id="89" name="TextBox 88"/>
            <p:cNvSpPr txBox="1"/>
            <p:nvPr/>
          </p:nvSpPr>
          <p:spPr>
            <a:xfrm>
              <a:off x="340494" y="5210378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X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0494" y="5576062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40494" y="5952876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Z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409950" y="519576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X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409950" y="5580811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398019" y="5952876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Z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572000" y="2955712"/>
            <a:ext cx="4659922" cy="3064088"/>
            <a:chOff x="-87922" y="3717712"/>
            <a:chExt cx="4659922" cy="3064088"/>
          </a:xfrm>
        </p:grpSpPr>
        <p:grpSp>
          <p:nvGrpSpPr>
            <p:cNvPr id="97" name="Group 96"/>
            <p:cNvGrpSpPr/>
            <p:nvPr/>
          </p:nvGrpSpPr>
          <p:grpSpPr>
            <a:xfrm>
              <a:off x="-87922" y="3717712"/>
              <a:ext cx="4659922" cy="3064088"/>
              <a:chOff x="133559" y="3260512"/>
              <a:chExt cx="4659922" cy="3064088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1981200" y="4038600"/>
                <a:ext cx="914400" cy="2286000"/>
                <a:chOff x="2286000" y="3731708"/>
                <a:chExt cx="914400" cy="2286000"/>
              </a:xfrm>
            </p:grpSpPr>
            <p:sp>
              <p:nvSpPr>
                <p:cNvPr id="130" name="Rectangle 129"/>
                <p:cNvSpPr/>
                <p:nvPr/>
              </p:nvSpPr>
              <p:spPr bwMode="auto">
                <a:xfrm>
                  <a:off x="2286000" y="3731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2286000" y="4112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2286000" y="4493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2286000" y="4874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2286000" y="5255708"/>
                  <a:ext cx="914400" cy="38100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2286000" y="5636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105" name="Group 104"/>
              <p:cNvGrpSpPr/>
              <p:nvPr/>
            </p:nvGrpSpPr>
            <p:grpSpPr>
              <a:xfrm>
                <a:off x="457200" y="4804786"/>
                <a:ext cx="914400" cy="1143000"/>
                <a:chOff x="533400" y="4112708"/>
                <a:chExt cx="914400" cy="1143000"/>
              </a:xfrm>
            </p:grpSpPr>
            <p:sp>
              <p:nvSpPr>
                <p:cNvPr id="127" name="Rectangle 126"/>
                <p:cNvSpPr/>
                <p:nvPr/>
              </p:nvSpPr>
              <p:spPr bwMode="auto">
                <a:xfrm>
                  <a:off x="533400" y="4112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28" name="Rectangle 127"/>
                <p:cNvSpPr/>
                <p:nvPr/>
              </p:nvSpPr>
              <p:spPr bwMode="auto">
                <a:xfrm>
                  <a:off x="533400" y="4493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29" name="Rectangle 128"/>
                <p:cNvSpPr/>
                <p:nvPr/>
              </p:nvSpPr>
              <p:spPr bwMode="auto">
                <a:xfrm>
                  <a:off x="533400" y="4874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grpSp>
            <p:nvGrpSpPr>
              <p:cNvPr id="106" name="Group 105"/>
              <p:cNvGrpSpPr/>
              <p:nvPr/>
            </p:nvGrpSpPr>
            <p:grpSpPr>
              <a:xfrm>
                <a:off x="3505200" y="4800600"/>
                <a:ext cx="914400" cy="1143000"/>
                <a:chOff x="533400" y="4112708"/>
                <a:chExt cx="914400" cy="1143000"/>
              </a:xfrm>
            </p:grpSpPr>
            <p:sp>
              <p:nvSpPr>
                <p:cNvPr id="124" name="Rectangle 123"/>
                <p:cNvSpPr/>
                <p:nvPr/>
              </p:nvSpPr>
              <p:spPr bwMode="auto">
                <a:xfrm>
                  <a:off x="533400" y="4112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533400" y="4493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533400" y="4874708"/>
                  <a:ext cx="914400" cy="38100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pitchFamily="-96" charset="-128"/>
                  </a:endParaRPr>
                </a:p>
              </p:txBody>
            </p:sp>
          </p:grpSp>
          <p:cxnSp>
            <p:nvCxnSpPr>
              <p:cNvPr id="107" name="Straight Arrow Connector 106"/>
              <p:cNvCxnSpPr>
                <a:stCxn id="129" idx="3"/>
                <a:endCxn id="133" idx="1"/>
              </p:cNvCxnSpPr>
              <p:nvPr/>
            </p:nvCxnSpPr>
            <p:spPr bwMode="auto">
              <a:xfrm flipV="1">
                <a:off x="1371600" y="5372100"/>
                <a:ext cx="609600" cy="3851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08" name="Straight Arrow Connector 107"/>
              <p:cNvCxnSpPr>
                <a:stCxn id="128" idx="3"/>
                <a:endCxn id="134" idx="1"/>
              </p:cNvCxnSpPr>
              <p:nvPr/>
            </p:nvCxnSpPr>
            <p:spPr bwMode="auto">
              <a:xfrm>
                <a:off x="1371600" y="5376286"/>
                <a:ext cx="609600" cy="37681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09" name="Straight Arrow Connector 108"/>
              <p:cNvCxnSpPr>
                <a:stCxn id="127" idx="3"/>
                <a:endCxn id="131" idx="1"/>
              </p:cNvCxnSpPr>
              <p:nvPr/>
            </p:nvCxnSpPr>
            <p:spPr bwMode="auto">
              <a:xfrm flipV="1">
                <a:off x="1371600" y="4610100"/>
                <a:ext cx="609600" cy="3851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10" name="Straight Arrow Connector 109"/>
              <p:cNvCxnSpPr>
                <a:stCxn id="124" idx="1"/>
                <a:endCxn id="132" idx="3"/>
              </p:cNvCxnSpPr>
              <p:nvPr/>
            </p:nvCxnSpPr>
            <p:spPr bwMode="auto">
              <a:xfrm flipH="1">
                <a:off x="2895600" y="49911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11" name="Straight Arrow Connector 110"/>
              <p:cNvCxnSpPr>
                <a:stCxn id="125" idx="1"/>
                <a:endCxn id="134" idx="3"/>
              </p:cNvCxnSpPr>
              <p:nvPr/>
            </p:nvCxnSpPr>
            <p:spPr bwMode="auto">
              <a:xfrm flipH="1">
                <a:off x="2895600" y="5372100"/>
                <a:ext cx="60960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12" name="Straight Arrow Connector 111"/>
              <p:cNvCxnSpPr>
                <a:stCxn id="126" idx="1"/>
                <a:endCxn id="133" idx="3"/>
              </p:cNvCxnSpPr>
              <p:nvPr/>
            </p:nvCxnSpPr>
            <p:spPr bwMode="auto">
              <a:xfrm flipH="1" flipV="1">
                <a:off x="2895600" y="5372100"/>
                <a:ext cx="609600" cy="3810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grpSp>
            <p:nvGrpSpPr>
              <p:cNvPr id="113" name="Group 112"/>
              <p:cNvGrpSpPr/>
              <p:nvPr/>
            </p:nvGrpSpPr>
            <p:grpSpPr>
              <a:xfrm>
                <a:off x="133559" y="3735892"/>
                <a:ext cx="1599991" cy="1107898"/>
                <a:chOff x="133559" y="3505200"/>
                <a:chExt cx="1599991" cy="1107898"/>
              </a:xfrm>
            </p:grpSpPr>
            <p:sp>
              <p:nvSpPr>
                <p:cNvPr id="121" name="TextBox 120"/>
                <p:cNvSpPr txBox="1"/>
                <p:nvPr/>
              </p:nvSpPr>
              <p:spPr>
                <a:xfrm>
                  <a:off x="266700" y="350520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Parent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71450" y="3791502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latin typeface="+mn-lt"/>
                    </a:rPr>
                    <a:t>virt</a:t>
                  </a:r>
                  <a:r>
                    <a:rPr lang="en-US" sz="2800" dirty="0">
                      <a:latin typeface="+mn-lt"/>
                    </a:rPr>
                    <a:t> </a:t>
                  </a:r>
                  <a:r>
                    <a:rPr lang="en-US" sz="2800" dirty="0" err="1">
                      <a:latin typeface="+mn-lt"/>
                    </a:rPr>
                    <a:t>addr</a:t>
                  </a:r>
                  <a:endParaRPr lang="en-US" sz="2800" dirty="0">
                    <a:latin typeface="+mn-lt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133559" y="4089878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space</a:t>
                  </a:r>
                </a:p>
              </p:txBody>
            </p:sp>
          </p:grpSp>
          <p:grpSp>
            <p:nvGrpSpPr>
              <p:cNvPr id="114" name="Group 113"/>
              <p:cNvGrpSpPr/>
              <p:nvPr/>
            </p:nvGrpSpPr>
            <p:grpSpPr>
              <a:xfrm>
                <a:off x="3193490" y="3740542"/>
                <a:ext cx="1599991" cy="1107898"/>
                <a:chOff x="133559" y="3505200"/>
                <a:chExt cx="1599991" cy="1107898"/>
              </a:xfrm>
            </p:grpSpPr>
            <p:sp>
              <p:nvSpPr>
                <p:cNvPr id="118" name="TextBox 117"/>
                <p:cNvSpPr txBox="1"/>
                <p:nvPr/>
              </p:nvSpPr>
              <p:spPr>
                <a:xfrm>
                  <a:off x="266700" y="3505200"/>
                  <a:ext cx="12954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Child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71450" y="3791502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latin typeface="+mn-lt"/>
                    </a:rPr>
                    <a:t>virt</a:t>
                  </a:r>
                  <a:r>
                    <a:rPr lang="en-US" sz="2800" dirty="0">
                      <a:latin typeface="+mn-lt"/>
                    </a:rPr>
                    <a:t> </a:t>
                  </a:r>
                  <a:r>
                    <a:rPr lang="en-US" sz="2800" dirty="0" err="1">
                      <a:latin typeface="+mn-lt"/>
                    </a:rPr>
                    <a:t>addr</a:t>
                  </a:r>
                  <a:endParaRPr lang="en-US" sz="2800" dirty="0">
                    <a:latin typeface="+mn-lt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133559" y="4089878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space</a:t>
                  </a:r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1653791" y="3260512"/>
                <a:ext cx="1562100" cy="809522"/>
                <a:chOff x="171450" y="3505200"/>
                <a:chExt cx="1562100" cy="809522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279677" y="3505200"/>
                  <a:ext cx="13527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Physical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71450" y="3791502"/>
                  <a:ext cx="15621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+mn-lt"/>
                    </a:rPr>
                    <a:t>memory</a:t>
                  </a:r>
                </a:p>
              </p:txBody>
            </p:sp>
          </p:grpSp>
        </p:grpSp>
        <p:sp>
          <p:nvSpPr>
            <p:cNvPr id="98" name="TextBox 97"/>
            <p:cNvSpPr txBox="1"/>
            <p:nvPr/>
          </p:nvSpPr>
          <p:spPr>
            <a:xfrm>
              <a:off x="340494" y="5210378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X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40494" y="5576062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340494" y="5952876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Z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3480286" y="5195769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X*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09950" y="5580811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Y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398019" y="5952876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+mn-lt"/>
                </a:rPr>
                <a:t>Z</a:t>
              </a:r>
            </a:p>
          </p:txBody>
        </p:sp>
      </p:grpSp>
      <p:cxnSp>
        <p:nvCxnSpPr>
          <p:cNvPr id="137" name="Straight Connector 136"/>
          <p:cNvCxnSpPr/>
          <p:nvPr/>
        </p:nvCxnSpPr>
        <p:spPr bwMode="auto">
          <a:xfrm flipH="1">
            <a:off x="4564253" y="3242014"/>
            <a:ext cx="7747" cy="27777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1" name="Group 140"/>
          <p:cNvGrpSpPr/>
          <p:nvPr/>
        </p:nvGrpSpPr>
        <p:grpSpPr>
          <a:xfrm>
            <a:off x="3377657" y="2519018"/>
            <a:ext cx="2338441" cy="712154"/>
            <a:chOff x="3377657" y="3281018"/>
            <a:chExt cx="2338441" cy="712154"/>
          </a:xfrm>
        </p:grpSpPr>
        <p:sp>
          <p:nvSpPr>
            <p:cNvPr id="139" name="Right Arrow 138"/>
            <p:cNvSpPr/>
            <p:nvPr/>
          </p:nvSpPr>
          <p:spPr bwMode="auto">
            <a:xfrm>
              <a:off x="3427901" y="3281018"/>
              <a:ext cx="2288197" cy="712154"/>
            </a:xfrm>
            <a:prstGeom prst="rightArrow">
              <a:avLst>
                <a:gd name="adj1" fmla="val 66932"/>
                <a:gd name="adj2" fmla="val 50000"/>
              </a:avLst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96" charset="-128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3377657" y="3368880"/>
              <a:ext cx="21979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Child writes X</a:t>
              </a:r>
            </a:p>
          </p:txBody>
        </p:sp>
      </p:grpSp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0" y="6271255"/>
            <a:ext cx="9194031" cy="51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Segoe UI Light" panose="020B0502040204020203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/>
            <a:r>
              <a:rPr lang="en-US" kern="0" dirty="0"/>
              <a:t>BSD’s old fork() did full, synchronous copy</a:t>
            </a:r>
          </a:p>
        </p:txBody>
      </p:sp>
    </p:spTree>
    <p:extLst>
      <p:ext uri="{BB962C8B-B14F-4D97-AF65-F5344CB8AC3E}">
        <p14:creationId xmlns:p14="http://schemas.microsoft.com/office/powerpoint/2010/main" val="251264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The Drunk Uncle Named </a:t>
            </a:r>
            <a:r>
              <a:rPr lang="en-US" dirty="0" err="1"/>
              <a:t>vfork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609600"/>
            <a:ext cx="7010400" cy="6215350"/>
          </a:xfrm>
        </p:spPr>
        <p:txBody>
          <a:bodyPr/>
          <a:lstStyle/>
          <a:p>
            <a:pPr lvl="1"/>
            <a:r>
              <a:rPr lang="en-US" dirty="0"/>
              <a:t>BSD’s </a:t>
            </a:r>
            <a:r>
              <a:rPr lang="en-US" dirty="0" err="1"/>
              <a:t>vfork</a:t>
            </a:r>
            <a:r>
              <a:rPr lang="en-US" dirty="0"/>
              <a:t>() was intended for the situation in which the parent does a fork() and the child does an “immediate” exec()</a:t>
            </a:r>
          </a:p>
          <a:p>
            <a:pPr lvl="1"/>
            <a:r>
              <a:rPr lang="en-US" dirty="0"/>
              <a:t>After </a:t>
            </a:r>
            <a:r>
              <a:rPr lang="en-US" dirty="0" err="1"/>
              <a:t>vfork</a:t>
            </a:r>
            <a:r>
              <a:rPr lang="en-US" dirty="0"/>
              <a:t>(), parent is suspended; child executes using parent’s address space and thread-of-control until exec() is called</a:t>
            </a:r>
          </a:p>
          <a:p>
            <a:pPr lvl="1"/>
            <a:r>
              <a:rPr lang="en-US" dirty="0"/>
              <a:t>When child calls exec(), BSD makes a new address space for the child and copies file descriptors, current working directory, etc. like a regular fork()</a:t>
            </a:r>
          </a:p>
          <a:p>
            <a:pPr lvl="1"/>
            <a:r>
              <a:rPr lang="en-US" dirty="0"/>
              <a:t>Child process is supposed to not modify anything in the parent’s address space before calling exec() or otherwise undefined demons happen</a:t>
            </a:r>
          </a:p>
          <a:p>
            <a:pPr lvl="1"/>
            <a:r>
              <a:rPr lang="en-US" dirty="0"/>
              <a:t>Linux does COW, but it added a BSD-style </a:t>
            </a:r>
            <a:r>
              <a:rPr lang="en-US" dirty="0" err="1"/>
              <a:t>vfork</a:t>
            </a:r>
            <a:r>
              <a:rPr lang="en-US" dirty="0"/>
              <a:t>() to support programs that used it 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0" y="757625"/>
            <a:ext cx="3810000" cy="61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nitedwindow.com/communities/7/000/001/365/557/images/35857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7813"/>
            <a:ext cx="6981825" cy="213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The Drunk Uncle Named </a:t>
            </a:r>
            <a:r>
              <a:rPr lang="en-US" dirty="0" err="1"/>
              <a:t>vfork</a:t>
            </a:r>
            <a:r>
              <a:rPr lang="en-US" dirty="0"/>
              <a:t>()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6800" y="757625"/>
            <a:ext cx="3810000" cy="6100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6096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+mn-lt"/>
              </a:rPr>
              <a:t>Problem: </a:t>
            </a:r>
            <a:r>
              <a:rPr lang="en-US" sz="3200" u="sng" dirty="0" err="1">
                <a:latin typeface="+mn-lt"/>
              </a:rPr>
              <a:t>vfork</a:t>
            </a:r>
            <a:r>
              <a:rPr lang="en-US" sz="3200" u="sng" dirty="0">
                <a:latin typeface="+mn-lt"/>
              </a:rPr>
              <a:t>()+exec() is not atomic!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1166650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//Suppose that the parent process is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//run as the privileged "root" user.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//Non-root users can't send signals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//to root processes.</a:t>
            </a:r>
          </a:p>
          <a:p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pid_t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vfork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pid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== 0){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//In child (parent is suspended); drop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//privilege so child lacks root powers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setuid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nonroot_user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54864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nonroot_binary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, NULL, NULL);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exit(1);  //Kill child if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execve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        //fails and we get here.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80029" y="4042110"/>
            <a:ext cx="4098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A process owned by </a:t>
            </a:r>
            <a:r>
              <a:rPr lang="en-US" sz="2000" dirty="0" err="1">
                <a:latin typeface="+mn-lt"/>
              </a:rPr>
              <a:t>nonroot_user</a:t>
            </a:r>
            <a:r>
              <a:rPr lang="en-US" sz="2000" dirty="0">
                <a:latin typeface="+mn-lt"/>
              </a:rPr>
              <a:t> can send SIGSTOP to child; child is blocked, and so is the privileged parent—denial of service!</a:t>
            </a:r>
          </a:p>
        </p:txBody>
      </p:sp>
    </p:spTree>
    <p:extLst>
      <p:ext uri="{BB962C8B-B14F-4D97-AF65-F5344CB8AC3E}">
        <p14:creationId xmlns:p14="http://schemas.microsoft.com/office/powerpoint/2010/main" val="25518440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emeSegoeUI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17939</TotalTime>
  <Words>3391</Words>
  <Application>Microsoft Office PowerPoint</Application>
  <PresentationFormat>On-screen Show (4:3)</PresentationFormat>
  <Paragraphs>405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Segoe UI</vt:lpstr>
      <vt:lpstr>Segoe UI Semibold</vt:lpstr>
      <vt:lpstr>Times</vt:lpstr>
      <vt:lpstr>Segoe UI Light</vt:lpstr>
      <vt:lpstr>Consolas</vt:lpstr>
      <vt:lpstr>Blank Presentation</vt:lpstr>
      <vt:lpstr>Security</vt:lpstr>
      <vt:lpstr>PowerPoint Presentation</vt:lpstr>
      <vt:lpstr>PowerPoint Presentation</vt:lpstr>
      <vt:lpstr>Race Conditions: Non-atomic System Call Pairs</vt:lpstr>
      <vt:lpstr>Linux: Mapping Humans to Privileges</vt:lpstr>
      <vt:lpstr>Linux: Mapping Humans to Privileges</vt:lpstr>
      <vt:lpstr>Making New Processes: fork()</vt:lpstr>
      <vt:lpstr>The Drunk Uncle Named vfork()</vt:lpstr>
      <vt:lpstr>The Drunk Uncle Named vfork()</vt:lpstr>
      <vt:lpstr>The Drunk Uncle Named vfork()</vt:lpstr>
      <vt:lpstr>Fun With Symlinks</vt:lpstr>
      <vt:lpstr>PowerPoint Presentation</vt:lpstr>
      <vt:lpstr>PowerPoint Presentation</vt:lpstr>
      <vt:lpstr>Other Defenses</vt:lpstr>
      <vt:lpstr>Other Defenses</vt:lpstr>
      <vt:lpstr>PowerPoint Presentation</vt:lpstr>
      <vt:lpstr>Race Conditions At The Hardware Level</vt:lpstr>
      <vt:lpstr>PowerPoint Presentation</vt:lpstr>
      <vt:lpstr>How Hardware Shows Its Love For Us</vt:lpstr>
      <vt:lpstr>Race Conditions Caused By Poor Locking Discipline</vt:lpstr>
      <vt:lpstr>Race Condition in Linux’s ELF Loader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Sleepycat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Management CS165/CSCI E-268</dc:title>
  <dc:creator>Margo Seltzer</dc:creator>
  <cp:lastModifiedBy>James Mickens</cp:lastModifiedBy>
  <cp:revision>5884</cp:revision>
  <cp:lastPrinted>2013-01-27T16:59:04Z</cp:lastPrinted>
  <dcterms:created xsi:type="dcterms:W3CDTF">2010-01-26T00:38:54Z</dcterms:created>
  <dcterms:modified xsi:type="dcterms:W3CDTF">2017-04-27T21:22:59Z</dcterms:modified>
</cp:coreProperties>
</file>