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1"/>
  </p:notesMasterIdLst>
  <p:handoutMasterIdLst>
    <p:handoutMasterId r:id="rId22"/>
  </p:handoutMasterIdLst>
  <p:sldIdLst>
    <p:sldId id="256" r:id="rId2"/>
    <p:sldId id="287" r:id="rId3"/>
    <p:sldId id="288" r:id="rId4"/>
    <p:sldId id="289" r:id="rId5"/>
    <p:sldId id="292" r:id="rId6"/>
    <p:sldId id="291" r:id="rId7"/>
    <p:sldId id="313" r:id="rId8"/>
    <p:sldId id="312" r:id="rId9"/>
    <p:sldId id="293" r:id="rId10"/>
    <p:sldId id="295" r:id="rId11"/>
    <p:sldId id="297" r:id="rId12"/>
    <p:sldId id="302" r:id="rId13"/>
    <p:sldId id="305" r:id="rId14"/>
    <p:sldId id="306" r:id="rId15"/>
    <p:sldId id="307" r:id="rId16"/>
    <p:sldId id="309" r:id="rId17"/>
    <p:sldId id="300" r:id="rId18"/>
    <p:sldId id="310" r:id="rId19"/>
    <p:sldId id="311" r:id="rId20"/>
  </p:sldIdLst>
  <p:sldSz cx="9144000" cy="6858000" type="screen4x3"/>
  <p:notesSz cx="6858000" cy="9144000"/>
  <p:embeddedFontLst>
    <p:embeddedFont>
      <p:font typeface="ＭＳ Ｐゴシック" panose="020B0600070205080204" pitchFamily="34" charset="-128"/>
      <p:regular r:id="rId23"/>
    </p:embeddedFont>
    <p:embeddedFont>
      <p:font typeface="Segoe UI" panose="020B0502040204020203" pitchFamily="34" charset="0"/>
      <p:regular r:id="rId24"/>
      <p:bold r:id="rId25"/>
      <p:italic r:id="rId26"/>
      <p:boldItalic r:id="rId27"/>
    </p:embeddedFont>
    <p:embeddedFont>
      <p:font typeface="Segoe UI Semibold" panose="020B0702040204020203" pitchFamily="34" charset="0"/>
      <p:bold r:id="rId28"/>
      <p:boldItalic r:id="rId29"/>
    </p:embeddedFont>
    <p:embeddedFont>
      <p:font typeface="Times" panose="02020603050405020304" pitchFamily="18" charset="0"/>
      <p:regular r:id="rId30"/>
      <p:bold r:id="rId31"/>
      <p:italic r:id="rId32"/>
      <p:boldItalic r:id="rId33"/>
    </p:embeddedFont>
    <p:embeddedFont>
      <p:font typeface="Segoe UI Light" panose="020B0502040204020203" pitchFamily="34" charset="0"/>
      <p:regular r:id="rId34"/>
      <p:italic r:id="rId35"/>
    </p:embeddedFont>
    <p:embeddedFont>
      <p:font typeface="Consolas" panose="020B0609020204030204" pitchFamily="49"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F948"/>
    <a:srgbClr val="FF9F9F"/>
    <a:srgbClr val="FF0000"/>
    <a:srgbClr val="FF5D5D"/>
    <a:srgbClr val="F9B62F"/>
    <a:srgbClr val="B4F145"/>
    <a:srgbClr val="D8F046"/>
    <a:srgbClr val="000066"/>
    <a:srgbClr val="FF99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85024" autoAdjust="0"/>
  </p:normalViewPr>
  <p:slideViewPr>
    <p:cSldViewPr>
      <p:cViewPr varScale="1">
        <p:scale>
          <a:sx n="58" d="100"/>
          <a:sy n="58" d="100"/>
        </p:scale>
        <p:origin x="15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fld id="{0DF171C9-0CE9-0F47-8D20-F389E6D86B2C}" type="datetimeFigureOut">
              <a:rPr lang="en-US"/>
              <a:pPr>
                <a:defRPr/>
              </a:pPr>
              <a:t>4/27/2017</a:t>
            </a:fld>
            <a:endParaRPr lang="en-US"/>
          </a:p>
        </p:txBody>
      </p:sp>
      <p:sp>
        <p:nvSpPr>
          <p:cNvPr id="378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7F3C436D-1D42-4E4A-8410-69EE148BD52F}" type="slidenum">
              <a:rPr lang="en-US"/>
              <a:pPr>
                <a:defRPr/>
              </a:pPr>
              <a:t>‹#›</a:t>
            </a:fld>
            <a:endParaRPr lang="en-US"/>
          </a:p>
        </p:txBody>
      </p:sp>
    </p:spTree>
    <p:extLst>
      <p:ext uri="{BB962C8B-B14F-4D97-AF65-F5344CB8AC3E}">
        <p14:creationId xmlns:p14="http://schemas.microsoft.com/office/powerpoint/2010/main" val="3306706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96" charset="-128"/>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96"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D6E05D8-277B-7D45-BC29-AAF6596B7B3B}" type="slidenum">
              <a:rPr lang="en-US"/>
              <a:pPr>
                <a:defRPr/>
              </a:pPr>
              <a:t>‹#›</a:t>
            </a:fld>
            <a:endParaRPr lang="en-US"/>
          </a:p>
        </p:txBody>
      </p:sp>
    </p:spTree>
    <p:extLst>
      <p:ext uri="{BB962C8B-B14F-4D97-AF65-F5344CB8AC3E}">
        <p14:creationId xmlns:p14="http://schemas.microsoft.com/office/powerpoint/2010/main" val="9319517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4</a:t>
            </a:fld>
            <a:endParaRPr lang="en-US"/>
          </a:p>
        </p:txBody>
      </p:sp>
    </p:spTree>
    <p:extLst>
      <p:ext uri="{BB962C8B-B14F-4D97-AF65-F5344CB8AC3E}">
        <p14:creationId xmlns:p14="http://schemas.microsoft.com/office/powerpoint/2010/main" val="272845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14</a:t>
            </a:fld>
            <a:endParaRPr lang="en-US"/>
          </a:p>
        </p:txBody>
      </p:sp>
    </p:spTree>
    <p:extLst>
      <p:ext uri="{BB962C8B-B14F-4D97-AF65-F5344CB8AC3E}">
        <p14:creationId xmlns:p14="http://schemas.microsoft.com/office/powerpoint/2010/main" val="312483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15</a:t>
            </a:fld>
            <a:endParaRPr lang="en-US"/>
          </a:p>
        </p:txBody>
      </p:sp>
    </p:spTree>
    <p:extLst>
      <p:ext uri="{BB962C8B-B14F-4D97-AF65-F5344CB8AC3E}">
        <p14:creationId xmlns:p14="http://schemas.microsoft.com/office/powerpoint/2010/main" val="312483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16</a:t>
            </a:fld>
            <a:endParaRPr lang="en-US"/>
          </a:p>
        </p:txBody>
      </p:sp>
    </p:spTree>
    <p:extLst>
      <p:ext uri="{BB962C8B-B14F-4D97-AF65-F5344CB8AC3E}">
        <p14:creationId xmlns:p14="http://schemas.microsoft.com/office/powerpoint/2010/main" val="50114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for NAND</a:t>
            </a:r>
            <a:r>
              <a:rPr lang="en-US" baseline="0" dirty="0"/>
              <a:t> Flash, you have to read at the granularity of a page (typically 4 KB). NOR flash allows for byte-granularity reads, so it can be directly mapped into virtual memory, but it can tolerate many fewer writes than NAND flash before failing.</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An arbitrary privilege escalation is insufficient to install a VMBR, because if the attacker is</a:t>
            </a:r>
            <a:r>
              <a:rPr lang="en-US" baseline="0" dirty="0"/>
              <a:t> running as root, she still can’t launch arbitrary programs—she can only launch programs that have been signed by Apple, or by someone that Apple trusts. None of the programs that root can launch are capable of disabling the signature checks that the kernel uses.</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50114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18</a:t>
            </a:fld>
            <a:endParaRPr lang="en-US"/>
          </a:p>
        </p:txBody>
      </p:sp>
    </p:spTree>
    <p:extLst>
      <p:ext uri="{BB962C8B-B14F-4D97-AF65-F5344CB8AC3E}">
        <p14:creationId xmlns:p14="http://schemas.microsoft.com/office/powerpoint/2010/main" val="402683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19</a:t>
            </a:fld>
            <a:endParaRPr lang="en-US"/>
          </a:p>
        </p:txBody>
      </p:sp>
    </p:spTree>
    <p:extLst>
      <p:ext uri="{BB962C8B-B14F-4D97-AF65-F5344CB8AC3E}">
        <p14:creationId xmlns:p14="http://schemas.microsoft.com/office/powerpoint/2010/main" val="34762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5</a:t>
            </a:fld>
            <a:endParaRPr lang="en-US"/>
          </a:p>
        </p:txBody>
      </p:sp>
    </p:spTree>
    <p:extLst>
      <p:ext uri="{BB962C8B-B14F-4D97-AF65-F5344CB8AC3E}">
        <p14:creationId xmlns:p14="http://schemas.microsoft.com/office/powerpoint/2010/main" val="8673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6</a:t>
            </a:fld>
            <a:endParaRPr lang="en-US"/>
          </a:p>
        </p:txBody>
      </p:sp>
    </p:spTree>
    <p:extLst>
      <p:ext uri="{BB962C8B-B14F-4D97-AF65-F5344CB8AC3E}">
        <p14:creationId xmlns:p14="http://schemas.microsoft.com/office/powerpoint/2010/main" val="287511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a:t>
            </a:r>
            <a:r>
              <a:rPr lang="en-US" baseline="0" dirty="0"/>
              <a:t> C code has used ASCII characters to represent text. Each ASCII character is a byte wide and represents a character from the Latin alphabet. As it turns out, there are many languages which don’t use the Latin alphabet! WHO KNEW. So, computer scientists have come up with new binary representations for characters. The most popular of the new representation schemes is called Unicode. In Unicode, a single character maps to a multi-byte sequence.</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7</a:t>
            </a:fld>
            <a:endParaRPr lang="en-US"/>
          </a:p>
        </p:txBody>
      </p:sp>
    </p:spTree>
    <p:extLst>
      <p:ext uri="{BB962C8B-B14F-4D97-AF65-F5344CB8AC3E}">
        <p14:creationId xmlns:p14="http://schemas.microsoft.com/office/powerpoint/2010/main" val="288173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8</a:t>
            </a:fld>
            <a:endParaRPr lang="en-US"/>
          </a:p>
        </p:txBody>
      </p:sp>
    </p:spTree>
    <p:extLst>
      <p:ext uri="{BB962C8B-B14F-4D97-AF65-F5344CB8AC3E}">
        <p14:creationId xmlns:p14="http://schemas.microsoft.com/office/powerpoint/2010/main" val="336835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10</a:t>
            </a:fld>
            <a:endParaRPr lang="en-US"/>
          </a:p>
        </p:txBody>
      </p:sp>
    </p:spTree>
    <p:extLst>
      <p:ext uri="{BB962C8B-B14F-4D97-AF65-F5344CB8AC3E}">
        <p14:creationId xmlns:p14="http://schemas.microsoft.com/office/powerpoint/2010/main" val="424525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11</a:t>
            </a:fld>
            <a:endParaRPr lang="en-US"/>
          </a:p>
        </p:txBody>
      </p:sp>
    </p:spTree>
    <p:extLst>
      <p:ext uri="{BB962C8B-B14F-4D97-AF65-F5344CB8AC3E}">
        <p14:creationId xmlns:p14="http://schemas.microsoft.com/office/powerpoint/2010/main" val="427657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12</a:t>
            </a:fld>
            <a:endParaRPr lang="en-US"/>
          </a:p>
        </p:txBody>
      </p:sp>
    </p:spTree>
    <p:extLst>
      <p:ext uri="{BB962C8B-B14F-4D97-AF65-F5344CB8AC3E}">
        <p14:creationId xmlns:p14="http://schemas.microsoft.com/office/powerpoint/2010/main" val="312483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13</a:t>
            </a:fld>
            <a:endParaRPr lang="en-US"/>
          </a:p>
        </p:txBody>
      </p:sp>
    </p:spTree>
    <p:extLst>
      <p:ext uri="{BB962C8B-B14F-4D97-AF65-F5344CB8AC3E}">
        <p14:creationId xmlns:p14="http://schemas.microsoft.com/office/powerpoint/2010/main" val="312483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Light" panose="020B0502040204020203" pitchFamily="34" charset="0"/>
              </a:defRPr>
            </a:lvl1pPr>
            <a:lvl2pPr>
              <a:defRPr sz="2400">
                <a:latin typeface="Segoe UI Light" panose="020B0502040204020203" pitchFamily="34" charset="0"/>
              </a:defRPr>
            </a:lvl2pPr>
            <a:lvl3pPr>
              <a:defRPr sz="1800">
                <a:latin typeface="Segoe UI Light" panose="020B0502040204020203" pitchFamily="34" charset="0"/>
              </a:defRPr>
            </a:lvl3pPr>
            <a:lvl4pPr>
              <a:defRPr sz="1400">
                <a:latin typeface="Segoe UI Light" panose="020B0502040204020203" pitchFamily="34" charset="0"/>
              </a:defRPr>
            </a:lvl4pPr>
            <a:lvl5pPr>
              <a:defRPr sz="1000">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sz="1400">
                <a:latin typeface="Segoe UI Semibold" panose="020B0702040204020203" pitchFamily="34" charset="0"/>
                <a:ea typeface="Segoe UI" panose="020B0502040204020203" pitchFamily="34" charset="0"/>
                <a:cs typeface="Segoe UI" panose="020B0502040204020203" pitchFamily="34" charset="0"/>
              </a:defRPr>
            </a:lvl1pPr>
          </a:lstStyle>
          <a:p>
            <a:pPr>
              <a:defRPr/>
            </a:pPr>
            <a:r>
              <a:rPr lang="en-US" dirty="0"/>
              <a:t>4/21/2016</a:t>
            </a:r>
          </a:p>
        </p:txBody>
      </p:sp>
      <p:sp>
        <p:nvSpPr>
          <p:cNvPr id="5" name="Rectangle 5"/>
          <p:cNvSpPr>
            <a:spLocks noGrp="1" noChangeArrowheads="1"/>
          </p:cNvSpPr>
          <p:nvPr>
            <p:ph type="ftr" sz="quarter" idx="11"/>
          </p:nvPr>
        </p:nvSpPr>
        <p:spPr>
          <a:ln/>
        </p:spPr>
        <p:txBody>
          <a:bodyPr/>
          <a:lstStyle>
            <a:lvl1pPr>
              <a:defRPr sz="1400">
                <a:latin typeface="Segoe UI Semibold" panose="020B0702040204020203" pitchFamily="34" charset="0"/>
                <a:ea typeface="Segoe UI" panose="020B0502040204020203" pitchFamily="34" charset="0"/>
                <a:cs typeface="Segoe UI" panose="020B0502040204020203" pitchFamily="34" charset="0"/>
              </a:defRPr>
            </a:lvl1pPr>
          </a:lstStyle>
          <a:p>
            <a:pPr>
              <a:defRPr/>
            </a:pPr>
            <a:r>
              <a:rPr lang="en-US" dirty="0"/>
              <a:t>CS161 Spring 2016</a:t>
            </a:r>
          </a:p>
        </p:txBody>
      </p:sp>
      <p:sp>
        <p:nvSpPr>
          <p:cNvPr id="6" name="Rectangle 6"/>
          <p:cNvSpPr>
            <a:spLocks noGrp="1" noChangeArrowheads="1"/>
          </p:cNvSpPr>
          <p:nvPr>
            <p:ph type="sldNum" sz="quarter" idx="12"/>
          </p:nvPr>
        </p:nvSpPr>
        <p:spPr>
          <a:ln/>
        </p:spPr>
        <p:txBody>
          <a:bodyPr/>
          <a:lstStyle>
            <a:lvl1pPr>
              <a:defRPr sz="1400">
                <a:latin typeface="Segoe UI Semibold" panose="020B0702040204020203" pitchFamily="34" charset="0"/>
                <a:ea typeface="Segoe UI" panose="020B0502040204020203" pitchFamily="34" charset="0"/>
                <a:cs typeface="Segoe UI" panose="020B0502040204020203" pitchFamily="34" charset="0"/>
              </a:defRPr>
            </a:lvl1pPr>
          </a:lstStyle>
          <a:p>
            <a:pPr>
              <a:defRPr/>
            </a:pPr>
            <a:fld id="{D16765B9-BF47-7545-8A3E-572193BABB67}" type="slidenum">
              <a:rPr lang="en-US" smtClean="0"/>
              <a:pPr>
                <a:defRPr/>
              </a:pPr>
              <a:t>‹#›</a:t>
            </a:fld>
            <a:endParaRPr lang="en-US" dirty="0"/>
          </a:p>
        </p:txBody>
      </p:sp>
    </p:spTree>
    <p:extLst>
      <p:ext uri="{BB962C8B-B14F-4D97-AF65-F5344CB8AC3E}">
        <p14:creationId xmlns:p14="http://schemas.microsoft.com/office/powerpoint/2010/main" val="20164314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Segoe UI Semibold" panose="020B0702040204020203" pitchFamily="34" charset="0"/>
              </a:defRPr>
            </a:lvl1pPr>
          </a:lstStyle>
          <a:p>
            <a:pPr>
              <a:defRPr/>
            </a:pPr>
            <a:r>
              <a:rPr lang="en-US" dirty="0"/>
              <a:t>4/21/2016</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Segoe UI Semibold" panose="020B0702040204020203" pitchFamily="34" charset="0"/>
              </a:defRPr>
            </a:lvl1pPr>
          </a:lstStyle>
          <a:p>
            <a:pPr>
              <a:defRPr/>
            </a:pPr>
            <a:r>
              <a:rPr lang="en-US" dirty="0"/>
              <a:t>CS161 Spring 2016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Segoe UI Semibold" panose="020B0702040204020203" pitchFamily="34" charset="0"/>
              </a:defRPr>
            </a:lvl1pPr>
          </a:lstStyle>
          <a:p>
            <a:pPr>
              <a:defRPr/>
            </a:pPr>
            <a:fld id="{95BFB801-34F6-7F46-B4DE-A4D133AAAF1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rtl="0" eaLnBrk="0" fontAlgn="base" hangingPunct="0">
        <a:spcBef>
          <a:spcPct val="0"/>
        </a:spcBef>
        <a:spcAft>
          <a:spcPct val="0"/>
        </a:spcAft>
        <a:defRPr sz="3600">
          <a:solidFill>
            <a:schemeClr val="tx2"/>
          </a:solidFill>
          <a:latin typeface="+mj-lt"/>
          <a:ea typeface="+mj-ea"/>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050">
          <a:solidFill>
            <a:schemeClr val="tx1"/>
          </a:solidFill>
          <a:latin typeface="+mn-lt"/>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6" y="0"/>
            <a:ext cx="9149616" cy="6862212"/>
          </a:xfrm>
          <a:prstGeom prst="rect">
            <a:avLst/>
          </a:prstGeom>
        </p:spPr>
      </p:pic>
      <p:sp>
        <p:nvSpPr>
          <p:cNvPr id="2" name="Title 1"/>
          <p:cNvSpPr>
            <a:spLocks noGrp="1"/>
          </p:cNvSpPr>
          <p:nvPr>
            <p:ph type="title"/>
          </p:nvPr>
        </p:nvSpPr>
        <p:spPr>
          <a:xfrm>
            <a:off x="-5616" y="5638800"/>
            <a:ext cx="4419601" cy="1219200"/>
          </a:xfrm>
          <a:solidFill>
            <a:schemeClr val="bg1">
              <a:alpha val="74000"/>
            </a:schemeClr>
          </a:solidFill>
        </p:spPr>
        <p:txBody>
          <a:bodyPr/>
          <a:lstStyle/>
          <a:p>
            <a:r>
              <a:rPr lang="en-US" sz="7200" dirty="0"/>
              <a:t>Security II</a:t>
            </a:r>
          </a:p>
        </p:txBody>
      </p:sp>
      <p:sp>
        <p:nvSpPr>
          <p:cNvPr id="5" name="Subtitle 2"/>
          <p:cNvSpPr txBox="1">
            <a:spLocks/>
          </p:cNvSpPr>
          <p:nvPr/>
        </p:nvSpPr>
        <p:spPr bwMode="auto">
          <a:xfrm>
            <a:off x="4413985" y="5638800"/>
            <a:ext cx="4730016" cy="1255207"/>
          </a:xfrm>
          <a:prstGeom prst="rect">
            <a:avLst/>
          </a:prstGeom>
          <a:solidFill>
            <a:schemeClr val="bg1">
              <a:alpha val="6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marL="0" indent="0" algn="ctr">
              <a:buNone/>
            </a:pPr>
            <a:r>
              <a:rPr lang="en-US" sz="3600" kern="0" dirty="0">
                <a:latin typeface="Segoe UI" panose="020B0502040204020203" pitchFamily="34" charset="0"/>
                <a:ea typeface="Segoe UI" panose="020B0502040204020203" pitchFamily="34" charset="0"/>
                <a:cs typeface="Segoe UI" panose="020B0502040204020203" pitchFamily="34" charset="0"/>
              </a:rPr>
              <a:t>CS 161: Lecture 18</a:t>
            </a:r>
          </a:p>
          <a:p>
            <a:pPr marL="0" indent="0" algn="ctr">
              <a:buNone/>
            </a:pPr>
            <a:r>
              <a:rPr lang="en-US" sz="3600" kern="0" dirty="0">
                <a:latin typeface="Segoe UI" panose="020B0502040204020203" pitchFamily="34" charset="0"/>
                <a:ea typeface="Segoe UI" panose="020B0502040204020203" pitchFamily="34" charset="0"/>
                <a:cs typeface="Segoe UI" panose="020B0502040204020203" pitchFamily="34" charset="0"/>
              </a:rPr>
              <a:t>4/20/17</a:t>
            </a:r>
          </a:p>
        </p:txBody>
      </p:sp>
    </p:spTree>
    <p:extLst>
      <p:ext uri="{BB962C8B-B14F-4D97-AF65-F5344CB8AC3E}">
        <p14:creationId xmlns:p14="http://schemas.microsoft.com/office/powerpoint/2010/main" val="63849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dirty="0"/>
              <a:t>Can VMBR Be Detected?</a:t>
            </a:r>
          </a:p>
        </p:txBody>
      </p:sp>
      <p:sp>
        <p:nvSpPr>
          <p:cNvPr id="3" name="Content Placeholder 2"/>
          <p:cNvSpPr>
            <a:spLocks noGrp="1"/>
          </p:cNvSpPr>
          <p:nvPr>
            <p:ph idx="1"/>
          </p:nvPr>
        </p:nvSpPr>
        <p:spPr>
          <a:xfrm>
            <a:off x="533400" y="609600"/>
            <a:ext cx="8458200" cy="5943600"/>
          </a:xfrm>
        </p:spPr>
        <p:txBody>
          <a:bodyPr/>
          <a:lstStyle/>
          <a:p>
            <a:r>
              <a:rPr lang="en-US" dirty="0"/>
              <a:t>User can boot from a safe medium like a CD-ROM or USB drive, use a recovery program to detect the malicious boot data on disk</a:t>
            </a:r>
          </a:p>
          <a:p>
            <a:pPr lvl="1"/>
            <a:r>
              <a:rPr lang="en-US" dirty="0"/>
              <a:t>But why would the user think to do this? Perf problems?</a:t>
            </a:r>
          </a:p>
          <a:p>
            <a:r>
              <a:rPr lang="en-US" dirty="0"/>
              <a:t>Virtualization adds overhead via trap-and-emulate</a:t>
            </a:r>
          </a:p>
          <a:p>
            <a:pPr lvl="1"/>
            <a:r>
              <a:rPr lang="en-US" dirty="0"/>
              <a:t>Target OS can measure the speed of benchmarks that use sensitive instructions</a:t>
            </a:r>
          </a:p>
          <a:p>
            <a:pPr lvl="1"/>
            <a:r>
              <a:rPr lang="en-US" dirty="0"/>
              <a:t>However, if VMBR uses hardware-assisted virtualization (e.g., Intel VT-x), the attacker can virtualize timestamp instructions (e.g., RDTSC on x86)!</a:t>
            </a:r>
          </a:p>
          <a:p>
            <a:r>
              <a:rPr lang="en-US" dirty="0"/>
              <a:t>Target OS can try to look for “virtualization artifacts”</a:t>
            </a:r>
          </a:p>
          <a:p>
            <a:pPr lvl="1"/>
            <a:r>
              <a:rPr lang="en-US" dirty="0"/>
              <a:t>Ex: VMWare-specific </a:t>
            </a:r>
            <a:r>
              <a:rPr lang="en-US" dirty="0" err="1"/>
              <a:t>paravirtualization</a:t>
            </a:r>
            <a:r>
              <a:rPr lang="en-US" dirty="0"/>
              <a:t> network drivers placed in the target OS</a:t>
            </a:r>
          </a:p>
          <a:p>
            <a:pPr lvl="1"/>
            <a:r>
              <a:rPr lang="en-US" dirty="0"/>
              <a:t>However, an attacker which uses a customized VMM can avoid leaving such “well-known” artifacts</a:t>
            </a:r>
          </a:p>
        </p:txBody>
      </p:sp>
    </p:spTree>
    <p:extLst>
      <p:ext uri="{BB962C8B-B14F-4D97-AF65-F5344CB8AC3E}">
        <p14:creationId xmlns:p14="http://schemas.microsoft.com/office/powerpoint/2010/main" val="105019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199"/>
            <a:ext cx="7772400" cy="977489"/>
          </a:xfrm>
        </p:spPr>
        <p:txBody>
          <a:bodyPr/>
          <a:lstStyle/>
          <a:p>
            <a:r>
              <a:rPr lang="en-US" dirty="0"/>
              <a:t>What About Anti-virus Scanners and Network Intrusion Detectors?</a:t>
            </a:r>
          </a:p>
        </p:txBody>
      </p:sp>
      <p:sp>
        <p:nvSpPr>
          <p:cNvPr id="7" name="Content Placeholder 6"/>
          <p:cNvSpPr>
            <a:spLocks noGrp="1"/>
          </p:cNvSpPr>
          <p:nvPr>
            <p:ph idx="1"/>
          </p:nvPr>
        </p:nvSpPr>
        <p:spPr>
          <a:xfrm>
            <a:off x="685800" y="990600"/>
            <a:ext cx="7772400" cy="838200"/>
          </a:xfrm>
        </p:spPr>
        <p:txBody>
          <a:bodyPr/>
          <a:lstStyle/>
          <a:p>
            <a:r>
              <a:rPr lang="en-US" dirty="0"/>
              <a:t>Anti-virus scanners are typically implemented as a file system driver (Windows) or “stackable file system” (Linux)</a:t>
            </a:r>
          </a:p>
        </p:txBody>
      </p:sp>
      <p:grpSp>
        <p:nvGrpSpPr>
          <p:cNvPr id="10" name="Group 9"/>
          <p:cNvGrpSpPr/>
          <p:nvPr/>
        </p:nvGrpSpPr>
        <p:grpSpPr>
          <a:xfrm>
            <a:off x="2438400" y="3775671"/>
            <a:ext cx="3962400" cy="550434"/>
            <a:chOff x="2438400" y="2878566"/>
            <a:chExt cx="3962400" cy="550434"/>
          </a:xfrm>
        </p:grpSpPr>
        <p:sp>
          <p:nvSpPr>
            <p:cNvPr id="8" name="Rectangle 7"/>
            <p:cNvSpPr/>
            <p:nvPr/>
          </p:nvSpPr>
          <p:spPr bwMode="auto">
            <a:xfrm>
              <a:off x="2438400" y="2895600"/>
              <a:ext cx="3962400" cy="533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TextBox 8"/>
            <p:cNvSpPr txBox="1"/>
            <p:nvPr/>
          </p:nvSpPr>
          <p:spPr>
            <a:xfrm>
              <a:off x="2819400" y="2878566"/>
              <a:ext cx="3352800" cy="523220"/>
            </a:xfrm>
            <a:prstGeom prst="rect">
              <a:avLst/>
            </a:prstGeom>
            <a:noFill/>
          </p:spPr>
          <p:txBody>
            <a:bodyPr wrap="square" rtlCol="0">
              <a:spAutoFit/>
            </a:bodyPr>
            <a:lstStyle/>
            <a:p>
              <a:pPr algn="ctr"/>
              <a:r>
                <a:rPr lang="en-US" sz="2800" dirty="0">
                  <a:latin typeface="+mn-lt"/>
                </a:rPr>
                <a:t>Anti-virus scanner</a:t>
              </a:r>
            </a:p>
          </p:txBody>
        </p:sp>
      </p:grpSp>
      <p:grpSp>
        <p:nvGrpSpPr>
          <p:cNvPr id="11" name="Group 10"/>
          <p:cNvGrpSpPr/>
          <p:nvPr/>
        </p:nvGrpSpPr>
        <p:grpSpPr>
          <a:xfrm>
            <a:off x="2342104" y="4666913"/>
            <a:ext cx="4191000" cy="550434"/>
            <a:chOff x="2342104" y="2878566"/>
            <a:chExt cx="4191000" cy="550434"/>
          </a:xfrm>
        </p:grpSpPr>
        <p:sp>
          <p:nvSpPr>
            <p:cNvPr id="12" name="Rectangle 11"/>
            <p:cNvSpPr/>
            <p:nvPr/>
          </p:nvSpPr>
          <p:spPr bwMode="auto">
            <a:xfrm>
              <a:off x="2438400" y="2895600"/>
              <a:ext cx="3962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p:cNvSpPr txBox="1"/>
            <p:nvPr/>
          </p:nvSpPr>
          <p:spPr>
            <a:xfrm>
              <a:off x="2342104" y="2878566"/>
              <a:ext cx="4191000" cy="523220"/>
            </a:xfrm>
            <a:prstGeom prst="rect">
              <a:avLst/>
            </a:prstGeom>
            <a:noFill/>
          </p:spPr>
          <p:txBody>
            <a:bodyPr wrap="square" rtlCol="0">
              <a:spAutoFit/>
            </a:bodyPr>
            <a:lstStyle/>
            <a:p>
              <a:pPr algn="ctr"/>
              <a:r>
                <a:rPr lang="en-US" sz="2800" dirty="0">
                  <a:latin typeface="+mn-lt"/>
                </a:rPr>
                <a:t>Real file system (e.g., ext3)</a:t>
              </a:r>
            </a:p>
          </p:txBody>
        </p:sp>
      </p:grpSp>
      <p:grpSp>
        <p:nvGrpSpPr>
          <p:cNvPr id="14" name="Group 13"/>
          <p:cNvGrpSpPr/>
          <p:nvPr/>
        </p:nvGrpSpPr>
        <p:grpSpPr>
          <a:xfrm>
            <a:off x="2456404" y="2891416"/>
            <a:ext cx="3962400" cy="550434"/>
            <a:chOff x="2438400" y="2878566"/>
            <a:chExt cx="3962400" cy="550434"/>
          </a:xfrm>
        </p:grpSpPr>
        <p:sp>
          <p:nvSpPr>
            <p:cNvPr id="15" name="Rectangle 14"/>
            <p:cNvSpPr/>
            <p:nvPr/>
          </p:nvSpPr>
          <p:spPr bwMode="auto">
            <a:xfrm>
              <a:off x="2438400" y="2895600"/>
              <a:ext cx="3962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TextBox 15"/>
            <p:cNvSpPr txBox="1"/>
            <p:nvPr/>
          </p:nvSpPr>
          <p:spPr>
            <a:xfrm>
              <a:off x="2819400" y="2878566"/>
              <a:ext cx="3352800" cy="523220"/>
            </a:xfrm>
            <a:prstGeom prst="rect">
              <a:avLst/>
            </a:prstGeom>
            <a:noFill/>
          </p:spPr>
          <p:txBody>
            <a:bodyPr wrap="square" rtlCol="0">
              <a:spAutoFit/>
            </a:bodyPr>
            <a:lstStyle/>
            <a:p>
              <a:pPr algn="ctr"/>
              <a:r>
                <a:rPr lang="en-US" sz="2800" dirty="0">
                  <a:latin typeface="+mn-lt"/>
                </a:rPr>
                <a:t>VFS interface</a:t>
              </a:r>
            </a:p>
          </p:txBody>
        </p:sp>
      </p:grpSp>
      <p:grpSp>
        <p:nvGrpSpPr>
          <p:cNvPr id="17" name="Group 16"/>
          <p:cNvGrpSpPr/>
          <p:nvPr/>
        </p:nvGrpSpPr>
        <p:grpSpPr>
          <a:xfrm>
            <a:off x="2436307" y="1820693"/>
            <a:ext cx="3962400" cy="550434"/>
            <a:chOff x="2438400" y="2878566"/>
            <a:chExt cx="3962400" cy="550434"/>
          </a:xfrm>
        </p:grpSpPr>
        <p:sp>
          <p:nvSpPr>
            <p:cNvPr id="18" name="Rectangle 17"/>
            <p:cNvSpPr/>
            <p:nvPr/>
          </p:nvSpPr>
          <p:spPr bwMode="auto">
            <a:xfrm>
              <a:off x="2438400" y="2895600"/>
              <a:ext cx="3962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 name="TextBox 18"/>
            <p:cNvSpPr txBox="1"/>
            <p:nvPr/>
          </p:nvSpPr>
          <p:spPr>
            <a:xfrm>
              <a:off x="2819400" y="2878566"/>
              <a:ext cx="3352800" cy="523220"/>
            </a:xfrm>
            <a:prstGeom prst="rect">
              <a:avLst/>
            </a:prstGeom>
            <a:noFill/>
          </p:spPr>
          <p:txBody>
            <a:bodyPr wrap="square" rtlCol="0">
              <a:spAutoFit/>
            </a:bodyPr>
            <a:lstStyle/>
            <a:p>
              <a:pPr algn="ctr"/>
              <a:r>
                <a:rPr lang="en-US" sz="2800" dirty="0">
                  <a:latin typeface="+mn-lt"/>
                </a:rPr>
                <a:t>User-level process</a:t>
              </a:r>
            </a:p>
          </p:txBody>
        </p:sp>
      </p:grpSp>
      <p:cxnSp>
        <p:nvCxnSpPr>
          <p:cNvPr id="21" name="Straight Arrow Connector 20"/>
          <p:cNvCxnSpPr/>
          <p:nvPr/>
        </p:nvCxnSpPr>
        <p:spPr bwMode="auto">
          <a:xfrm>
            <a:off x="3429000" y="2371127"/>
            <a:ext cx="0" cy="53732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7" name="Group 26"/>
          <p:cNvGrpSpPr/>
          <p:nvPr/>
        </p:nvGrpSpPr>
        <p:grpSpPr>
          <a:xfrm>
            <a:off x="2209800" y="2150548"/>
            <a:ext cx="6362700" cy="969468"/>
            <a:chOff x="2209800" y="2416342"/>
            <a:chExt cx="6362700" cy="969468"/>
          </a:xfrm>
        </p:grpSpPr>
        <p:cxnSp>
          <p:nvCxnSpPr>
            <p:cNvPr id="24" name="Straight Connector 23"/>
            <p:cNvCxnSpPr/>
            <p:nvPr/>
          </p:nvCxnSpPr>
          <p:spPr bwMode="auto">
            <a:xfrm>
              <a:off x="2209800" y="2895600"/>
              <a:ext cx="6172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5" name="TextBox 24"/>
            <p:cNvSpPr txBox="1"/>
            <p:nvPr/>
          </p:nvSpPr>
          <p:spPr>
            <a:xfrm>
              <a:off x="7430547" y="2416342"/>
              <a:ext cx="1141953" cy="523220"/>
            </a:xfrm>
            <a:prstGeom prst="rect">
              <a:avLst/>
            </a:prstGeom>
            <a:noFill/>
          </p:spPr>
          <p:txBody>
            <a:bodyPr wrap="square" rtlCol="0">
              <a:spAutoFit/>
            </a:bodyPr>
            <a:lstStyle/>
            <a:p>
              <a:pPr algn="ctr"/>
              <a:r>
                <a:rPr lang="en-US" sz="2800" dirty="0">
                  <a:latin typeface="+mn-lt"/>
                </a:rPr>
                <a:t>User</a:t>
              </a:r>
            </a:p>
          </p:txBody>
        </p:sp>
        <p:sp>
          <p:nvSpPr>
            <p:cNvPr id="26" name="TextBox 25"/>
            <p:cNvSpPr txBox="1"/>
            <p:nvPr/>
          </p:nvSpPr>
          <p:spPr>
            <a:xfrm>
              <a:off x="7316247" y="2862590"/>
              <a:ext cx="1141953" cy="523220"/>
            </a:xfrm>
            <a:prstGeom prst="rect">
              <a:avLst/>
            </a:prstGeom>
            <a:noFill/>
          </p:spPr>
          <p:txBody>
            <a:bodyPr wrap="square" rtlCol="0">
              <a:spAutoFit/>
            </a:bodyPr>
            <a:lstStyle/>
            <a:p>
              <a:pPr algn="ctr"/>
              <a:r>
                <a:rPr lang="en-US" sz="2800" dirty="0">
                  <a:latin typeface="+mn-lt"/>
                </a:rPr>
                <a:t>Kernel</a:t>
              </a:r>
            </a:p>
          </p:txBody>
        </p:sp>
      </p:grpSp>
      <p:cxnSp>
        <p:nvCxnSpPr>
          <p:cNvPr id="29" name="Straight Arrow Connector 28"/>
          <p:cNvCxnSpPr/>
          <p:nvPr/>
        </p:nvCxnSpPr>
        <p:spPr bwMode="auto">
          <a:xfrm>
            <a:off x="3429000" y="3452173"/>
            <a:ext cx="1" cy="34053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2" name="Straight Arrow Connector 31"/>
          <p:cNvCxnSpPr/>
          <p:nvPr/>
        </p:nvCxnSpPr>
        <p:spPr bwMode="auto">
          <a:xfrm>
            <a:off x="3429000" y="4326381"/>
            <a:ext cx="1" cy="34053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3" name="Straight Arrow Connector 32"/>
          <p:cNvCxnSpPr/>
          <p:nvPr/>
        </p:nvCxnSpPr>
        <p:spPr bwMode="auto">
          <a:xfrm flipV="1">
            <a:off x="5295900" y="4326105"/>
            <a:ext cx="0" cy="35784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7" name="Straight Arrow Connector 36"/>
          <p:cNvCxnSpPr/>
          <p:nvPr/>
        </p:nvCxnSpPr>
        <p:spPr bwMode="auto">
          <a:xfrm flipV="1">
            <a:off x="5295900" y="3437925"/>
            <a:ext cx="0" cy="35784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8" name="Straight Arrow Connector 37"/>
          <p:cNvCxnSpPr/>
          <p:nvPr/>
        </p:nvCxnSpPr>
        <p:spPr bwMode="auto">
          <a:xfrm flipH="1" flipV="1">
            <a:off x="5295900" y="2371127"/>
            <a:ext cx="2093" cy="53732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40" name="Content Placeholder 6"/>
          <p:cNvSpPr txBox="1">
            <a:spLocks/>
          </p:cNvSpPr>
          <p:nvPr/>
        </p:nvSpPr>
        <p:spPr bwMode="auto">
          <a:xfrm>
            <a:off x="685800" y="5200180"/>
            <a:ext cx="7772400" cy="166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t>Network intrusion detectors are similarly implemented as filter drivers</a:t>
            </a:r>
          </a:p>
          <a:p>
            <a:r>
              <a:rPr lang="en-US" kern="0" dirty="0"/>
              <a:t>Both types of defensive mechanisms live in the kernel . . .</a:t>
            </a:r>
          </a:p>
          <a:p>
            <a:pPr lvl="1"/>
            <a:r>
              <a:rPr lang="en-US" kern="0" dirty="0"/>
              <a:t>. . . and thus cannot detect evil at the VMBR level!</a:t>
            </a:r>
          </a:p>
        </p:txBody>
      </p:sp>
    </p:spTree>
    <p:extLst>
      <p:ext uri="{BB962C8B-B14F-4D97-AF65-F5344CB8AC3E}">
        <p14:creationId xmlns:p14="http://schemas.microsoft.com/office/powerpoint/2010/main" val="134170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counterinception.com/sites/default/files/pictures/MatrixBluePillRedPil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
            <a:ext cx="10515600" cy="5487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62600"/>
            <a:ext cx="9144000" cy="1015663"/>
          </a:xfrm>
          <a:prstGeom prst="rect">
            <a:avLst/>
          </a:prstGeom>
          <a:noFill/>
        </p:spPr>
        <p:txBody>
          <a:bodyPr wrap="square" rtlCol="0">
            <a:spAutoFit/>
          </a:bodyPr>
          <a:lstStyle/>
          <a:p>
            <a:pPr algn="ctr"/>
            <a:r>
              <a:rPr lang="en-US" sz="6000" dirty="0">
                <a:solidFill>
                  <a:schemeClr val="bg1"/>
                </a:solidFill>
                <a:latin typeface="+mn-lt"/>
              </a:rPr>
              <a:t>The “Blue Pill” Kerfuffle</a:t>
            </a:r>
          </a:p>
        </p:txBody>
      </p:sp>
      <p:sp>
        <p:nvSpPr>
          <p:cNvPr id="8" name="Rectangle 7"/>
          <p:cNvSpPr/>
          <p:nvPr/>
        </p:nvSpPr>
        <p:spPr bwMode="auto">
          <a:xfrm>
            <a:off x="0" y="-1"/>
            <a:ext cx="4800600" cy="55626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Content Placeholder 2"/>
          <p:cNvSpPr>
            <a:spLocks noGrp="1"/>
          </p:cNvSpPr>
          <p:nvPr>
            <p:ph idx="1"/>
          </p:nvPr>
        </p:nvSpPr>
        <p:spPr>
          <a:xfrm>
            <a:off x="0" y="0"/>
            <a:ext cx="8382000" cy="914400"/>
          </a:xfrm>
        </p:spPr>
        <p:txBody>
          <a:bodyPr/>
          <a:lstStyle/>
          <a:p>
            <a:r>
              <a:rPr lang="en-US" dirty="0">
                <a:solidFill>
                  <a:schemeClr val="bg1"/>
                </a:solidFill>
              </a:rPr>
              <a:t>Blue Pill was a proof-of-concept VMBR that used AMD/x86 hardware-assisted virtualization</a:t>
            </a:r>
          </a:p>
        </p:txBody>
      </p:sp>
      <p:sp>
        <p:nvSpPr>
          <p:cNvPr id="11" name="Content Placeholder 2"/>
          <p:cNvSpPr txBox="1">
            <a:spLocks/>
          </p:cNvSpPr>
          <p:nvPr/>
        </p:nvSpPr>
        <p:spPr bwMode="auto">
          <a:xfrm>
            <a:off x="0" y="762000"/>
            <a:ext cx="556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dirty="0">
                <a:solidFill>
                  <a:schemeClr val="bg1"/>
                </a:solidFill>
              </a:rPr>
              <a:t>“There is no software-visible bit whose setting indicates whether a logical processor is in VMX non-root operation. This fact may allow a VMM to prevent guest software from determining that it is running in a virtual machine.” –Intel VT-x specification</a:t>
            </a:r>
          </a:p>
          <a:p>
            <a:r>
              <a:rPr lang="en-US" dirty="0">
                <a:solidFill>
                  <a:schemeClr val="bg1"/>
                </a:solidFill>
              </a:rPr>
              <a:t>Inventor of Blue Pill claimed that since Blue Pill uses hardware-assisted virtualization (including RDTSC), Blue Pill is “100% undetectable”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737" y="1066800"/>
            <a:ext cx="3533063" cy="365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4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5562600"/>
            <a:ext cx="9144000" cy="1015663"/>
          </a:xfrm>
          <a:prstGeom prst="rect">
            <a:avLst/>
          </a:prstGeom>
          <a:noFill/>
        </p:spPr>
        <p:txBody>
          <a:bodyPr wrap="square" rtlCol="0">
            <a:spAutoFit/>
          </a:bodyPr>
          <a:lstStyle/>
          <a:p>
            <a:pPr algn="ctr"/>
            <a:r>
              <a:rPr lang="en-US" sz="6000" dirty="0">
                <a:solidFill>
                  <a:schemeClr val="bg1"/>
                </a:solidFill>
                <a:latin typeface="+mn-lt"/>
              </a:rPr>
              <a:t>The “Blue Pill” Kerfuffle</a:t>
            </a:r>
          </a:p>
        </p:txBody>
      </p:sp>
      <p:sp>
        <p:nvSpPr>
          <p:cNvPr id="8" name="Rectangle 7"/>
          <p:cNvSpPr/>
          <p:nvPr/>
        </p:nvSpPr>
        <p:spPr bwMode="auto">
          <a:xfrm>
            <a:off x="0" y="-1"/>
            <a:ext cx="4800600" cy="55626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737" y="1066800"/>
            <a:ext cx="3533063" cy="365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283" r="10076"/>
          <a:stretch/>
        </p:blipFill>
        <p:spPr bwMode="auto">
          <a:xfrm>
            <a:off x="5407" y="7220"/>
            <a:ext cx="4033194"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0" y="0"/>
            <a:ext cx="9144000" cy="914400"/>
          </a:xfrm>
        </p:spPr>
        <p:txBody>
          <a:bodyPr/>
          <a:lstStyle/>
          <a:p>
            <a:r>
              <a:rPr lang="en-US" dirty="0">
                <a:solidFill>
                  <a:schemeClr val="bg1"/>
                </a:solidFill>
              </a:rPr>
              <a:t>Security researchers started looking for “red pills,” i.e., mechanisms that target OSes can use to detect Blue Pill</a:t>
            </a:r>
          </a:p>
        </p:txBody>
      </p:sp>
      <p:sp>
        <p:nvSpPr>
          <p:cNvPr id="14" name="Content Placeholder 2"/>
          <p:cNvSpPr txBox="1">
            <a:spLocks/>
          </p:cNvSpPr>
          <p:nvPr/>
        </p:nvSpPr>
        <p:spPr bwMode="auto">
          <a:xfrm>
            <a:off x="4038600" y="761999"/>
            <a:ext cx="5029199" cy="3581401"/>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solidFill>
                  <a:schemeClr val="bg1"/>
                </a:solidFill>
              </a:rPr>
              <a:t>One commonly proposed red pill: external sources of time</a:t>
            </a:r>
          </a:p>
          <a:p>
            <a:pPr lvl="1"/>
            <a:r>
              <a:rPr lang="en-US" kern="0" dirty="0">
                <a:solidFill>
                  <a:schemeClr val="bg1"/>
                </a:solidFill>
              </a:rPr>
              <a:t>VMBR can virtualize local clock interfaces, but can’t virtualize clocks on remote machines!</a:t>
            </a:r>
          </a:p>
          <a:p>
            <a:pPr lvl="1"/>
            <a:r>
              <a:rPr lang="en-US" kern="0" dirty="0">
                <a:solidFill>
                  <a:schemeClr val="bg1"/>
                </a:solidFill>
              </a:rPr>
              <a:t>So, target OS can try to time sensitive instructions w.r.t. time stamps fetched over the network</a:t>
            </a:r>
          </a:p>
        </p:txBody>
      </p:sp>
      <p:sp>
        <p:nvSpPr>
          <p:cNvPr id="15" name="Content Placeholder 2"/>
          <p:cNvSpPr txBox="1">
            <a:spLocks/>
          </p:cNvSpPr>
          <p:nvPr/>
        </p:nvSpPr>
        <p:spPr bwMode="auto">
          <a:xfrm>
            <a:off x="5407" y="4267201"/>
            <a:ext cx="9138593" cy="2362200"/>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solidFill>
                  <a:schemeClr val="bg1"/>
                </a:solidFill>
              </a:rPr>
              <a:t>Timing complication 1: VMBR controls network interfaces, so if it knew the network timing protocol, could it rewrite packets? [Seems hard]</a:t>
            </a:r>
          </a:p>
          <a:p>
            <a:r>
              <a:rPr lang="en-US" kern="0" dirty="0">
                <a:solidFill>
                  <a:schemeClr val="bg1"/>
                </a:solidFill>
              </a:rPr>
              <a:t>Timing complication 2: How much jitter is involved in received network packets? Will this confuse timing measurements? [VMBR can inject jitter—very easy]</a:t>
            </a:r>
          </a:p>
        </p:txBody>
      </p:sp>
    </p:spTree>
    <p:extLst>
      <p:ext uri="{BB962C8B-B14F-4D97-AF65-F5344CB8AC3E}">
        <p14:creationId xmlns:p14="http://schemas.microsoft.com/office/powerpoint/2010/main" val="39119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bwMode="auto">
          <a:xfrm>
            <a:off x="0" y="-1"/>
            <a:ext cx="4800600" cy="55626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83" r="10076"/>
          <a:stretch/>
        </p:blipFill>
        <p:spPr bwMode="auto">
          <a:xfrm>
            <a:off x="5407" y="7220"/>
            <a:ext cx="4033194"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0" y="0"/>
            <a:ext cx="9144000" cy="914400"/>
          </a:xfrm>
        </p:spPr>
        <p:txBody>
          <a:bodyPr/>
          <a:lstStyle/>
          <a:p>
            <a:r>
              <a:rPr lang="en-US" dirty="0">
                <a:solidFill>
                  <a:schemeClr val="bg1"/>
                </a:solidFill>
              </a:rPr>
              <a:t>Many people also claimed that properly virtualizing RDTSC is impossible for the VMBR to do correctly</a:t>
            </a:r>
          </a:p>
        </p:txBody>
      </p:sp>
      <p:sp>
        <p:nvSpPr>
          <p:cNvPr id="14" name="Content Placeholder 2"/>
          <p:cNvSpPr txBox="1">
            <a:spLocks/>
          </p:cNvSpPr>
          <p:nvPr/>
        </p:nvSpPr>
        <p:spPr bwMode="auto">
          <a:xfrm>
            <a:off x="4038600" y="810925"/>
            <a:ext cx="5029199" cy="3810001"/>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solidFill>
                  <a:schemeClr val="bg1"/>
                </a:solidFill>
              </a:rPr>
              <a:t>An engineer at VMware called the Blue Pill research “quasi-illiterate gibberish”</a:t>
            </a:r>
          </a:p>
          <a:p>
            <a:r>
              <a:rPr lang="en-US" kern="0" dirty="0">
                <a:solidFill>
                  <a:schemeClr val="bg1"/>
                </a:solidFill>
              </a:rPr>
              <a:t>“The claim is that SVM/VT make it possible to cloak the presence of a VMM rootkit completely. Allow me to go on record: this claim is pure fantasy. In practice, it is always possible to detect the presence of a VMM, via timing attacks.”</a:t>
            </a:r>
          </a:p>
        </p:txBody>
      </p:sp>
      <p:sp>
        <p:nvSpPr>
          <p:cNvPr id="15" name="Content Placeholder 2"/>
          <p:cNvSpPr txBox="1">
            <a:spLocks/>
          </p:cNvSpPr>
          <p:nvPr/>
        </p:nvSpPr>
        <p:spPr bwMode="auto">
          <a:xfrm>
            <a:off x="5407" y="4620926"/>
            <a:ext cx="9138593" cy="2160874"/>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200" kern="0" dirty="0">
                <a:solidFill>
                  <a:schemeClr val="bg1"/>
                </a:solidFill>
              </a:rPr>
              <a:t>“VMware's software goes to extremely clever lengths in coordinating and manipulating the various virtual time sources just to get certain versions of the Linux kernel to boot . . . This was the result of a real, naturally occurring guest code that had nothing to do with VM detection; you can imagine that a dedicated attack on the VMM's virtual time sources could be many orders of magnitude more effective.”</a:t>
            </a:r>
          </a:p>
        </p:txBody>
      </p:sp>
    </p:spTree>
    <p:extLst>
      <p:ext uri="{BB962C8B-B14F-4D97-AF65-F5344CB8AC3E}">
        <p14:creationId xmlns:p14="http://schemas.microsoft.com/office/powerpoint/2010/main" val="95581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bwMode="auto">
          <a:xfrm>
            <a:off x="0" y="-1"/>
            <a:ext cx="4800600" cy="55626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83" r="10076"/>
          <a:stretch/>
        </p:blipFill>
        <p:spPr bwMode="auto">
          <a:xfrm>
            <a:off x="5407" y="7220"/>
            <a:ext cx="4033194"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0" y="0"/>
            <a:ext cx="9144000" cy="914400"/>
          </a:xfrm>
        </p:spPr>
        <p:txBody>
          <a:bodyPr/>
          <a:lstStyle/>
          <a:p>
            <a:r>
              <a:rPr lang="en-US" dirty="0">
                <a:solidFill>
                  <a:schemeClr val="bg1"/>
                </a:solidFill>
              </a:rPr>
              <a:t>Fundamental challenge: Completely accurate timing virtualization requires attacker to do full system simulation via interpretation (much slower than trap-and-emulate!)</a:t>
            </a:r>
          </a:p>
        </p:txBody>
      </p:sp>
      <p:sp>
        <p:nvSpPr>
          <p:cNvPr id="14" name="Content Placeholder 2"/>
          <p:cNvSpPr txBox="1">
            <a:spLocks/>
          </p:cNvSpPr>
          <p:nvPr/>
        </p:nvSpPr>
        <p:spPr bwMode="auto">
          <a:xfrm>
            <a:off x="4038600" y="1219200"/>
            <a:ext cx="5029199" cy="3401726"/>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solidFill>
                  <a:schemeClr val="bg1"/>
                </a:solidFill>
              </a:rPr>
              <a:t>Ex: Does the VMBR emulate the relative latencies of a TLB miss versus polling the network card for data? If the VMBR doesn’t do both, target OS can detect the timing discrepancy!</a:t>
            </a:r>
          </a:p>
          <a:p>
            <a:r>
              <a:rPr lang="en-US" kern="0" dirty="0">
                <a:solidFill>
                  <a:schemeClr val="bg1"/>
                </a:solidFill>
              </a:rPr>
              <a:t>Cycle-accurate simulation has a performance overhead of ~25,000x; users would notice!</a:t>
            </a:r>
          </a:p>
        </p:txBody>
      </p:sp>
      <p:grpSp>
        <p:nvGrpSpPr>
          <p:cNvPr id="3" name="Group 2"/>
          <p:cNvGrpSpPr/>
          <p:nvPr/>
        </p:nvGrpSpPr>
        <p:grpSpPr>
          <a:xfrm>
            <a:off x="0" y="4652208"/>
            <a:ext cx="6248401" cy="2122934"/>
            <a:chOff x="0" y="4652208"/>
            <a:chExt cx="6248401" cy="2122934"/>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652208"/>
              <a:ext cx="5714999" cy="212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5791201" y="5074520"/>
              <a:ext cx="457200" cy="1334825"/>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11" name="Content Placeholder 2"/>
          <p:cNvSpPr txBox="1">
            <a:spLocks/>
          </p:cNvSpPr>
          <p:nvPr/>
        </p:nvSpPr>
        <p:spPr bwMode="auto">
          <a:xfrm>
            <a:off x="6247600" y="4584833"/>
            <a:ext cx="2819400" cy="2205792"/>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solidFill>
                  <a:schemeClr val="bg1"/>
                </a:solidFill>
              </a:rPr>
              <a:t>Given the complexity of VMBRs, they don’t seem worth the trouble for most attackers</a:t>
            </a:r>
          </a:p>
        </p:txBody>
      </p:sp>
    </p:spTree>
    <p:extLst>
      <p:ext uri="{BB962C8B-B14F-4D97-AF65-F5344CB8AC3E}">
        <p14:creationId xmlns:p14="http://schemas.microsoft.com/office/powerpoint/2010/main" val="25109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75"/>
            <a:ext cx="7772400" cy="457200"/>
          </a:xfrm>
        </p:spPr>
        <p:txBody>
          <a:bodyPr/>
          <a:lstStyle/>
          <a:p>
            <a:r>
              <a:rPr lang="en-US" dirty="0"/>
              <a:t>Attested Booting: iPhone</a:t>
            </a:r>
          </a:p>
        </p:txBody>
      </p:sp>
      <p:sp>
        <p:nvSpPr>
          <p:cNvPr id="3" name="Content Placeholder 2"/>
          <p:cNvSpPr>
            <a:spLocks noGrp="1"/>
          </p:cNvSpPr>
          <p:nvPr>
            <p:ph idx="1"/>
          </p:nvPr>
        </p:nvSpPr>
        <p:spPr>
          <a:xfrm>
            <a:off x="228600" y="914400"/>
            <a:ext cx="8763000" cy="5943600"/>
          </a:xfrm>
        </p:spPr>
        <p:txBody>
          <a:bodyPr/>
          <a:lstStyle/>
          <a:p>
            <a:r>
              <a:rPr lang="en-US" sz="2300" dirty="0"/>
              <a:t>Each participant Alice in the cryptosystem has a public key and a private key</a:t>
            </a:r>
          </a:p>
          <a:p>
            <a:pPr lvl="1"/>
            <a:r>
              <a:rPr lang="en-US" sz="2300" dirty="0"/>
              <a:t>Alice distributes PubKey</a:t>
            </a:r>
            <a:r>
              <a:rPr lang="en-US" sz="2300" baseline="-25000" dirty="0"/>
              <a:t>Alice</a:t>
            </a:r>
            <a:r>
              <a:rPr lang="en-US" sz="2300" dirty="0"/>
              <a:t> to people who want to verify that Alice has sent them messages</a:t>
            </a:r>
          </a:p>
          <a:p>
            <a:pPr lvl="1"/>
            <a:r>
              <a:rPr lang="en-US" sz="2300" dirty="0"/>
              <a:t>Alice keeps </a:t>
            </a:r>
            <a:r>
              <a:rPr lang="en-US" sz="2300" dirty="0" err="1"/>
              <a:t>PrivKey</a:t>
            </a:r>
            <a:r>
              <a:rPr lang="en-US" sz="2300" baseline="-25000" dirty="0" err="1"/>
              <a:t>Alice</a:t>
            </a:r>
            <a:r>
              <a:rPr lang="en-US" sz="2300" dirty="0"/>
              <a:t> private</a:t>
            </a:r>
          </a:p>
          <a:p>
            <a:r>
              <a:rPr lang="en-US" sz="2300" dirty="0"/>
              <a:t>The signature function sig(</a:t>
            </a:r>
            <a:r>
              <a:rPr lang="en-US" sz="2300" dirty="0" err="1"/>
              <a:t>msg</a:t>
            </a:r>
            <a:r>
              <a:rPr lang="en-US" sz="2300" dirty="0"/>
              <a:t>, key) has a special property . . .</a:t>
            </a:r>
          </a:p>
          <a:p>
            <a:pPr marL="457200" lvl="1" indent="0">
              <a:buNone/>
            </a:pPr>
            <a:r>
              <a:rPr lang="en-US" sz="2300" dirty="0"/>
              <a:t>           sig( sig(</a:t>
            </a:r>
            <a:r>
              <a:rPr lang="en-US" sz="2300" dirty="0" err="1"/>
              <a:t>msg</a:t>
            </a:r>
            <a:r>
              <a:rPr lang="en-US" sz="2300" dirty="0"/>
              <a:t>, </a:t>
            </a:r>
            <a:r>
              <a:rPr lang="en-US" sz="2300" dirty="0" err="1"/>
              <a:t>PrivKey</a:t>
            </a:r>
            <a:r>
              <a:rPr lang="en-US" sz="2300" baseline="-25000" dirty="0" err="1"/>
              <a:t>Alice</a:t>
            </a:r>
            <a:r>
              <a:rPr lang="en-US" sz="2300" dirty="0"/>
              <a:t>), </a:t>
            </a:r>
            <a:r>
              <a:rPr lang="en-US" sz="2300" dirty="0" err="1"/>
              <a:t>PubKey</a:t>
            </a:r>
            <a:r>
              <a:rPr lang="en-US" sz="2300" baseline="-25000" dirty="0" err="1"/>
              <a:t>Alice</a:t>
            </a:r>
            <a:r>
              <a:rPr lang="en-US" sz="2300" dirty="0"/>
              <a:t>) = </a:t>
            </a:r>
            <a:r>
              <a:rPr lang="en-US" sz="2300" dirty="0" err="1"/>
              <a:t>msg</a:t>
            </a:r>
            <a:endParaRPr lang="en-US" sz="2300" dirty="0"/>
          </a:p>
          <a:p>
            <a:pPr marL="0" indent="0">
              <a:buNone/>
            </a:pPr>
            <a:r>
              <a:rPr lang="en-US" sz="2300" dirty="0"/>
              <a:t>     . . . but only if the public/private keys match</a:t>
            </a:r>
          </a:p>
          <a:p>
            <a:r>
              <a:rPr lang="en-US" sz="2300" dirty="0"/>
              <a:t>Alice can send &lt;</a:t>
            </a:r>
            <a:r>
              <a:rPr lang="en-US" sz="2300" dirty="0" err="1"/>
              <a:t>msg</a:t>
            </a:r>
            <a:r>
              <a:rPr lang="en-US" sz="2300" dirty="0"/>
              <a:t>,  sig(</a:t>
            </a:r>
            <a:r>
              <a:rPr lang="en-US" sz="2300" dirty="0" err="1"/>
              <a:t>msg</a:t>
            </a:r>
            <a:r>
              <a:rPr lang="en-US" sz="2300" dirty="0"/>
              <a:t>, </a:t>
            </a:r>
            <a:r>
              <a:rPr lang="en-US" sz="2300" dirty="0" err="1"/>
              <a:t>PrivKey</a:t>
            </a:r>
            <a:r>
              <a:rPr lang="en-US" sz="2300" baseline="-25000" dirty="0" err="1"/>
              <a:t>Alice</a:t>
            </a:r>
            <a:r>
              <a:rPr lang="en-US" sz="2300" dirty="0"/>
              <a:t>)&gt; to Bob, allowing Bob to use </a:t>
            </a:r>
            <a:r>
              <a:rPr lang="en-US" sz="2300" dirty="0" err="1"/>
              <a:t>PubKey</a:t>
            </a:r>
            <a:r>
              <a:rPr lang="en-US" sz="2300" baseline="-25000" dirty="0" err="1"/>
              <a:t>Alice</a:t>
            </a:r>
            <a:r>
              <a:rPr lang="en-US" sz="2300" baseline="-25000" dirty="0"/>
              <a:t> </a:t>
            </a:r>
            <a:r>
              <a:rPr lang="en-US" sz="2300" dirty="0"/>
              <a:t>to verify the signature</a:t>
            </a:r>
          </a:p>
          <a:p>
            <a:pPr lvl="1"/>
            <a:r>
              <a:rPr lang="en-US" sz="2300" dirty="0"/>
              <a:t>Optimization: Alice sends &lt;</a:t>
            </a:r>
            <a:r>
              <a:rPr lang="en-US" sz="2300" dirty="0" err="1"/>
              <a:t>msg</a:t>
            </a:r>
            <a:r>
              <a:rPr lang="en-US" sz="2300" dirty="0"/>
              <a:t>,  sig(hash(</a:t>
            </a:r>
            <a:r>
              <a:rPr lang="en-US" sz="2300" dirty="0" err="1"/>
              <a:t>msg</a:t>
            </a:r>
            <a:r>
              <a:rPr lang="en-US" sz="2300" dirty="0"/>
              <a:t>), PrivKey</a:t>
            </a:r>
            <a:r>
              <a:rPr lang="en-US" sz="2300" baseline="-25000" dirty="0"/>
              <a:t>Alice</a:t>
            </a:r>
            <a:r>
              <a:rPr lang="en-US" sz="2300" dirty="0"/>
              <a:t>)&gt;</a:t>
            </a:r>
          </a:p>
          <a:p>
            <a:pPr lvl="1"/>
            <a:r>
              <a:rPr lang="en-US" sz="2300" dirty="0"/>
              <a:t>hash(</a:t>
            </a:r>
            <a:r>
              <a:rPr lang="en-US" sz="2300" dirty="0" err="1"/>
              <a:t>msg</a:t>
            </a:r>
            <a:r>
              <a:rPr lang="en-US" sz="2300" dirty="0"/>
              <a:t>) takes an arbitrary length </a:t>
            </a:r>
            <a:r>
              <a:rPr lang="en-US" sz="2300" dirty="0" err="1"/>
              <a:t>msg</a:t>
            </a:r>
            <a:r>
              <a:rPr lang="en-US" sz="2300" dirty="0"/>
              <a:t> and outputs a fixed-length output (say, 20 bytes)</a:t>
            </a:r>
          </a:p>
          <a:p>
            <a:pPr lvl="1"/>
            <a:r>
              <a:rPr lang="en-US" sz="2300" dirty="0"/>
              <a:t>A good hash function should be uniform (i.e., spreading all inputs evenly and randomly across output space)</a:t>
            </a:r>
          </a:p>
        </p:txBody>
      </p:sp>
      <p:sp>
        <p:nvSpPr>
          <p:cNvPr id="4" name="Title 1"/>
          <p:cNvSpPr txBox="1">
            <a:spLocks/>
          </p:cNvSpPr>
          <p:nvPr/>
        </p:nvSpPr>
        <p:spPr bwMode="auto">
          <a:xfrm>
            <a:off x="685800" y="4860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kern="0" dirty="0"/>
              <a:t>. . . but first, public key cryptography</a:t>
            </a:r>
          </a:p>
        </p:txBody>
      </p:sp>
    </p:spTree>
    <p:extLst>
      <p:ext uri="{BB962C8B-B14F-4D97-AF65-F5344CB8AC3E}">
        <p14:creationId xmlns:p14="http://schemas.microsoft.com/office/powerpoint/2010/main" val="74573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75"/>
            <a:ext cx="7772400" cy="457200"/>
          </a:xfrm>
        </p:spPr>
        <p:txBody>
          <a:bodyPr/>
          <a:lstStyle/>
          <a:p>
            <a:r>
              <a:rPr lang="en-US" dirty="0"/>
              <a:t>Attested Booting: iPhone</a:t>
            </a:r>
          </a:p>
        </p:txBody>
      </p:sp>
      <p:grpSp>
        <p:nvGrpSpPr>
          <p:cNvPr id="80" name="Group 79"/>
          <p:cNvGrpSpPr/>
          <p:nvPr/>
        </p:nvGrpSpPr>
        <p:grpSpPr>
          <a:xfrm>
            <a:off x="1981200" y="4134050"/>
            <a:ext cx="2667000" cy="2491650"/>
            <a:chOff x="1905000" y="4134050"/>
            <a:chExt cx="2667000" cy="2491650"/>
          </a:xfrm>
        </p:grpSpPr>
        <p:sp>
          <p:nvSpPr>
            <p:cNvPr id="7" name="Rectangle 6"/>
            <p:cNvSpPr/>
            <p:nvPr/>
          </p:nvSpPr>
          <p:spPr bwMode="auto">
            <a:xfrm>
              <a:off x="1905000" y="4197480"/>
              <a:ext cx="2667000" cy="1905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TextBox 7"/>
            <p:cNvSpPr txBox="1"/>
            <p:nvPr/>
          </p:nvSpPr>
          <p:spPr>
            <a:xfrm>
              <a:off x="1905000" y="6102480"/>
              <a:ext cx="2667000" cy="523220"/>
            </a:xfrm>
            <a:prstGeom prst="rect">
              <a:avLst/>
            </a:prstGeom>
            <a:noFill/>
          </p:spPr>
          <p:txBody>
            <a:bodyPr wrap="square" rtlCol="0">
              <a:spAutoFit/>
            </a:bodyPr>
            <a:lstStyle/>
            <a:p>
              <a:pPr algn="ctr"/>
              <a:r>
                <a:rPr lang="en-US" sz="2800" dirty="0">
                  <a:latin typeface="+mn-lt"/>
                </a:rPr>
                <a:t>Immutable ROM</a:t>
              </a:r>
            </a:p>
          </p:txBody>
        </p:sp>
        <p:sp>
          <p:nvSpPr>
            <p:cNvPr id="9" name="Rectangle 8"/>
            <p:cNvSpPr/>
            <p:nvPr/>
          </p:nvSpPr>
          <p:spPr bwMode="auto">
            <a:xfrm>
              <a:off x="2057400" y="4920670"/>
              <a:ext cx="2362200" cy="543580"/>
            </a:xfrm>
            <a:prstGeom prst="rect">
              <a:avLst/>
            </a:prstGeom>
            <a:solidFill>
              <a:schemeClr val="tx1">
                <a:lumMod val="75000"/>
                <a:lumOff val="2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Rectangle 9"/>
            <p:cNvSpPr/>
            <p:nvPr/>
          </p:nvSpPr>
          <p:spPr bwMode="auto">
            <a:xfrm>
              <a:off x="2057400" y="5464250"/>
              <a:ext cx="2362200" cy="543580"/>
            </a:xfrm>
            <a:prstGeom prst="rect">
              <a:avLst/>
            </a:prstGeom>
            <a:solidFill>
              <a:schemeClr val="tx1">
                <a:lumMod val="75000"/>
                <a:lumOff val="2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p:cNvSpPr txBox="1"/>
            <p:nvPr/>
          </p:nvSpPr>
          <p:spPr>
            <a:xfrm>
              <a:off x="2057400" y="5498285"/>
              <a:ext cx="2362200" cy="461665"/>
            </a:xfrm>
            <a:prstGeom prst="rect">
              <a:avLst/>
            </a:prstGeom>
            <a:noFill/>
          </p:spPr>
          <p:txBody>
            <a:bodyPr wrap="square" rtlCol="0">
              <a:spAutoFit/>
            </a:bodyPr>
            <a:lstStyle/>
            <a:p>
              <a:pPr algn="ctr"/>
              <a:r>
                <a:rPr lang="en-US" dirty="0">
                  <a:solidFill>
                    <a:schemeClr val="bg1"/>
                  </a:solidFill>
                  <a:latin typeface="+mn-lt"/>
                </a:rPr>
                <a:t>Initial boot code</a:t>
              </a:r>
            </a:p>
          </p:txBody>
        </p:sp>
        <p:sp>
          <p:nvSpPr>
            <p:cNvPr id="12" name="TextBox 11"/>
            <p:cNvSpPr txBox="1"/>
            <p:nvPr/>
          </p:nvSpPr>
          <p:spPr>
            <a:xfrm>
              <a:off x="2078255" y="4961627"/>
              <a:ext cx="2362200" cy="461665"/>
            </a:xfrm>
            <a:prstGeom prst="rect">
              <a:avLst/>
            </a:prstGeom>
            <a:noFill/>
          </p:spPr>
          <p:txBody>
            <a:bodyPr wrap="square" rtlCol="0">
              <a:spAutoFit/>
            </a:bodyPr>
            <a:lstStyle/>
            <a:p>
              <a:pPr algn="ctr"/>
              <a:r>
                <a:rPr lang="en-US" dirty="0">
                  <a:solidFill>
                    <a:schemeClr val="bg1"/>
                  </a:solidFill>
                  <a:latin typeface="+mn-lt"/>
                </a:rPr>
                <a:t>PubKey</a:t>
              </a:r>
              <a:r>
                <a:rPr lang="en-US" sz="3200" baseline="-25000" dirty="0">
                  <a:solidFill>
                    <a:schemeClr val="bg1"/>
                  </a:solidFill>
                  <a:latin typeface="+mn-lt"/>
                </a:rPr>
                <a:t>Apple</a:t>
              </a:r>
            </a:p>
          </p:txBody>
        </p:sp>
        <p:grpSp>
          <p:nvGrpSpPr>
            <p:cNvPr id="17" name="Group 16"/>
            <p:cNvGrpSpPr/>
            <p:nvPr/>
          </p:nvGrpSpPr>
          <p:grpSpPr>
            <a:xfrm>
              <a:off x="2154455" y="4134050"/>
              <a:ext cx="2209800" cy="821322"/>
              <a:chOff x="4648200" y="2507320"/>
              <a:chExt cx="2209800" cy="821322"/>
            </a:xfrm>
          </p:grpSpPr>
          <p:sp>
            <p:nvSpPr>
              <p:cNvPr id="15" name="TextBox 14"/>
              <p:cNvSpPr txBox="1"/>
              <p:nvPr/>
            </p:nvSpPr>
            <p:spPr>
              <a:xfrm>
                <a:off x="4648200" y="2507320"/>
                <a:ext cx="2209800" cy="523220"/>
              </a:xfrm>
              <a:prstGeom prst="rect">
                <a:avLst/>
              </a:prstGeom>
              <a:noFill/>
            </p:spPr>
            <p:txBody>
              <a:bodyPr wrap="square" rtlCol="0">
                <a:spAutoFit/>
              </a:bodyPr>
              <a:lstStyle/>
              <a:p>
                <a:pPr algn="ctr"/>
                <a:r>
                  <a:rPr lang="en-US" sz="2800" dirty="0">
                    <a:solidFill>
                      <a:schemeClr val="bg1"/>
                    </a:solidFill>
                    <a:latin typeface="+mn-lt"/>
                  </a:rPr>
                  <a:t>Hardware</a:t>
                </a:r>
              </a:p>
            </p:txBody>
          </p:sp>
          <p:sp>
            <p:nvSpPr>
              <p:cNvPr id="16" name="TextBox 15"/>
              <p:cNvSpPr txBox="1"/>
              <p:nvPr/>
            </p:nvSpPr>
            <p:spPr>
              <a:xfrm>
                <a:off x="4648200" y="2805422"/>
                <a:ext cx="2209800" cy="523220"/>
              </a:xfrm>
              <a:prstGeom prst="rect">
                <a:avLst/>
              </a:prstGeom>
              <a:noFill/>
            </p:spPr>
            <p:txBody>
              <a:bodyPr wrap="square" rtlCol="0">
                <a:spAutoFit/>
              </a:bodyPr>
              <a:lstStyle/>
              <a:p>
                <a:pPr algn="ctr"/>
                <a:r>
                  <a:rPr lang="en-US" sz="2800" dirty="0">
                    <a:solidFill>
                      <a:schemeClr val="bg1"/>
                    </a:solidFill>
                    <a:latin typeface="+mn-lt"/>
                  </a:rPr>
                  <a:t>root of trust</a:t>
                </a:r>
              </a:p>
            </p:txBody>
          </p:sp>
        </p:grpSp>
      </p:grpSp>
      <p:grpSp>
        <p:nvGrpSpPr>
          <p:cNvPr id="79" name="Group 78"/>
          <p:cNvGrpSpPr/>
          <p:nvPr/>
        </p:nvGrpSpPr>
        <p:grpSpPr>
          <a:xfrm>
            <a:off x="4952600" y="3810000"/>
            <a:ext cx="4039200" cy="3048000"/>
            <a:chOff x="4952600" y="3810000"/>
            <a:chExt cx="4039200" cy="3048000"/>
          </a:xfrm>
        </p:grpSpPr>
        <p:grpSp>
          <p:nvGrpSpPr>
            <p:cNvPr id="46" name="Group 45"/>
            <p:cNvGrpSpPr/>
            <p:nvPr/>
          </p:nvGrpSpPr>
          <p:grpSpPr>
            <a:xfrm>
              <a:off x="5543550" y="6036678"/>
              <a:ext cx="2762250" cy="821322"/>
              <a:chOff x="4400550" y="4343400"/>
              <a:chExt cx="2762250" cy="821322"/>
            </a:xfrm>
          </p:grpSpPr>
          <p:sp>
            <p:nvSpPr>
              <p:cNvPr id="47" name="TextBox 46"/>
              <p:cNvSpPr txBox="1"/>
              <p:nvPr/>
            </p:nvSpPr>
            <p:spPr>
              <a:xfrm>
                <a:off x="4400550" y="4343400"/>
                <a:ext cx="2762250" cy="523220"/>
              </a:xfrm>
              <a:prstGeom prst="rect">
                <a:avLst/>
              </a:prstGeom>
              <a:noFill/>
            </p:spPr>
            <p:txBody>
              <a:bodyPr wrap="square" rtlCol="0">
                <a:spAutoFit/>
              </a:bodyPr>
              <a:lstStyle/>
              <a:p>
                <a:pPr algn="ctr"/>
                <a:r>
                  <a:rPr lang="en-US" sz="2800" dirty="0">
                    <a:latin typeface="+mn-lt"/>
                  </a:rPr>
                  <a:t>Updatable NOR</a:t>
                </a:r>
              </a:p>
            </p:txBody>
          </p:sp>
          <p:sp>
            <p:nvSpPr>
              <p:cNvPr id="48" name="TextBox 47"/>
              <p:cNvSpPr txBox="1"/>
              <p:nvPr/>
            </p:nvSpPr>
            <p:spPr>
              <a:xfrm>
                <a:off x="4648200" y="4641502"/>
                <a:ext cx="2209800" cy="523220"/>
              </a:xfrm>
              <a:prstGeom prst="rect">
                <a:avLst/>
              </a:prstGeom>
              <a:noFill/>
            </p:spPr>
            <p:txBody>
              <a:bodyPr wrap="square" rtlCol="0">
                <a:spAutoFit/>
              </a:bodyPr>
              <a:lstStyle/>
              <a:p>
                <a:pPr algn="ctr"/>
                <a:r>
                  <a:rPr lang="en-US" sz="2800" dirty="0">
                    <a:latin typeface="+mn-lt"/>
                  </a:rPr>
                  <a:t>Flash</a:t>
                </a:r>
              </a:p>
            </p:txBody>
          </p:sp>
        </p:grpSp>
        <p:grpSp>
          <p:nvGrpSpPr>
            <p:cNvPr id="65" name="Group 64"/>
            <p:cNvGrpSpPr/>
            <p:nvPr/>
          </p:nvGrpSpPr>
          <p:grpSpPr>
            <a:xfrm>
              <a:off x="4952600" y="3810000"/>
              <a:ext cx="4039200" cy="2286000"/>
              <a:chOff x="4038200" y="3810000"/>
              <a:chExt cx="4039200" cy="2286000"/>
            </a:xfrm>
          </p:grpSpPr>
          <p:sp>
            <p:nvSpPr>
              <p:cNvPr id="45" name="Rectangle 44"/>
              <p:cNvSpPr/>
              <p:nvPr/>
            </p:nvSpPr>
            <p:spPr bwMode="auto">
              <a:xfrm>
                <a:off x="4038200" y="3810000"/>
                <a:ext cx="4000700" cy="22860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8" name="Rectangle 57"/>
              <p:cNvSpPr/>
              <p:nvPr/>
            </p:nvSpPr>
            <p:spPr bwMode="auto">
              <a:xfrm>
                <a:off x="4152600" y="3908790"/>
                <a:ext cx="3800275" cy="101188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9" name="Rectangle 58"/>
              <p:cNvSpPr/>
              <p:nvPr/>
            </p:nvSpPr>
            <p:spPr bwMode="auto">
              <a:xfrm>
                <a:off x="4152599" y="5006103"/>
                <a:ext cx="3800275" cy="101188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52" name="Group 51"/>
              <p:cNvGrpSpPr/>
              <p:nvPr/>
            </p:nvGrpSpPr>
            <p:grpSpPr>
              <a:xfrm>
                <a:off x="4210050" y="4958568"/>
                <a:ext cx="3657600" cy="989388"/>
                <a:chOff x="4648200" y="1372812"/>
                <a:chExt cx="3657600" cy="989388"/>
              </a:xfrm>
            </p:grpSpPr>
            <p:sp>
              <p:nvSpPr>
                <p:cNvPr id="49" name="TextBox 48"/>
                <p:cNvSpPr txBox="1"/>
                <p:nvPr/>
              </p:nvSpPr>
              <p:spPr>
                <a:xfrm>
                  <a:off x="4648200" y="1372812"/>
                  <a:ext cx="3657600" cy="461665"/>
                </a:xfrm>
                <a:prstGeom prst="rect">
                  <a:avLst/>
                </a:prstGeom>
                <a:noFill/>
              </p:spPr>
              <p:txBody>
                <a:bodyPr wrap="square" rtlCol="0">
                  <a:spAutoFit/>
                </a:bodyPr>
                <a:lstStyle/>
                <a:p>
                  <a:pPr algn="ctr"/>
                  <a:r>
                    <a:rPr lang="en-US" dirty="0">
                      <a:latin typeface="+mn-lt"/>
                    </a:rPr>
                    <a:t>Low-level bootloader (LLB)</a:t>
                  </a:r>
                </a:p>
              </p:txBody>
            </p:sp>
            <p:sp>
              <p:nvSpPr>
                <p:cNvPr id="50" name="TextBox 49"/>
                <p:cNvSpPr txBox="1"/>
                <p:nvPr/>
              </p:nvSpPr>
              <p:spPr>
                <a:xfrm>
                  <a:off x="5905500" y="1600200"/>
                  <a:ext cx="1143000" cy="461665"/>
                </a:xfrm>
                <a:prstGeom prst="rect">
                  <a:avLst/>
                </a:prstGeom>
                <a:noFill/>
              </p:spPr>
              <p:txBody>
                <a:bodyPr wrap="square" rtlCol="0">
                  <a:spAutoFit/>
                </a:bodyPr>
                <a:lstStyle/>
                <a:p>
                  <a:pPr algn="ctr"/>
                  <a:r>
                    <a:rPr lang="en-US" dirty="0">
                      <a:latin typeface="+mn-lt"/>
                    </a:rPr>
                    <a:t>+</a:t>
                  </a:r>
                </a:p>
              </p:txBody>
            </p:sp>
            <p:sp>
              <p:nvSpPr>
                <p:cNvPr id="51" name="TextBox 50"/>
                <p:cNvSpPr txBox="1"/>
                <p:nvPr/>
              </p:nvSpPr>
              <p:spPr>
                <a:xfrm>
                  <a:off x="4648200" y="1900535"/>
                  <a:ext cx="3657600" cy="461665"/>
                </a:xfrm>
                <a:prstGeom prst="rect">
                  <a:avLst/>
                </a:prstGeom>
                <a:noFill/>
              </p:spPr>
              <p:txBody>
                <a:bodyPr wrap="square" rtlCol="0">
                  <a:spAutoFit/>
                </a:bodyPr>
                <a:lstStyle/>
                <a:p>
                  <a:pPr algn="ctr"/>
                  <a:r>
                    <a:rPr lang="en-US" dirty="0">
                      <a:latin typeface="+mn-lt"/>
                    </a:rPr>
                    <a:t>sig(hash(LLB), PrivKey</a:t>
                  </a:r>
                  <a:r>
                    <a:rPr lang="en-US" sz="3200" baseline="-25000" dirty="0">
                      <a:latin typeface="+mn-lt"/>
                    </a:rPr>
                    <a:t>Apple</a:t>
                  </a:r>
                  <a:r>
                    <a:rPr lang="en-US" dirty="0">
                      <a:latin typeface="+mn-lt"/>
                    </a:rPr>
                    <a:t>)</a:t>
                  </a:r>
                  <a:endParaRPr lang="en-US" baseline="-25000" dirty="0">
                    <a:latin typeface="+mn-lt"/>
                  </a:endParaRPr>
                </a:p>
              </p:txBody>
            </p:sp>
          </p:grpSp>
          <p:grpSp>
            <p:nvGrpSpPr>
              <p:cNvPr id="54" name="Group 53"/>
              <p:cNvGrpSpPr/>
              <p:nvPr/>
            </p:nvGrpSpPr>
            <p:grpSpPr>
              <a:xfrm>
                <a:off x="4038800" y="3879915"/>
                <a:ext cx="4038600" cy="919885"/>
                <a:chOff x="4486275" y="1372812"/>
                <a:chExt cx="4038600" cy="919885"/>
              </a:xfrm>
            </p:grpSpPr>
            <p:sp>
              <p:nvSpPr>
                <p:cNvPr id="55" name="TextBox 54"/>
                <p:cNvSpPr txBox="1"/>
                <p:nvPr/>
              </p:nvSpPr>
              <p:spPr>
                <a:xfrm>
                  <a:off x="4648200" y="1372812"/>
                  <a:ext cx="3657600" cy="461665"/>
                </a:xfrm>
                <a:prstGeom prst="rect">
                  <a:avLst/>
                </a:prstGeom>
                <a:noFill/>
              </p:spPr>
              <p:txBody>
                <a:bodyPr wrap="square" rtlCol="0">
                  <a:spAutoFit/>
                </a:bodyPr>
                <a:lstStyle/>
                <a:p>
                  <a:pPr algn="ctr"/>
                  <a:r>
                    <a:rPr lang="en-US" dirty="0" err="1">
                      <a:latin typeface="+mn-lt"/>
                    </a:rPr>
                    <a:t>iBoot</a:t>
                  </a:r>
                  <a:endParaRPr lang="en-US" dirty="0">
                    <a:latin typeface="+mn-lt"/>
                  </a:endParaRPr>
                </a:p>
              </p:txBody>
            </p:sp>
            <p:sp>
              <p:nvSpPr>
                <p:cNvPr id="56" name="TextBox 55"/>
                <p:cNvSpPr txBox="1"/>
                <p:nvPr/>
              </p:nvSpPr>
              <p:spPr>
                <a:xfrm>
                  <a:off x="5905500" y="1600200"/>
                  <a:ext cx="1143000" cy="461665"/>
                </a:xfrm>
                <a:prstGeom prst="rect">
                  <a:avLst/>
                </a:prstGeom>
                <a:noFill/>
              </p:spPr>
              <p:txBody>
                <a:bodyPr wrap="square" rtlCol="0">
                  <a:spAutoFit/>
                </a:bodyPr>
                <a:lstStyle/>
                <a:p>
                  <a:pPr algn="ctr"/>
                  <a:r>
                    <a:rPr lang="en-US" dirty="0">
                      <a:latin typeface="+mn-lt"/>
                    </a:rPr>
                    <a:t>+</a:t>
                  </a:r>
                </a:p>
              </p:txBody>
            </p:sp>
            <p:sp>
              <p:nvSpPr>
                <p:cNvPr id="57" name="TextBox 56"/>
                <p:cNvSpPr txBox="1"/>
                <p:nvPr/>
              </p:nvSpPr>
              <p:spPr>
                <a:xfrm>
                  <a:off x="4486275" y="1831032"/>
                  <a:ext cx="4038600" cy="461665"/>
                </a:xfrm>
                <a:prstGeom prst="rect">
                  <a:avLst/>
                </a:prstGeom>
                <a:noFill/>
              </p:spPr>
              <p:txBody>
                <a:bodyPr wrap="square" rtlCol="0">
                  <a:spAutoFit/>
                </a:bodyPr>
                <a:lstStyle/>
                <a:p>
                  <a:pPr algn="ctr"/>
                  <a:r>
                    <a:rPr lang="en-US" dirty="0">
                      <a:latin typeface="+mn-lt"/>
                    </a:rPr>
                    <a:t>sig(hash(</a:t>
                  </a:r>
                  <a:r>
                    <a:rPr lang="en-US" dirty="0" err="1">
                      <a:latin typeface="+mn-lt"/>
                    </a:rPr>
                    <a:t>iBoot</a:t>
                  </a:r>
                  <a:r>
                    <a:rPr lang="en-US" dirty="0">
                      <a:latin typeface="+mn-lt"/>
                    </a:rPr>
                    <a:t>), PrivKey</a:t>
                  </a:r>
                  <a:r>
                    <a:rPr lang="en-US" sz="3200" baseline="-25000" dirty="0">
                      <a:latin typeface="+mn-lt"/>
                    </a:rPr>
                    <a:t>Apple</a:t>
                  </a:r>
                  <a:r>
                    <a:rPr lang="en-US" dirty="0">
                      <a:latin typeface="+mn-lt"/>
                    </a:rPr>
                    <a:t>)</a:t>
                  </a:r>
                  <a:endParaRPr lang="en-US" baseline="-25000" dirty="0">
                    <a:latin typeface="+mn-lt"/>
                  </a:endParaRPr>
                </a:p>
              </p:txBody>
            </p:sp>
          </p:grpSp>
        </p:grpSp>
      </p:grpSp>
      <p:grpSp>
        <p:nvGrpSpPr>
          <p:cNvPr id="78" name="Group 77"/>
          <p:cNvGrpSpPr/>
          <p:nvPr/>
        </p:nvGrpSpPr>
        <p:grpSpPr>
          <a:xfrm>
            <a:off x="4953200" y="609600"/>
            <a:ext cx="4039200" cy="3107322"/>
            <a:chOff x="4953200" y="609600"/>
            <a:chExt cx="4039200" cy="3107322"/>
          </a:xfrm>
        </p:grpSpPr>
        <p:grpSp>
          <p:nvGrpSpPr>
            <p:cNvPr id="60" name="Group 59"/>
            <p:cNvGrpSpPr/>
            <p:nvPr/>
          </p:nvGrpSpPr>
          <p:grpSpPr>
            <a:xfrm>
              <a:off x="5334000" y="2895600"/>
              <a:ext cx="3048000" cy="821322"/>
              <a:chOff x="4219575" y="4343400"/>
              <a:chExt cx="3048000" cy="821322"/>
            </a:xfrm>
          </p:grpSpPr>
          <p:sp>
            <p:nvSpPr>
              <p:cNvPr id="61" name="TextBox 60"/>
              <p:cNvSpPr txBox="1"/>
              <p:nvPr/>
            </p:nvSpPr>
            <p:spPr>
              <a:xfrm>
                <a:off x="4219575" y="4343400"/>
                <a:ext cx="3048000" cy="523220"/>
              </a:xfrm>
              <a:prstGeom prst="rect">
                <a:avLst/>
              </a:prstGeom>
              <a:noFill/>
            </p:spPr>
            <p:txBody>
              <a:bodyPr wrap="square" rtlCol="0">
                <a:spAutoFit/>
              </a:bodyPr>
              <a:lstStyle/>
              <a:p>
                <a:pPr algn="ctr"/>
                <a:r>
                  <a:rPr lang="en-US" sz="2800" dirty="0">
                    <a:latin typeface="+mn-lt"/>
                  </a:rPr>
                  <a:t>Updatable NAND</a:t>
                </a:r>
              </a:p>
            </p:txBody>
          </p:sp>
          <p:sp>
            <p:nvSpPr>
              <p:cNvPr id="62" name="TextBox 61"/>
              <p:cNvSpPr txBox="1"/>
              <p:nvPr/>
            </p:nvSpPr>
            <p:spPr>
              <a:xfrm>
                <a:off x="4648200" y="4641502"/>
                <a:ext cx="2209800" cy="523220"/>
              </a:xfrm>
              <a:prstGeom prst="rect">
                <a:avLst/>
              </a:prstGeom>
              <a:noFill/>
            </p:spPr>
            <p:txBody>
              <a:bodyPr wrap="square" rtlCol="0">
                <a:spAutoFit/>
              </a:bodyPr>
              <a:lstStyle/>
              <a:p>
                <a:pPr algn="ctr"/>
                <a:r>
                  <a:rPr lang="en-US" sz="2800" dirty="0">
                    <a:latin typeface="+mn-lt"/>
                  </a:rPr>
                  <a:t>Flash</a:t>
                </a:r>
              </a:p>
            </p:txBody>
          </p:sp>
        </p:grpSp>
        <p:grpSp>
          <p:nvGrpSpPr>
            <p:cNvPr id="66" name="Group 65"/>
            <p:cNvGrpSpPr/>
            <p:nvPr/>
          </p:nvGrpSpPr>
          <p:grpSpPr>
            <a:xfrm>
              <a:off x="4953200" y="609600"/>
              <a:ext cx="4039200" cy="2286000"/>
              <a:chOff x="4038200" y="3810000"/>
              <a:chExt cx="4039200" cy="2286000"/>
            </a:xfrm>
          </p:grpSpPr>
          <p:sp>
            <p:nvSpPr>
              <p:cNvPr id="67" name="Rectangle 66"/>
              <p:cNvSpPr/>
              <p:nvPr/>
            </p:nvSpPr>
            <p:spPr bwMode="auto">
              <a:xfrm>
                <a:off x="4038200" y="3810000"/>
                <a:ext cx="4000700" cy="22860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Rectangle 67"/>
              <p:cNvSpPr/>
              <p:nvPr/>
            </p:nvSpPr>
            <p:spPr bwMode="auto">
              <a:xfrm>
                <a:off x="4152600" y="3908790"/>
                <a:ext cx="3800275" cy="101188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9" name="Rectangle 68"/>
              <p:cNvSpPr/>
              <p:nvPr/>
            </p:nvSpPr>
            <p:spPr bwMode="auto">
              <a:xfrm>
                <a:off x="4152599" y="5006103"/>
                <a:ext cx="3800275" cy="101188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70" name="Group 69"/>
              <p:cNvGrpSpPr/>
              <p:nvPr/>
            </p:nvGrpSpPr>
            <p:grpSpPr>
              <a:xfrm>
                <a:off x="4210050" y="4958568"/>
                <a:ext cx="3657600" cy="989388"/>
                <a:chOff x="4648200" y="1372812"/>
                <a:chExt cx="3657600" cy="989388"/>
              </a:xfrm>
            </p:grpSpPr>
            <p:sp>
              <p:nvSpPr>
                <p:cNvPr id="75" name="TextBox 74"/>
                <p:cNvSpPr txBox="1"/>
                <p:nvPr/>
              </p:nvSpPr>
              <p:spPr>
                <a:xfrm>
                  <a:off x="4648200" y="1372812"/>
                  <a:ext cx="3657600" cy="461665"/>
                </a:xfrm>
                <a:prstGeom prst="rect">
                  <a:avLst/>
                </a:prstGeom>
                <a:noFill/>
              </p:spPr>
              <p:txBody>
                <a:bodyPr wrap="square" rtlCol="0">
                  <a:spAutoFit/>
                </a:bodyPr>
                <a:lstStyle/>
                <a:p>
                  <a:pPr algn="ctr"/>
                  <a:r>
                    <a:rPr lang="en-US" dirty="0">
                      <a:latin typeface="+mn-lt"/>
                    </a:rPr>
                    <a:t>iOS</a:t>
                  </a:r>
                </a:p>
              </p:txBody>
            </p:sp>
            <p:sp>
              <p:nvSpPr>
                <p:cNvPr id="76" name="TextBox 75"/>
                <p:cNvSpPr txBox="1"/>
                <p:nvPr/>
              </p:nvSpPr>
              <p:spPr>
                <a:xfrm>
                  <a:off x="5905500" y="1600200"/>
                  <a:ext cx="1143000" cy="461665"/>
                </a:xfrm>
                <a:prstGeom prst="rect">
                  <a:avLst/>
                </a:prstGeom>
                <a:noFill/>
              </p:spPr>
              <p:txBody>
                <a:bodyPr wrap="square" rtlCol="0">
                  <a:spAutoFit/>
                </a:bodyPr>
                <a:lstStyle/>
                <a:p>
                  <a:pPr algn="ctr"/>
                  <a:r>
                    <a:rPr lang="en-US" dirty="0">
                      <a:latin typeface="+mn-lt"/>
                    </a:rPr>
                    <a:t>+</a:t>
                  </a:r>
                </a:p>
              </p:txBody>
            </p:sp>
            <p:sp>
              <p:nvSpPr>
                <p:cNvPr id="77" name="TextBox 76"/>
                <p:cNvSpPr txBox="1"/>
                <p:nvPr/>
              </p:nvSpPr>
              <p:spPr>
                <a:xfrm>
                  <a:off x="4648200" y="1900535"/>
                  <a:ext cx="3657600" cy="461665"/>
                </a:xfrm>
                <a:prstGeom prst="rect">
                  <a:avLst/>
                </a:prstGeom>
                <a:noFill/>
              </p:spPr>
              <p:txBody>
                <a:bodyPr wrap="square" rtlCol="0">
                  <a:spAutoFit/>
                </a:bodyPr>
                <a:lstStyle/>
                <a:p>
                  <a:pPr algn="ctr"/>
                  <a:r>
                    <a:rPr lang="en-US" dirty="0">
                      <a:latin typeface="+mn-lt"/>
                    </a:rPr>
                    <a:t>sig(hash(iOS), PrivKey</a:t>
                  </a:r>
                  <a:r>
                    <a:rPr lang="en-US" sz="3200" baseline="-25000" dirty="0">
                      <a:latin typeface="+mn-lt"/>
                    </a:rPr>
                    <a:t>Apple</a:t>
                  </a:r>
                  <a:r>
                    <a:rPr lang="en-US" dirty="0">
                      <a:latin typeface="+mn-lt"/>
                    </a:rPr>
                    <a:t>)</a:t>
                  </a:r>
                  <a:endParaRPr lang="en-US" baseline="-25000" dirty="0">
                    <a:latin typeface="+mn-lt"/>
                  </a:endParaRPr>
                </a:p>
              </p:txBody>
            </p:sp>
          </p:grpSp>
          <p:grpSp>
            <p:nvGrpSpPr>
              <p:cNvPr id="71" name="Group 70"/>
              <p:cNvGrpSpPr/>
              <p:nvPr/>
            </p:nvGrpSpPr>
            <p:grpSpPr>
              <a:xfrm>
                <a:off x="4038800" y="3879915"/>
                <a:ext cx="4038600" cy="919885"/>
                <a:chOff x="4486275" y="1372812"/>
                <a:chExt cx="4038600" cy="919885"/>
              </a:xfrm>
            </p:grpSpPr>
            <p:sp>
              <p:nvSpPr>
                <p:cNvPr id="72" name="TextBox 71"/>
                <p:cNvSpPr txBox="1"/>
                <p:nvPr/>
              </p:nvSpPr>
              <p:spPr>
                <a:xfrm>
                  <a:off x="4648200" y="1372812"/>
                  <a:ext cx="3657600" cy="461665"/>
                </a:xfrm>
                <a:prstGeom prst="rect">
                  <a:avLst/>
                </a:prstGeom>
                <a:noFill/>
              </p:spPr>
              <p:txBody>
                <a:bodyPr wrap="square" rtlCol="0">
                  <a:spAutoFit/>
                </a:bodyPr>
                <a:lstStyle/>
                <a:p>
                  <a:pPr algn="ctr"/>
                  <a:r>
                    <a:rPr lang="en-US" dirty="0">
                      <a:latin typeface="+mn-lt"/>
                    </a:rPr>
                    <a:t>Third-party app</a:t>
                  </a:r>
                </a:p>
              </p:txBody>
            </p:sp>
            <p:sp>
              <p:nvSpPr>
                <p:cNvPr id="73" name="TextBox 72"/>
                <p:cNvSpPr txBox="1"/>
                <p:nvPr/>
              </p:nvSpPr>
              <p:spPr>
                <a:xfrm>
                  <a:off x="5905500" y="1600200"/>
                  <a:ext cx="1143000" cy="461665"/>
                </a:xfrm>
                <a:prstGeom prst="rect">
                  <a:avLst/>
                </a:prstGeom>
                <a:noFill/>
              </p:spPr>
              <p:txBody>
                <a:bodyPr wrap="square" rtlCol="0">
                  <a:spAutoFit/>
                </a:bodyPr>
                <a:lstStyle/>
                <a:p>
                  <a:pPr algn="ctr"/>
                  <a:r>
                    <a:rPr lang="en-US" dirty="0">
                      <a:latin typeface="+mn-lt"/>
                    </a:rPr>
                    <a:t>+</a:t>
                  </a:r>
                </a:p>
              </p:txBody>
            </p:sp>
            <p:sp>
              <p:nvSpPr>
                <p:cNvPr id="74" name="TextBox 73"/>
                <p:cNvSpPr txBox="1"/>
                <p:nvPr/>
              </p:nvSpPr>
              <p:spPr>
                <a:xfrm>
                  <a:off x="4486275" y="1831032"/>
                  <a:ext cx="4038600" cy="461665"/>
                </a:xfrm>
                <a:prstGeom prst="rect">
                  <a:avLst/>
                </a:prstGeom>
                <a:noFill/>
              </p:spPr>
              <p:txBody>
                <a:bodyPr wrap="square" rtlCol="0">
                  <a:spAutoFit/>
                </a:bodyPr>
                <a:lstStyle/>
                <a:p>
                  <a:pPr algn="ctr"/>
                  <a:r>
                    <a:rPr lang="en-US" dirty="0">
                      <a:latin typeface="+mn-lt"/>
                    </a:rPr>
                    <a:t>sig(hash(app), </a:t>
                  </a:r>
                  <a:r>
                    <a:rPr lang="en-US" dirty="0" err="1">
                      <a:latin typeface="+mn-lt"/>
                    </a:rPr>
                    <a:t>PrivKey</a:t>
                  </a:r>
                  <a:r>
                    <a:rPr lang="en-US" sz="3200" baseline="-25000" dirty="0" err="1">
                      <a:latin typeface="+mn-lt"/>
                    </a:rPr>
                    <a:t>app</a:t>
                  </a:r>
                  <a:r>
                    <a:rPr lang="en-US" dirty="0">
                      <a:latin typeface="+mn-lt"/>
                    </a:rPr>
                    <a:t>)</a:t>
                  </a:r>
                  <a:endParaRPr lang="en-US" baseline="-25000" dirty="0">
                    <a:latin typeface="+mn-lt"/>
                  </a:endParaRPr>
                </a:p>
              </p:txBody>
            </p:sp>
          </p:grpSp>
        </p:grpSp>
      </p:grpSp>
      <p:sp>
        <p:nvSpPr>
          <p:cNvPr id="81" name="Content Placeholder 2"/>
          <p:cNvSpPr>
            <a:spLocks noGrp="1"/>
          </p:cNvSpPr>
          <p:nvPr>
            <p:ph idx="1"/>
          </p:nvPr>
        </p:nvSpPr>
        <p:spPr>
          <a:xfrm>
            <a:off x="25968" y="606786"/>
            <a:ext cx="4774632" cy="4267200"/>
          </a:xfrm>
        </p:spPr>
        <p:txBody>
          <a:bodyPr/>
          <a:lstStyle/>
          <a:p>
            <a:r>
              <a:rPr lang="en-US" dirty="0"/>
              <a:t>Initial boot code loads LLB, validates LLB’s signature, jumps to LLB if validation succeeds</a:t>
            </a:r>
          </a:p>
          <a:p>
            <a:r>
              <a:rPr lang="en-US" dirty="0"/>
              <a:t>LLB loads </a:t>
            </a:r>
            <a:r>
              <a:rPr lang="en-US" dirty="0" err="1"/>
              <a:t>iBoot</a:t>
            </a:r>
            <a:r>
              <a:rPr lang="en-US" dirty="0"/>
              <a:t>, validates </a:t>
            </a:r>
            <a:r>
              <a:rPr lang="en-US" dirty="0" err="1"/>
              <a:t>iBoot’s</a:t>
            </a:r>
            <a:r>
              <a:rPr lang="en-US" dirty="0"/>
              <a:t> signature, jumps to </a:t>
            </a:r>
            <a:r>
              <a:rPr lang="en-US" dirty="0" err="1"/>
              <a:t>iBoot</a:t>
            </a:r>
            <a:r>
              <a:rPr lang="en-US" dirty="0"/>
              <a:t> if validation succeeds</a:t>
            </a:r>
          </a:p>
          <a:p>
            <a:r>
              <a:rPr lang="en-US" dirty="0"/>
              <a:t>Attestation continues recursively, allowing iPhone to validate entire software stack running on hardware!</a:t>
            </a:r>
          </a:p>
        </p:txBody>
      </p:sp>
      <p:sp>
        <p:nvSpPr>
          <p:cNvPr id="82" name="Oval 81"/>
          <p:cNvSpPr/>
          <p:nvPr/>
        </p:nvSpPr>
        <p:spPr bwMode="auto">
          <a:xfrm>
            <a:off x="7086600" y="1055747"/>
            <a:ext cx="1748590" cy="664523"/>
          </a:xfrm>
          <a:prstGeom prst="ellipse">
            <a:avLst/>
          </a:prstGeom>
          <a:noFill/>
          <a:ln w="412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3" name="TextBox 82"/>
          <p:cNvSpPr txBox="1"/>
          <p:nvPr/>
        </p:nvSpPr>
        <p:spPr>
          <a:xfrm>
            <a:off x="76200" y="4535031"/>
            <a:ext cx="1828800" cy="2246769"/>
          </a:xfrm>
          <a:prstGeom prst="rect">
            <a:avLst/>
          </a:prstGeom>
          <a:noFill/>
          <a:ln w="34925">
            <a:solidFill>
              <a:srgbClr val="FF0000"/>
            </a:solidFill>
            <a:prstDash val="sysDash"/>
          </a:ln>
        </p:spPr>
        <p:txBody>
          <a:bodyPr wrap="square" rtlCol="0">
            <a:spAutoFit/>
          </a:bodyPr>
          <a:lstStyle/>
          <a:p>
            <a:r>
              <a:rPr lang="en-US" sz="2000" dirty="0">
                <a:latin typeface="+mn-lt"/>
              </a:rPr>
              <a:t>Third party needs a public key signed by Apple, so that phone knows that Apple likes the third party.</a:t>
            </a:r>
          </a:p>
        </p:txBody>
      </p:sp>
      <p:sp>
        <p:nvSpPr>
          <p:cNvPr id="53" name="Content Placeholder 2"/>
          <p:cNvSpPr txBox="1">
            <a:spLocks/>
          </p:cNvSpPr>
          <p:nvPr/>
        </p:nvSpPr>
        <p:spPr bwMode="auto">
          <a:xfrm>
            <a:off x="-37700" y="457200"/>
            <a:ext cx="4914500" cy="37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300" kern="0" dirty="0"/>
              <a:t>Attested boot allows Apple to control what software users run</a:t>
            </a:r>
          </a:p>
          <a:p>
            <a:pPr lvl="1"/>
            <a:r>
              <a:rPr lang="en-US" sz="2300" kern="0" dirty="0"/>
              <a:t>“Jailbreak” means “convince the iPhone to load software that wasn’t signed by Apple or an Apple-blessed 3</a:t>
            </a:r>
            <a:r>
              <a:rPr lang="en-US" sz="2300" kern="0" baseline="30000" dirty="0"/>
              <a:t>rd</a:t>
            </a:r>
            <a:r>
              <a:rPr lang="en-US" sz="2300" kern="0" dirty="0"/>
              <a:t> party key.”</a:t>
            </a:r>
          </a:p>
          <a:p>
            <a:pPr lvl="1"/>
            <a:r>
              <a:rPr lang="en-US" sz="2300" kern="0" dirty="0"/>
              <a:t>VMBR won’t have a valid signature, so VMBR requires a jailbreak to work—an arbitrary privilege escalation is insufficient</a:t>
            </a:r>
          </a:p>
        </p:txBody>
      </p:sp>
      <p:sp>
        <p:nvSpPr>
          <p:cNvPr id="63" name="TextBox 62"/>
          <p:cNvSpPr txBox="1"/>
          <p:nvPr/>
        </p:nvSpPr>
        <p:spPr>
          <a:xfrm>
            <a:off x="1996273" y="1734024"/>
            <a:ext cx="2743200" cy="1938992"/>
          </a:xfrm>
          <a:prstGeom prst="rect">
            <a:avLst/>
          </a:prstGeom>
          <a:noFill/>
        </p:spPr>
        <p:txBody>
          <a:bodyPr wrap="square" rtlCol="0">
            <a:spAutoFit/>
          </a:bodyPr>
          <a:lstStyle/>
          <a:p>
            <a:r>
              <a:rPr lang="en-US" dirty="0">
                <a:latin typeface="+mn-lt"/>
              </a:rPr>
              <a:t>NOR storage is more expensive, but faster to read and supports byte-level addressing.</a:t>
            </a:r>
          </a:p>
        </p:txBody>
      </p:sp>
    </p:spTree>
    <p:extLst>
      <p:ext uri="{BB962C8B-B14F-4D97-AF65-F5344CB8AC3E}">
        <p14:creationId xmlns:p14="http://schemas.microsoft.com/office/powerpoint/2010/main" val="18793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3"/>
                                        </p:tgtEl>
                                      </p:cBhvr>
                                    </p:animEffect>
                                    <p:set>
                                      <p:cBhvr>
                                        <p:cTn id="27" dur="1" fill="hold">
                                          <p:stCondLst>
                                            <p:cond delay="499"/>
                                          </p:stCondLst>
                                        </p:cTn>
                                        <p:tgtEl>
                                          <p:spTgt spid="6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81">
                                            <p:txEl>
                                              <p:pRg st="0" end="0"/>
                                            </p:txEl>
                                          </p:spTgt>
                                        </p:tgtEl>
                                        <p:attrNameLst>
                                          <p:attrName>style.visibility</p:attrName>
                                        </p:attrNameLst>
                                      </p:cBhvr>
                                      <p:to>
                                        <p:strVal val="visible"/>
                                      </p:to>
                                    </p:set>
                                    <p:animEffect transition="in" filter="fade">
                                      <p:cBhvr>
                                        <p:cTn id="30" dur="500"/>
                                        <p:tgtEl>
                                          <p:spTgt spid="8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
                                            <p:txEl>
                                              <p:pRg st="1" end="1"/>
                                            </p:txEl>
                                          </p:spTgt>
                                        </p:tgtEl>
                                        <p:attrNameLst>
                                          <p:attrName>style.visibility</p:attrName>
                                        </p:attrNameLst>
                                      </p:cBhvr>
                                      <p:to>
                                        <p:strVal val="visible"/>
                                      </p:to>
                                    </p:set>
                                    <p:animEffect transition="in" filter="fade">
                                      <p:cBhvr>
                                        <p:cTn id="35" dur="500"/>
                                        <p:tgtEl>
                                          <p:spTgt spid="8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1">
                                            <p:txEl>
                                              <p:pRg st="2" end="2"/>
                                            </p:txEl>
                                          </p:spTgt>
                                        </p:tgtEl>
                                        <p:attrNameLst>
                                          <p:attrName>style.visibility</p:attrName>
                                        </p:attrNameLst>
                                      </p:cBhvr>
                                      <p:to>
                                        <p:strVal val="visible"/>
                                      </p:to>
                                    </p:set>
                                    <p:animEffect transition="in" filter="fade">
                                      <p:cBhvr>
                                        <p:cTn id="40" dur="500"/>
                                        <p:tgtEl>
                                          <p:spTgt spid="8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3"/>
                                        </p:tgtEl>
                                      </p:cBhvr>
                                    </p:animEffect>
                                    <p:set>
                                      <p:cBhvr>
                                        <p:cTn id="53" dur="1" fill="hold">
                                          <p:stCondLst>
                                            <p:cond delay="499"/>
                                          </p:stCondLst>
                                        </p:cTn>
                                        <p:tgtEl>
                                          <p:spTgt spid="83"/>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2"/>
                                        </p:tgtEl>
                                      </p:cBhvr>
                                    </p:animEffect>
                                    <p:set>
                                      <p:cBhvr>
                                        <p:cTn id="56" dur="1" fill="hold">
                                          <p:stCondLst>
                                            <p:cond delay="499"/>
                                          </p:stCondLst>
                                        </p:cTn>
                                        <p:tgtEl>
                                          <p:spTgt spid="82"/>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81">
                                            <p:txEl>
                                              <p:pRg st="0" end="0"/>
                                            </p:txEl>
                                          </p:spTgt>
                                        </p:tgtEl>
                                      </p:cBhvr>
                                    </p:animEffect>
                                    <p:set>
                                      <p:cBhvr>
                                        <p:cTn id="59" dur="1" fill="hold">
                                          <p:stCondLst>
                                            <p:cond delay="499"/>
                                          </p:stCondLst>
                                        </p:cTn>
                                        <p:tgtEl>
                                          <p:spTgt spid="81">
                                            <p:txEl>
                                              <p:pRg st="0" end="0"/>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81">
                                            <p:txEl>
                                              <p:pRg st="1" end="1"/>
                                            </p:txEl>
                                          </p:spTgt>
                                        </p:tgtEl>
                                      </p:cBhvr>
                                    </p:animEffect>
                                    <p:set>
                                      <p:cBhvr>
                                        <p:cTn id="62" dur="1" fill="hold">
                                          <p:stCondLst>
                                            <p:cond delay="499"/>
                                          </p:stCondLst>
                                        </p:cTn>
                                        <p:tgtEl>
                                          <p:spTgt spid="81">
                                            <p:txEl>
                                              <p:pRg st="1" end="1"/>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81">
                                            <p:txEl>
                                              <p:pRg st="2" end="2"/>
                                            </p:txEl>
                                          </p:spTgt>
                                        </p:tgtEl>
                                      </p:cBhvr>
                                    </p:animEffect>
                                    <p:set>
                                      <p:cBhvr>
                                        <p:cTn id="65" dur="1" fill="hold">
                                          <p:stCondLst>
                                            <p:cond delay="499"/>
                                          </p:stCondLst>
                                        </p:cTn>
                                        <p:tgtEl>
                                          <p:spTgt spid="81">
                                            <p:txEl>
                                              <p:pRg st="2" end="2"/>
                                            </p:txEl>
                                          </p:spTgt>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3">
                                            <p:txEl>
                                              <p:pRg st="1" end="1"/>
                                            </p:txEl>
                                          </p:spTgt>
                                        </p:tgtEl>
                                        <p:attrNameLst>
                                          <p:attrName>style.visibility</p:attrName>
                                        </p:attrNameLst>
                                      </p:cBhvr>
                                      <p:to>
                                        <p:strVal val="visible"/>
                                      </p:to>
                                    </p:set>
                                    <p:animEffect transition="in" filter="fade">
                                      <p:cBhvr>
                                        <p:cTn id="74" dur="500"/>
                                        <p:tgtEl>
                                          <p:spTgt spid="53">
                                            <p:txEl>
                                              <p:pRg st="1" end="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xEl>
                                              <p:pRg st="2" end="2"/>
                                            </p:txEl>
                                          </p:spTgt>
                                        </p:tgtEl>
                                        <p:attrNameLst>
                                          <p:attrName>style.visibility</p:attrName>
                                        </p:attrNameLst>
                                      </p:cBhvr>
                                      <p:to>
                                        <p:strVal val="visible"/>
                                      </p:to>
                                    </p:set>
                                    <p:animEffect transition="in" filter="fade">
                                      <p:cBhvr>
                                        <p:cTn id="77"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82" grpId="0" animBg="1"/>
      <p:bldP spid="82" grpId="1" animBg="1"/>
      <p:bldP spid="83" grpId="0" animBg="1"/>
      <p:bldP spid="83" grpId="1" animBg="1"/>
      <p:bldP spid="63" grpId="0"/>
      <p:bldP spid="6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76399" y="2900432"/>
            <a:ext cx="5010569" cy="1111280"/>
          </a:xfrm>
          <a:prstGeom prst="rect">
            <a:avLst/>
          </a:prstGeom>
          <a:solidFill>
            <a:srgbClr val="35F94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p:cNvSpPr/>
          <p:nvPr/>
        </p:nvSpPr>
        <p:spPr bwMode="auto">
          <a:xfrm>
            <a:off x="1676400" y="2895600"/>
            <a:ext cx="5010569" cy="732752"/>
          </a:xfrm>
          <a:prstGeom prst="rect">
            <a:avLst/>
          </a:prstGeom>
          <a:solidFill>
            <a:srgbClr val="FF9F9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p:cNvSpPr/>
          <p:nvPr/>
        </p:nvSpPr>
        <p:spPr bwMode="auto">
          <a:xfrm>
            <a:off x="1676400" y="3624208"/>
            <a:ext cx="5010569" cy="402970"/>
          </a:xfrm>
          <a:prstGeom prst="rect">
            <a:avLst/>
          </a:prstGeom>
          <a:solidFill>
            <a:srgbClr val="35F94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TextBox 8"/>
          <p:cNvSpPr txBox="1"/>
          <p:nvPr/>
        </p:nvSpPr>
        <p:spPr>
          <a:xfrm>
            <a:off x="1028700" y="1371600"/>
            <a:ext cx="7086600" cy="3046988"/>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//Example written in the </a:t>
            </a:r>
            <a:r>
              <a:rPr lang="en-US" dirty="0" err="1">
                <a:latin typeface="Consolas" panose="020B0609020204030204" pitchFamily="49" charset="0"/>
                <a:cs typeface="Consolas" panose="020B0609020204030204" pitchFamily="49" charset="0"/>
              </a:rPr>
              <a:t>Dafny</a:t>
            </a:r>
            <a:r>
              <a:rPr lang="en-US" dirty="0">
                <a:latin typeface="Consolas" panose="020B0609020204030204" pitchFamily="49" charset="0"/>
                <a:cs typeface="Consolas" panose="020B0609020204030204" pitchFamily="49" charset="0"/>
              </a:rPr>
              <a:t> language</a:t>
            </a:r>
          </a:p>
          <a:p>
            <a:r>
              <a:rPr lang="en-US" dirty="0">
                <a:latin typeface="Consolas" panose="020B0609020204030204" pitchFamily="49" charset="0"/>
                <a:cs typeface="Consolas" panose="020B0609020204030204" pitchFamily="49" charset="0"/>
              </a:rPr>
              <a:t>//(a language which is designed to be</a:t>
            </a:r>
          </a:p>
          <a:p>
            <a:r>
              <a:rPr lang="en-US" dirty="0">
                <a:latin typeface="Consolas" panose="020B0609020204030204" pitchFamily="49" charset="0"/>
                <a:cs typeface="Consolas" panose="020B0609020204030204" pitchFamily="49" charset="0"/>
              </a:rPr>
              <a:t>//easily verified)</a:t>
            </a:r>
          </a:p>
          <a:p>
            <a:r>
              <a:rPr lang="en-US" dirty="0">
                <a:latin typeface="Consolas" panose="020B0609020204030204" pitchFamily="49" charset="0"/>
                <a:cs typeface="Consolas" panose="020B0609020204030204" pitchFamily="49" charset="0"/>
              </a:rPr>
              <a:t>method Abs(x: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returns (y: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ensures y &gt;= 0;</a:t>
            </a:r>
          </a:p>
          <a:p>
            <a:r>
              <a:rPr lang="en-US" dirty="0">
                <a:latin typeface="Consolas" panose="020B0609020204030204" pitchFamily="49" charset="0"/>
                <a:cs typeface="Consolas" panose="020B0609020204030204" pitchFamily="49" charset="0"/>
              </a:rPr>
              <a:t>    ensures x &gt;= 0 ==&gt; y == x;</a:t>
            </a:r>
          </a:p>
          <a:p>
            <a:r>
              <a:rPr lang="en-US" dirty="0">
                <a:latin typeface="Consolas" panose="020B0609020204030204" pitchFamily="49" charset="0"/>
                <a:cs typeface="Consolas" panose="020B0609020204030204" pitchFamily="49" charset="0"/>
              </a:rPr>
              <a:t>    ensures x &lt; 0 ==&gt; y == -x;</a:t>
            </a:r>
          </a:p>
          <a:p>
            <a:r>
              <a:rPr lang="en-US" dirty="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a:xfrm>
            <a:off x="685800" y="0"/>
            <a:ext cx="7772400" cy="609600"/>
          </a:xfrm>
        </p:spPr>
        <p:txBody>
          <a:bodyPr/>
          <a:lstStyle/>
          <a:p>
            <a:r>
              <a:rPr lang="en-US" dirty="0"/>
              <a:t>Formally Verified Software</a:t>
            </a:r>
          </a:p>
        </p:txBody>
      </p:sp>
      <p:sp>
        <p:nvSpPr>
          <p:cNvPr id="3" name="Content Placeholder 2"/>
          <p:cNvSpPr>
            <a:spLocks noGrp="1"/>
          </p:cNvSpPr>
          <p:nvPr>
            <p:ph idx="1"/>
          </p:nvPr>
        </p:nvSpPr>
        <p:spPr>
          <a:xfrm>
            <a:off x="685800" y="453016"/>
            <a:ext cx="7772400" cy="914400"/>
          </a:xfrm>
        </p:spPr>
        <p:txBody>
          <a:bodyPr/>
          <a:lstStyle/>
          <a:p>
            <a:r>
              <a:rPr lang="en-US" dirty="0"/>
              <a:t>If you could verify the correctness of your code, you could attest to a formally correct software stack!</a:t>
            </a:r>
          </a:p>
        </p:txBody>
      </p:sp>
      <p:sp>
        <p:nvSpPr>
          <p:cNvPr id="10" name="TextBox 9"/>
          <p:cNvSpPr txBox="1"/>
          <p:nvPr/>
        </p:nvSpPr>
        <p:spPr>
          <a:xfrm>
            <a:off x="1049634" y="4306157"/>
            <a:ext cx="4419600" cy="830997"/>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    y := -x;</a:t>
            </a:r>
          </a:p>
          <a:p>
            <a:r>
              <a:rPr lang="en-US" dirty="0">
                <a:latin typeface="Consolas" panose="020B0609020204030204" pitchFamily="49" charset="0"/>
                <a:cs typeface="Consolas" panose="020B0609020204030204" pitchFamily="49" charset="0"/>
              </a:rPr>
              <a:t>}</a:t>
            </a:r>
          </a:p>
        </p:txBody>
      </p:sp>
      <p:sp>
        <p:nvSpPr>
          <p:cNvPr id="12" name="TextBox 11"/>
          <p:cNvSpPr txBox="1"/>
          <p:nvPr/>
        </p:nvSpPr>
        <p:spPr>
          <a:xfrm>
            <a:off x="1022838" y="4313296"/>
            <a:ext cx="4419600" cy="2308324"/>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    if(x &lt; 0){</a:t>
            </a:r>
          </a:p>
          <a:p>
            <a:r>
              <a:rPr lang="en-US" dirty="0">
                <a:latin typeface="Consolas" panose="020B0609020204030204" pitchFamily="49" charset="0"/>
                <a:cs typeface="Consolas" panose="020B0609020204030204" pitchFamily="49" charset="0"/>
              </a:rPr>
              <a:t>        y := -x;</a:t>
            </a:r>
          </a:p>
          <a:p>
            <a:r>
              <a:rPr lang="en-US" dirty="0">
                <a:latin typeface="Consolas" panose="020B0609020204030204" pitchFamily="49" charset="0"/>
                <a:cs typeface="Consolas" panose="020B0609020204030204" pitchFamily="49" charset="0"/>
              </a:rPr>
              <a:t>    }else{</a:t>
            </a:r>
          </a:p>
          <a:p>
            <a:r>
              <a:rPr lang="en-US" dirty="0">
                <a:latin typeface="Consolas" panose="020B0609020204030204" pitchFamily="49" charset="0"/>
                <a:cs typeface="Consolas" panose="020B0609020204030204" pitchFamily="49" charset="0"/>
              </a:rPr>
              <a:t>        y := x;</a:t>
            </a:r>
          </a:p>
          <a:p>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a:t>
            </a:r>
          </a:p>
        </p:txBody>
      </p:sp>
      <p:sp>
        <p:nvSpPr>
          <p:cNvPr id="13" name="TextBox 12"/>
          <p:cNvSpPr txBox="1"/>
          <p:nvPr/>
        </p:nvSpPr>
        <p:spPr>
          <a:xfrm>
            <a:off x="1053612" y="4307392"/>
            <a:ext cx="5633357" cy="830997"/>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    //Here’s the code to write.</a:t>
            </a:r>
          </a:p>
          <a:p>
            <a:r>
              <a:rPr lang="en-US" dirty="0">
                <a:latin typeface="Consolas" panose="020B0609020204030204" pitchFamily="49" charset="0"/>
                <a:cs typeface="Consolas" panose="020B0609020204030204" pitchFamily="49" charset="0"/>
              </a:rPr>
              <a:t>}</a:t>
            </a:r>
          </a:p>
        </p:txBody>
      </p:sp>
      <p:grpSp>
        <p:nvGrpSpPr>
          <p:cNvPr id="40" name="Group 39"/>
          <p:cNvGrpSpPr/>
          <p:nvPr/>
        </p:nvGrpSpPr>
        <p:grpSpPr>
          <a:xfrm>
            <a:off x="6717743" y="2566347"/>
            <a:ext cx="2499893" cy="2767653"/>
            <a:chOff x="6717743" y="2591643"/>
            <a:chExt cx="2499893" cy="2767653"/>
          </a:xfrm>
        </p:grpSpPr>
        <p:sp>
          <p:nvSpPr>
            <p:cNvPr id="23" name="TextBox 22"/>
            <p:cNvSpPr txBox="1"/>
            <p:nvPr/>
          </p:nvSpPr>
          <p:spPr>
            <a:xfrm>
              <a:off x="6784313" y="4405189"/>
              <a:ext cx="2037262" cy="954107"/>
            </a:xfrm>
            <a:prstGeom prst="rect">
              <a:avLst/>
            </a:prstGeom>
            <a:noFill/>
          </p:spPr>
          <p:txBody>
            <a:bodyPr wrap="square" rtlCol="0">
              <a:spAutoFit/>
            </a:bodyPr>
            <a:lstStyle/>
            <a:p>
              <a:pPr algn="ctr"/>
              <a:r>
                <a:rPr lang="en-US" sz="2800" dirty="0">
                  <a:latin typeface="+mn-lt"/>
                </a:rPr>
                <a:t>Compilation</a:t>
              </a:r>
            </a:p>
            <a:p>
              <a:pPr algn="ctr"/>
              <a:r>
                <a:rPr lang="en-US" sz="2800" dirty="0">
                  <a:latin typeface="+mn-lt"/>
                </a:rPr>
                <a:t>fails!</a:t>
              </a:r>
            </a:p>
          </p:txBody>
        </p:sp>
        <p:pic>
          <p:nvPicPr>
            <p:cNvPr id="38" name="Picture 37"/>
            <p:cNvPicPr>
              <a:picLocks noChangeAspect="1"/>
            </p:cNvPicPr>
            <p:nvPr/>
          </p:nvPicPr>
          <p:blipFill>
            <a:blip r:embed="rId3"/>
            <a:stretch>
              <a:fillRect/>
            </a:stretch>
          </p:blipFill>
          <p:spPr>
            <a:xfrm>
              <a:off x="6717743" y="2591643"/>
              <a:ext cx="2499893" cy="2065129"/>
            </a:xfrm>
            <a:prstGeom prst="rect">
              <a:avLst/>
            </a:prstGeom>
          </p:spPr>
        </p:pic>
      </p:grpSp>
      <p:grpSp>
        <p:nvGrpSpPr>
          <p:cNvPr id="42" name="Group 41"/>
          <p:cNvGrpSpPr/>
          <p:nvPr/>
        </p:nvGrpSpPr>
        <p:grpSpPr>
          <a:xfrm>
            <a:off x="6644653" y="2423146"/>
            <a:ext cx="2572983" cy="2619049"/>
            <a:chOff x="5032069" y="4328322"/>
            <a:chExt cx="2572983" cy="2619049"/>
          </a:xfrm>
        </p:grpSpPr>
        <p:pic>
          <p:nvPicPr>
            <p:cNvPr id="39" name="Picture 38"/>
            <p:cNvPicPr>
              <a:picLocks noChangeAspect="1"/>
            </p:cNvPicPr>
            <p:nvPr/>
          </p:nvPicPr>
          <p:blipFill>
            <a:blip r:embed="rId4"/>
            <a:stretch>
              <a:fillRect/>
            </a:stretch>
          </p:blipFill>
          <p:spPr>
            <a:xfrm>
              <a:off x="5171451" y="4328322"/>
              <a:ext cx="2433601" cy="1856136"/>
            </a:xfrm>
            <a:prstGeom prst="rect">
              <a:avLst/>
            </a:prstGeom>
          </p:spPr>
        </p:pic>
        <p:sp>
          <p:nvSpPr>
            <p:cNvPr id="41" name="TextBox 40"/>
            <p:cNvSpPr txBox="1"/>
            <p:nvPr/>
          </p:nvSpPr>
          <p:spPr>
            <a:xfrm>
              <a:off x="5032069" y="5993264"/>
              <a:ext cx="2037262" cy="954107"/>
            </a:xfrm>
            <a:prstGeom prst="rect">
              <a:avLst/>
            </a:prstGeom>
            <a:noFill/>
          </p:spPr>
          <p:txBody>
            <a:bodyPr wrap="square" rtlCol="0">
              <a:spAutoFit/>
            </a:bodyPr>
            <a:lstStyle/>
            <a:p>
              <a:pPr algn="ctr"/>
              <a:r>
                <a:rPr lang="en-US" sz="2800" dirty="0">
                  <a:latin typeface="+mn-lt"/>
                </a:rPr>
                <a:t>Compilation</a:t>
              </a:r>
            </a:p>
            <a:p>
              <a:pPr algn="ctr"/>
              <a:r>
                <a:rPr lang="en-US" sz="2800" dirty="0">
                  <a:latin typeface="+mn-lt"/>
                </a:rPr>
                <a:t>succeeds!</a:t>
              </a:r>
            </a:p>
          </p:txBody>
        </p:sp>
      </p:grpSp>
    </p:spTree>
    <p:extLst>
      <p:ext uri="{BB962C8B-B14F-4D97-AF65-F5344CB8AC3E}">
        <p14:creationId xmlns:p14="http://schemas.microsoft.com/office/powerpoint/2010/main" val="19799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4" grpId="1" animBg="1"/>
      <p:bldP spid="16" grpId="0" animBg="1"/>
      <p:bldP spid="16" grpId="1" animBg="1"/>
      <p:bldP spid="9" grpId="0"/>
      <p:bldP spid="3" grpId="0" build="p"/>
      <p:bldP spid="10" grpId="0"/>
      <p:bldP spid="10" grpId="1"/>
      <p:bldP spid="12" grpId="0"/>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a:t>Formally Verified Software</a:t>
            </a:r>
          </a:p>
        </p:txBody>
      </p:sp>
      <p:sp>
        <p:nvSpPr>
          <p:cNvPr id="18" name="Content Placeholder 2"/>
          <p:cNvSpPr txBox="1">
            <a:spLocks/>
          </p:cNvSpPr>
          <p:nvPr/>
        </p:nvSpPr>
        <p:spPr bwMode="auto">
          <a:xfrm>
            <a:off x="0" y="457200"/>
            <a:ext cx="914399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t>Basic idea: Compile your program into a formula, prove that the formula satisfies certain properties, and if so, compile the formula to assembly code</a:t>
            </a:r>
          </a:p>
          <a:p>
            <a:pPr lvl="1"/>
            <a:r>
              <a:rPr lang="en-US" kern="0" dirty="0"/>
              <a:t>Analyze formula using SMT solver (“satisfiability modulo theory”)</a:t>
            </a:r>
          </a:p>
          <a:p>
            <a:pPr lvl="1"/>
            <a:r>
              <a:rPr lang="en-US" kern="0" dirty="0"/>
              <a:t>SMTs are a type of logical formula, and the SMT solver tries to solve a constraint satisfaction problem</a:t>
            </a:r>
          </a:p>
          <a:p>
            <a:r>
              <a:rPr lang="en-US" kern="0" dirty="0"/>
              <a:t>Open questions:</a:t>
            </a:r>
          </a:p>
          <a:p>
            <a:pPr lvl="1"/>
            <a:r>
              <a:rPr lang="en-US" kern="0" dirty="0"/>
              <a:t>What’s the best way to reason about time and asynchrony?</a:t>
            </a:r>
          </a:p>
          <a:p>
            <a:pPr lvl="1"/>
            <a:r>
              <a:rPr lang="en-US" kern="0" dirty="0"/>
              <a:t>Is the programmer effort spent writing (formal, but maybe still buggy) specs more or less than effort for writing (certainly incomplete, but maybe good enough) tests?</a:t>
            </a:r>
          </a:p>
          <a:p>
            <a:pPr lvl="1"/>
            <a:r>
              <a:rPr lang="en-US" kern="0" dirty="0"/>
              <a:t>Should we design hardware to be more amenable to verification? [Formally verifying software requires a formal model for the underlying hardware—x86 OH NO, but maybe you just need to formally model an x86 subset?]</a:t>
            </a:r>
          </a:p>
          <a:p>
            <a:r>
              <a:rPr lang="en-US" kern="0" dirty="0"/>
              <a:t>See the Ironclad paper for more details [</a:t>
            </a:r>
            <a:r>
              <a:rPr lang="en-US" kern="0" dirty="0" err="1"/>
              <a:t>Hawblitzel</a:t>
            </a:r>
            <a:r>
              <a:rPr lang="en-US" kern="0" dirty="0"/>
              <a:t> 2014]</a:t>
            </a:r>
          </a:p>
        </p:txBody>
      </p:sp>
    </p:spTree>
    <p:extLst>
      <p:ext uri="{BB962C8B-B14F-4D97-AF65-F5344CB8AC3E}">
        <p14:creationId xmlns:p14="http://schemas.microsoft.com/office/powerpoint/2010/main" val="274845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567" y="2247900"/>
            <a:ext cx="3733800" cy="2362200"/>
          </a:xfrm>
        </p:spPr>
        <p:txBody>
          <a:bodyPr/>
          <a:lstStyle/>
          <a:p>
            <a:r>
              <a:rPr lang="en-US" sz="4800" dirty="0"/>
              <a:t>Using Virtualization for Evil</a:t>
            </a:r>
          </a:p>
        </p:txBody>
      </p:sp>
      <p:pic>
        <p:nvPicPr>
          <p:cNvPr id="2050" name="Picture 2" descr="http://www.counter-currents.com/wp-content/uploads/2015/11/The-cat-in-the-hands-of-pervy-Donald-Pleasance-in-You-Only-Live-Twice-1967.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52827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9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7"/>
            <a:ext cx="7772400" cy="838200"/>
          </a:xfrm>
        </p:spPr>
        <p:txBody>
          <a:bodyPr/>
          <a:lstStyle/>
          <a:p>
            <a:r>
              <a:rPr lang="en-US" dirty="0" err="1"/>
              <a:t>Deprivileging</a:t>
            </a:r>
            <a:r>
              <a:rPr lang="en-US" dirty="0"/>
              <a:t> a Guest OS</a:t>
            </a:r>
          </a:p>
        </p:txBody>
      </p:sp>
      <p:sp>
        <p:nvSpPr>
          <p:cNvPr id="3" name="Content Placeholder 2"/>
          <p:cNvSpPr>
            <a:spLocks noGrp="1"/>
          </p:cNvSpPr>
          <p:nvPr>
            <p:ph idx="1"/>
          </p:nvPr>
        </p:nvSpPr>
        <p:spPr>
          <a:xfrm>
            <a:off x="0" y="1198567"/>
            <a:ext cx="9144000" cy="2059964"/>
          </a:xfrm>
        </p:spPr>
        <p:txBody>
          <a:bodyPr/>
          <a:lstStyle/>
          <a:p>
            <a:r>
              <a:rPr lang="en-US" dirty="0"/>
              <a:t>Using virtualization technology, we can mediate how a Guest OS (and its applications) interact with the outside world</a:t>
            </a:r>
          </a:p>
          <a:p>
            <a:pPr lvl="1"/>
            <a:r>
              <a:rPr lang="en-US" dirty="0"/>
              <a:t>Ex: Direct execution w/binary translation and a bare-metal VMM</a:t>
            </a:r>
          </a:p>
        </p:txBody>
      </p:sp>
      <p:sp>
        <p:nvSpPr>
          <p:cNvPr id="23" name="Content Placeholder 2"/>
          <p:cNvSpPr txBox="1">
            <a:spLocks/>
          </p:cNvSpPr>
          <p:nvPr/>
        </p:nvSpPr>
        <p:spPr bwMode="auto">
          <a:xfrm>
            <a:off x="0" y="2417767"/>
            <a:ext cx="4918669" cy="382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VMM dynamically translates non-</a:t>
            </a:r>
            <a:r>
              <a:rPr lang="en-US" kern="0" dirty="0" err="1"/>
              <a:t>virtualizable</a:t>
            </a:r>
            <a:r>
              <a:rPr lang="en-US" kern="0" dirty="0"/>
              <a:t> instructions into </a:t>
            </a:r>
            <a:r>
              <a:rPr lang="en-US" kern="0" dirty="0" err="1"/>
              <a:t>virtualizable</a:t>
            </a:r>
            <a:r>
              <a:rPr lang="en-US" kern="0" dirty="0"/>
              <a:t> equivalents</a:t>
            </a:r>
          </a:p>
          <a:p>
            <a:pPr lvl="1"/>
            <a:r>
              <a:rPr lang="en-US" kern="0" dirty="0"/>
              <a:t>As a result, all sensitive operations generate a trap into VMM; VMM can then decide whether to kill the Guest OS, perform the requested operation and return a (maybe modified) result, etc.</a:t>
            </a:r>
          </a:p>
        </p:txBody>
      </p:sp>
      <p:grpSp>
        <p:nvGrpSpPr>
          <p:cNvPr id="51" name="Group 50"/>
          <p:cNvGrpSpPr/>
          <p:nvPr/>
        </p:nvGrpSpPr>
        <p:grpSpPr>
          <a:xfrm>
            <a:off x="5115030" y="3173974"/>
            <a:ext cx="3817881" cy="3150625"/>
            <a:chOff x="5115030" y="3173974"/>
            <a:chExt cx="3817881" cy="3150625"/>
          </a:xfrm>
        </p:grpSpPr>
        <p:grpSp>
          <p:nvGrpSpPr>
            <p:cNvPr id="7" name="Group 6"/>
            <p:cNvGrpSpPr/>
            <p:nvPr/>
          </p:nvGrpSpPr>
          <p:grpSpPr>
            <a:xfrm>
              <a:off x="5115030" y="3332167"/>
              <a:ext cx="2899787" cy="2992432"/>
              <a:chOff x="5063113" y="3703656"/>
              <a:chExt cx="2899787" cy="2992432"/>
            </a:xfrm>
          </p:grpSpPr>
          <p:sp>
            <p:nvSpPr>
              <p:cNvPr id="8" name="Rectangle 7"/>
              <p:cNvSpPr/>
              <p:nvPr/>
            </p:nvSpPr>
            <p:spPr bwMode="auto">
              <a:xfrm>
                <a:off x="5143500" y="5937690"/>
                <a:ext cx="2819400" cy="685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TextBox 8"/>
              <p:cNvSpPr txBox="1"/>
              <p:nvPr/>
            </p:nvSpPr>
            <p:spPr>
              <a:xfrm>
                <a:off x="5295900" y="5865091"/>
                <a:ext cx="2438400" cy="830997"/>
              </a:xfrm>
              <a:prstGeom prst="rect">
                <a:avLst/>
              </a:prstGeom>
              <a:noFill/>
            </p:spPr>
            <p:txBody>
              <a:bodyPr wrap="square" rtlCol="0">
                <a:spAutoFit/>
              </a:bodyPr>
              <a:lstStyle/>
              <a:p>
                <a:pPr algn="ctr"/>
                <a:r>
                  <a:rPr lang="en-US" dirty="0">
                    <a:solidFill>
                      <a:schemeClr val="accent3"/>
                    </a:solidFill>
                    <a:latin typeface="+mn-lt"/>
                  </a:rPr>
                  <a:t>Physical hardware</a:t>
                </a:r>
              </a:p>
            </p:txBody>
          </p:sp>
          <p:sp>
            <p:nvSpPr>
              <p:cNvPr id="10" name="TextBox 9"/>
              <p:cNvSpPr txBox="1"/>
              <p:nvPr/>
            </p:nvSpPr>
            <p:spPr>
              <a:xfrm>
                <a:off x="5067300" y="5371883"/>
                <a:ext cx="1143000" cy="461665"/>
              </a:xfrm>
              <a:prstGeom prst="rect">
                <a:avLst/>
              </a:prstGeom>
              <a:noFill/>
            </p:spPr>
            <p:txBody>
              <a:bodyPr wrap="square" rtlCol="0">
                <a:spAutoFit/>
              </a:bodyPr>
              <a:lstStyle/>
              <a:p>
                <a:r>
                  <a:rPr lang="en-US" dirty="0">
                    <a:latin typeface="+mn-lt"/>
                  </a:rPr>
                  <a:t>Ring 0</a:t>
                </a:r>
              </a:p>
            </p:txBody>
          </p:sp>
          <p:sp>
            <p:nvSpPr>
              <p:cNvPr id="11" name="TextBox 10"/>
              <p:cNvSpPr txBox="1"/>
              <p:nvPr/>
            </p:nvSpPr>
            <p:spPr>
              <a:xfrm>
                <a:off x="5063113" y="4799690"/>
                <a:ext cx="1143000" cy="461665"/>
              </a:xfrm>
              <a:prstGeom prst="rect">
                <a:avLst/>
              </a:prstGeom>
              <a:noFill/>
            </p:spPr>
            <p:txBody>
              <a:bodyPr wrap="square" rtlCol="0">
                <a:spAutoFit/>
              </a:bodyPr>
              <a:lstStyle/>
              <a:p>
                <a:r>
                  <a:rPr lang="en-US" dirty="0">
                    <a:latin typeface="+mn-lt"/>
                  </a:rPr>
                  <a:t>Ring 1</a:t>
                </a:r>
              </a:p>
            </p:txBody>
          </p:sp>
          <p:sp>
            <p:nvSpPr>
              <p:cNvPr id="12" name="TextBox 11"/>
              <p:cNvSpPr txBox="1"/>
              <p:nvPr/>
            </p:nvSpPr>
            <p:spPr>
              <a:xfrm>
                <a:off x="5067300" y="4250659"/>
                <a:ext cx="1143000" cy="461665"/>
              </a:xfrm>
              <a:prstGeom prst="rect">
                <a:avLst/>
              </a:prstGeom>
              <a:noFill/>
            </p:spPr>
            <p:txBody>
              <a:bodyPr wrap="square" rtlCol="0">
                <a:spAutoFit/>
              </a:bodyPr>
              <a:lstStyle/>
              <a:p>
                <a:r>
                  <a:rPr lang="en-US" dirty="0">
                    <a:latin typeface="+mn-lt"/>
                  </a:rPr>
                  <a:t>Ring 2</a:t>
                </a:r>
              </a:p>
            </p:txBody>
          </p:sp>
          <p:sp>
            <p:nvSpPr>
              <p:cNvPr id="13" name="TextBox 12"/>
              <p:cNvSpPr txBox="1"/>
              <p:nvPr/>
            </p:nvSpPr>
            <p:spPr>
              <a:xfrm>
                <a:off x="5063113" y="3709462"/>
                <a:ext cx="1143000" cy="461665"/>
              </a:xfrm>
              <a:prstGeom prst="rect">
                <a:avLst/>
              </a:prstGeom>
              <a:noFill/>
            </p:spPr>
            <p:txBody>
              <a:bodyPr wrap="square" rtlCol="0">
                <a:spAutoFit/>
              </a:bodyPr>
              <a:lstStyle/>
              <a:p>
                <a:r>
                  <a:rPr lang="en-US" dirty="0">
                    <a:latin typeface="+mn-lt"/>
                  </a:rPr>
                  <a:t>Ring 3</a:t>
                </a:r>
              </a:p>
            </p:txBody>
          </p:sp>
          <p:grpSp>
            <p:nvGrpSpPr>
              <p:cNvPr id="14" name="Group 13"/>
              <p:cNvGrpSpPr/>
              <p:nvPr/>
            </p:nvGrpSpPr>
            <p:grpSpPr>
              <a:xfrm>
                <a:off x="6324600" y="5405659"/>
                <a:ext cx="1638300" cy="461665"/>
                <a:chOff x="2095500" y="5179368"/>
                <a:chExt cx="1638300" cy="461665"/>
              </a:xfrm>
            </p:grpSpPr>
            <p:sp>
              <p:nvSpPr>
                <p:cNvPr id="21" name="Rectangle 20"/>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p:cNvSpPr txBox="1"/>
                <p:nvPr/>
              </p:nvSpPr>
              <p:spPr>
                <a:xfrm>
                  <a:off x="2306096" y="5179368"/>
                  <a:ext cx="1232179" cy="461665"/>
                </a:xfrm>
                <a:prstGeom prst="rect">
                  <a:avLst/>
                </a:prstGeom>
                <a:noFill/>
              </p:spPr>
              <p:txBody>
                <a:bodyPr wrap="square" rtlCol="0">
                  <a:spAutoFit/>
                </a:bodyPr>
                <a:lstStyle/>
                <a:p>
                  <a:pPr algn="ctr"/>
                  <a:r>
                    <a:rPr lang="en-US" dirty="0">
                      <a:latin typeface="+mn-lt"/>
                    </a:rPr>
                    <a:t>VMM</a:t>
                  </a:r>
                </a:p>
              </p:txBody>
            </p:sp>
          </p:grpSp>
          <p:grpSp>
            <p:nvGrpSpPr>
              <p:cNvPr id="15" name="Group 14"/>
              <p:cNvGrpSpPr/>
              <p:nvPr/>
            </p:nvGrpSpPr>
            <p:grpSpPr>
              <a:xfrm>
                <a:off x="6324600" y="4818705"/>
                <a:ext cx="1638300" cy="461665"/>
                <a:chOff x="2095500" y="5179368"/>
                <a:chExt cx="1638300" cy="461665"/>
              </a:xfrm>
            </p:grpSpPr>
            <p:sp>
              <p:nvSpPr>
                <p:cNvPr id="19" name="Rectangle 18"/>
                <p:cNvSpPr/>
                <p:nvPr/>
              </p:nvSpPr>
              <p:spPr bwMode="auto">
                <a:xfrm>
                  <a:off x="2095500" y="5181600"/>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TextBox 19"/>
                <p:cNvSpPr txBox="1"/>
                <p:nvPr/>
              </p:nvSpPr>
              <p:spPr>
                <a:xfrm>
                  <a:off x="2209800" y="5179368"/>
                  <a:ext cx="1447800" cy="461665"/>
                </a:xfrm>
                <a:prstGeom prst="rect">
                  <a:avLst/>
                </a:prstGeom>
                <a:noFill/>
              </p:spPr>
              <p:txBody>
                <a:bodyPr wrap="square" rtlCol="0">
                  <a:spAutoFit/>
                </a:bodyPr>
                <a:lstStyle/>
                <a:p>
                  <a:pPr algn="ctr"/>
                  <a:r>
                    <a:rPr lang="en-US" dirty="0">
                      <a:latin typeface="+mn-lt"/>
                    </a:rPr>
                    <a:t>Guest OS</a:t>
                  </a:r>
                </a:p>
              </p:txBody>
            </p:sp>
          </p:grpSp>
          <p:grpSp>
            <p:nvGrpSpPr>
              <p:cNvPr id="16" name="Group 15"/>
              <p:cNvGrpSpPr/>
              <p:nvPr/>
            </p:nvGrpSpPr>
            <p:grpSpPr>
              <a:xfrm>
                <a:off x="6324600" y="3703656"/>
                <a:ext cx="1638300" cy="461665"/>
                <a:chOff x="2095500" y="5149224"/>
                <a:chExt cx="1638300" cy="461665"/>
              </a:xfrm>
            </p:grpSpPr>
            <p:sp>
              <p:nvSpPr>
                <p:cNvPr id="17" name="Rectangle 16"/>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p:cNvSpPr txBox="1"/>
                <p:nvPr/>
              </p:nvSpPr>
              <p:spPr>
                <a:xfrm>
                  <a:off x="2125644" y="5149224"/>
                  <a:ext cx="1562100" cy="461665"/>
                </a:xfrm>
                <a:prstGeom prst="rect">
                  <a:avLst/>
                </a:prstGeom>
                <a:noFill/>
              </p:spPr>
              <p:txBody>
                <a:bodyPr wrap="square" rtlCol="0">
                  <a:spAutoFit/>
                </a:bodyPr>
                <a:lstStyle/>
                <a:p>
                  <a:pPr algn="ctr"/>
                  <a:r>
                    <a:rPr lang="en-US" dirty="0">
                      <a:latin typeface="+mn-lt"/>
                    </a:rPr>
                    <a:t>User apps</a:t>
                  </a:r>
                </a:p>
              </p:txBody>
            </p:sp>
          </p:grpSp>
        </p:grpSp>
        <p:cxnSp>
          <p:nvCxnSpPr>
            <p:cNvPr id="27" name="Straight Arrow Connector 26"/>
            <p:cNvCxnSpPr/>
            <p:nvPr/>
          </p:nvCxnSpPr>
          <p:spPr bwMode="auto">
            <a:xfrm flipH="1">
              <a:off x="8014817" y="5313367"/>
              <a:ext cx="228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H="1">
              <a:off x="8239648" y="5999167"/>
              <a:ext cx="228600"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0" name="Straight Arrow Connector 29"/>
            <p:cNvCxnSpPr/>
            <p:nvPr/>
          </p:nvCxnSpPr>
          <p:spPr bwMode="auto">
            <a:xfrm>
              <a:off x="8243417" y="5313367"/>
              <a:ext cx="0" cy="6858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3" name="Straight Arrow Connector 32"/>
            <p:cNvCxnSpPr/>
            <p:nvPr/>
          </p:nvCxnSpPr>
          <p:spPr bwMode="auto">
            <a:xfrm>
              <a:off x="8458200" y="3562999"/>
              <a:ext cx="0" cy="2436168"/>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37" name="Straight Arrow Connector 36"/>
            <p:cNvCxnSpPr>
              <a:endCxn id="17" idx="3"/>
            </p:cNvCxnSpPr>
            <p:nvPr/>
          </p:nvCxnSpPr>
          <p:spPr bwMode="auto">
            <a:xfrm flipH="1">
              <a:off x="8014817" y="3562999"/>
              <a:ext cx="443383"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40" name="Straight Arrow Connector 39"/>
            <p:cNvCxnSpPr>
              <a:endCxn id="19" idx="3"/>
            </p:cNvCxnSpPr>
            <p:nvPr/>
          </p:nvCxnSpPr>
          <p:spPr bwMode="auto">
            <a:xfrm flipH="1">
              <a:off x="8014817" y="4678048"/>
              <a:ext cx="443383"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43" name="TextBox 42"/>
            <p:cNvSpPr txBox="1"/>
            <p:nvPr/>
          </p:nvSpPr>
          <p:spPr>
            <a:xfrm rot="5400000">
              <a:off x="7157543" y="4549232"/>
              <a:ext cx="3150625" cy="400110"/>
            </a:xfrm>
            <a:prstGeom prst="rect">
              <a:avLst/>
            </a:prstGeom>
            <a:noFill/>
          </p:spPr>
          <p:txBody>
            <a:bodyPr wrap="square" rtlCol="0">
              <a:spAutoFit/>
            </a:bodyPr>
            <a:lstStyle/>
            <a:p>
              <a:pPr algn="ctr"/>
              <a:r>
                <a:rPr lang="en-US" sz="2000" dirty="0">
                  <a:latin typeface="+mn-lt"/>
                </a:rPr>
                <a:t>All sensitive operations trap</a:t>
              </a:r>
            </a:p>
          </p:txBody>
        </p:sp>
      </p:grpSp>
      <p:grpSp>
        <p:nvGrpSpPr>
          <p:cNvPr id="47" name="Group 46"/>
          <p:cNvGrpSpPr/>
          <p:nvPr/>
        </p:nvGrpSpPr>
        <p:grpSpPr>
          <a:xfrm>
            <a:off x="2286000" y="2438400"/>
            <a:ext cx="4532299" cy="1039810"/>
            <a:chOff x="5969483" y="404971"/>
            <a:chExt cx="4532299" cy="1039810"/>
          </a:xfrm>
        </p:grpSpPr>
        <p:sp>
          <p:nvSpPr>
            <p:cNvPr id="45" name="Oval Callout 44"/>
            <p:cNvSpPr/>
            <p:nvPr/>
          </p:nvSpPr>
          <p:spPr bwMode="auto">
            <a:xfrm>
              <a:off x="5969483" y="404971"/>
              <a:ext cx="4532299" cy="1039810"/>
            </a:xfrm>
            <a:prstGeom prst="wedgeEllipseCallout">
              <a:avLst>
                <a:gd name="adj1" fmla="val -32590"/>
                <a:gd name="adj2" fmla="val 245592"/>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a:off x="6250493" y="533400"/>
              <a:ext cx="4251289" cy="830997"/>
            </a:xfrm>
            <a:prstGeom prst="rect">
              <a:avLst/>
            </a:prstGeom>
            <a:noFill/>
          </p:spPr>
          <p:txBody>
            <a:bodyPr wrap="square" rtlCol="0">
              <a:spAutoFit/>
            </a:bodyPr>
            <a:lstStyle/>
            <a:p>
              <a:r>
                <a:rPr lang="en-US" dirty="0">
                  <a:latin typeface="+mn-lt"/>
                </a:rPr>
                <a:t>What if the </a:t>
              </a:r>
              <a:r>
                <a:rPr lang="en-US" dirty="0" err="1">
                  <a:latin typeface="+mn-lt"/>
                </a:rPr>
                <a:t>deprivileged</a:t>
              </a:r>
              <a:r>
                <a:rPr lang="en-US" dirty="0">
                  <a:latin typeface="+mn-lt"/>
                </a:rPr>
                <a:t> OS . . . WERE THE REAL USER’S OS?</a:t>
              </a:r>
            </a:p>
          </p:txBody>
        </p:sp>
      </p:grpSp>
      <p:pic>
        <p:nvPicPr>
          <p:cNvPr id="50" name="Picture 49"/>
          <p:cNvPicPr>
            <a:picLocks noChangeAspect="1"/>
          </p:cNvPicPr>
          <p:nvPr/>
        </p:nvPicPr>
        <p:blipFill>
          <a:blip r:embed="rId2"/>
          <a:stretch>
            <a:fillRect/>
          </a:stretch>
        </p:blipFill>
        <p:spPr>
          <a:xfrm>
            <a:off x="0" y="3724016"/>
            <a:ext cx="3505200" cy="3151047"/>
          </a:xfrm>
          <a:prstGeom prst="rect">
            <a:avLst/>
          </a:prstGeom>
        </p:spPr>
      </p:pic>
    </p:spTree>
    <p:extLst>
      <p:ext uri="{BB962C8B-B14F-4D97-AF65-F5344CB8AC3E}">
        <p14:creationId xmlns:p14="http://schemas.microsoft.com/office/powerpoint/2010/main" val="29675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500" fill="hold"/>
                                        <p:tgtEl>
                                          <p:spTgt spid="50"/>
                                        </p:tgtEl>
                                        <p:attrNameLst>
                                          <p:attrName>ppt_x</p:attrName>
                                        </p:attrNameLst>
                                      </p:cBhvr>
                                      <p:tavLst>
                                        <p:tav tm="0">
                                          <p:val>
                                            <p:strVal val="#ppt_x"/>
                                          </p:val>
                                        </p:tav>
                                        <p:tav tm="100000">
                                          <p:val>
                                            <p:strVal val="#ppt_x"/>
                                          </p:val>
                                        </p:tav>
                                      </p:tavLst>
                                    </p:anim>
                                    <p:anim calcmode="lin" valueType="num">
                                      <p:cBhvr additive="base">
                                        <p:cTn id="11" dur="500" fill="hold"/>
                                        <p:tgtEl>
                                          <p:spTgt spid="5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19199"/>
            <a:ext cx="8932910" cy="1608771"/>
          </a:xfrm>
        </p:spPr>
        <p:txBody>
          <a:bodyPr/>
          <a:lstStyle/>
          <a:p>
            <a:r>
              <a:rPr lang="en-US" dirty="0"/>
              <a:t>Suppose that an attacker could hack into a target machine, and then move the user’s </a:t>
            </a:r>
            <a:r>
              <a:rPr lang="en-US" dirty="0" err="1"/>
              <a:t>OS+apps</a:t>
            </a:r>
            <a:r>
              <a:rPr lang="en-US" dirty="0"/>
              <a:t> into a VM</a:t>
            </a:r>
          </a:p>
          <a:p>
            <a:pPr lvl="1"/>
            <a:r>
              <a:rPr lang="en-US" dirty="0"/>
              <a:t>VMM controls physical RAM, so the VMM can arbitrarily tamper with the victim’s code and data</a:t>
            </a:r>
          </a:p>
          <a:p>
            <a:endParaRPr lang="en-US" dirty="0"/>
          </a:p>
        </p:txBody>
      </p:sp>
      <p:sp>
        <p:nvSpPr>
          <p:cNvPr id="16" name="Rectangle 15"/>
          <p:cNvSpPr/>
          <p:nvPr/>
        </p:nvSpPr>
        <p:spPr bwMode="auto">
          <a:xfrm>
            <a:off x="5195417" y="5566201"/>
            <a:ext cx="2819400" cy="685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p:cNvSpPr txBox="1"/>
          <p:nvPr/>
        </p:nvSpPr>
        <p:spPr>
          <a:xfrm>
            <a:off x="5347817" y="5493602"/>
            <a:ext cx="2438400" cy="830997"/>
          </a:xfrm>
          <a:prstGeom prst="rect">
            <a:avLst/>
          </a:prstGeom>
          <a:noFill/>
        </p:spPr>
        <p:txBody>
          <a:bodyPr wrap="square" rtlCol="0">
            <a:spAutoFit/>
          </a:bodyPr>
          <a:lstStyle/>
          <a:p>
            <a:pPr algn="ctr"/>
            <a:r>
              <a:rPr lang="en-US" dirty="0">
                <a:solidFill>
                  <a:schemeClr val="accent3"/>
                </a:solidFill>
                <a:latin typeface="+mn-lt"/>
              </a:rPr>
              <a:t>Physical hardware</a:t>
            </a:r>
          </a:p>
        </p:txBody>
      </p:sp>
      <p:sp>
        <p:nvSpPr>
          <p:cNvPr id="18" name="TextBox 17"/>
          <p:cNvSpPr txBox="1"/>
          <p:nvPr/>
        </p:nvSpPr>
        <p:spPr>
          <a:xfrm>
            <a:off x="5119217" y="5000394"/>
            <a:ext cx="1143000" cy="461665"/>
          </a:xfrm>
          <a:prstGeom prst="rect">
            <a:avLst/>
          </a:prstGeom>
          <a:noFill/>
        </p:spPr>
        <p:txBody>
          <a:bodyPr wrap="square" rtlCol="0">
            <a:spAutoFit/>
          </a:bodyPr>
          <a:lstStyle/>
          <a:p>
            <a:r>
              <a:rPr lang="en-US" dirty="0">
                <a:latin typeface="+mn-lt"/>
              </a:rPr>
              <a:t>Ring 0</a:t>
            </a:r>
          </a:p>
        </p:txBody>
      </p:sp>
      <p:sp>
        <p:nvSpPr>
          <p:cNvPr id="19" name="TextBox 18"/>
          <p:cNvSpPr txBox="1"/>
          <p:nvPr/>
        </p:nvSpPr>
        <p:spPr>
          <a:xfrm>
            <a:off x="5115030" y="4428201"/>
            <a:ext cx="1143000" cy="461665"/>
          </a:xfrm>
          <a:prstGeom prst="rect">
            <a:avLst/>
          </a:prstGeom>
          <a:noFill/>
        </p:spPr>
        <p:txBody>
          <a:bodyPr wrap="square" rtlCol="0">
            <a:spAutoFit/>
          </a:bodyPr>
          <a:lstStyle/>
          <a:p>
            <a:r>
              <a:rPr lang="en-US" dirty="0">
                <a:latin typeface="+mn-lt"/>
              </a:rPr>
              <a:t>Ring 1</a:t>
            </a:r>
          </a:p>
        </p:txBody>
      </p:sp>
      <p:sp>
        <p:nvSpPr>
          <p:cNvPr id="20" name="TextBox 19"/>
          <p:cNvSpPr txBox="1"/>
          <p:nvPr/>
        </p:nvSpPr>
        <p:spPr>
          <a:xfrm>
            <a:off x="5119217" y="3879170"/>
            <a:ext cx="1143000" cy="461665"/>
          </a:xfrm>
          <a:prstGeom prst="rect">
            <a:avLst/>
          </a:prstGeom>
          <a:noFill/>
        </p:spPr>
        <p:txBody>
          <a:bodyPr wrap="square" rtlCol="0">
            <a:spAutoFit/>
          </a:bodyPr>
          <a:lstStyle/>
          <a:p>
            <a:r>
              <a:rPr lang="en-US" dirty="0">
                <a:latin typeface="+mn-lt"/>
              </a:rPr>
              <a:t>Ring 2</a:t>
            </a:r>
          </a:p>
        </p:txBody>
      </p:sp>
      <p:sp>
        <p:nvSpPr>
          <p:cNvPr id="21" name="TextBox 20"/>
          <p:cNvSpPr txBox="1"/>
          <p:nvPr/>
        </p:nvSpPr>
        <p:spPr>
          <a:xfrm>
            <a:off x="5115030" y="3337973"/>
            <a:ext cx="1143000" cy="461665"/>
          </a:xfrm>
          <a:prstGeom prst="rect">
            <a:avLst/>
          </a:prstGeom>
          <a:noFill/>
        </p:spPr>
        <p:txBody>
          <a:bodyPr wrap="square" rtlCol="0">
            <a:spAutoFit/>
          </a:bodyPr>
          <a:lstStyle/>
          <a:p>
            <a:r>
              <a:rPr lang="en-US" dirty="0">
                <a:latin typeface="+mn-lt"/>
              </a:rPr>
              <a:t>Ring 3</a:t>
            </a:r>
          </a:p>
        </p:txBody>
      </p:sp>
      <p:sp>
        <p:nvSpPr>
          <p:cNvPr id="29" name="Rectangle 28"/>
          <p:cNvSpPr/>
          <p:nvPr/>
        </p:nvSpPr>
        <p:spPr bwMode="auto">
          <a:xfrm>
            <a:off x="6376517" y="5036402"/>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6587113" y="5034170"/>
            <a:ext cx="1232179" cy="461665"/>
          </a:xfrm>
          <a:prstGeom prst="rect">
            <a:avLst/>
          </a:prstGeom>
          <a:noFill/>
        </p:spPr>
        <p:txBody>
          <a:bodyPr wrap="square" rtlCol="0">
            <a:spAutoFit/>
          </a:bodyPr>
          <a:lstStyle/>
          <a:p>
            <a:pPr algn="ctr"/>
            <a:r>
              <a:rPr lang="en-US" dirty="0">
                <a:latin typeface="+mn-lt"/>
              </a:rPr>
              <a:t>VMBR</a:t>
            </a:r>
          </a:p>
        </p:txBody>
      </p:sp>
      <p:grpSp>
        <p:nvGrpSpPr>
          <p:cNvPr id="23" name="Group 22"/>
          <p:cNvGrpSpPr/>
          <p:nvPr/>
        </p:nvGrpSpPr>
        <p:grpSpPr>
          <a:xfrm>
            <a:off x="6376517" y="5034783"/>
            <a:ext cx="1638300" cy="461665"/>
            <a:chOff x="2095500" y="5179368"/>
            <a:chExt cx="1638300" cy="461665"/>
          </a:xfrm>
        </p:grpSpPr>
        <p:sp>
          <p:nvSpPr>
            <p:cNvPr id="27" name="Rectangle 26"/>
            <p:cNvSpPr/>
            <p:nvPr/>
          </p:nvSpPr>
          <p:spPr bwMode="auto">
            <a:xfrm>
              <a:off x="2095500" y="5181600"/>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p:cNvSpPr txBox="1"/>
            <p:nvPr/>
          </p:nvSpPr>
          <p:spPr>
            <a:xfrm>
              <a:off x="2209800" y="5179368"/>
              <a:ext cx="1447800" cy="461665"/>
            </a:xfrm>
            <a:prstGeom prst="rect">
              <a:avLst/>
            </a:prstGeom>
            <a:noFill/>
          </p:spPr>
          <p:txBody>
            <a:bodyPr wrap="square" rtlCol="0">
              <a:spAutoFit/>
            </a:bodyPr>
            <a:lstStyle/>
            <a:p>
              <a:pPr algn="ctr"/>
              <a:r>
                <a:rPr lang="en-US" dirty="0">
                  <a:latin typeface="+mn-lt"/>
                </a:rPr>
                <a:t>Target OS</a:t>
              </a:r>
            </a:p>
          </p:txBody>
        </p:sp>
      </p:grpSp>
      <p:grpSp>
        <p:nvGrpSpPr>
          <p:cNvPr id="24" name="Group 23"/>
          <p:cNvGrpSpPr/>
          <p:nvPr/>
        </p:nvGrpSpPr>
        <p:grpSpPr>
          <a:xfrm>
            <a:off x="6376517" y="3332167"/>
            <a:ext cx="1638300" cy="461665"/>
            <a:chOff x="2095500" y="5149224"/>
            <a:chExt cx="1638300" cy="461665"/>
          </a:xfrm>
        </p:grpSpPr>
        <p:sp>
          <p:nvSpPr>
            <p:cNvPr id="25" name="Rectangle 24"/>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p:cNvSpPr txBox="1"/>
            <p:nvPr/>
          </p:nvSpPr>
          <p:spPr>
            <a:xfrm>
              <a:off x="2125644" y="5149224"/>
              <a:ext cx="1562100" cy="461665"/>
            </a:xfrm>
            <a:prstGeom prst="rect">
              <a:avLst/>
            </a:prstGeom>
            <a:noFill/>
          </p:spPr>
          <p:txBody>
            <a:bodyPr wrap="square" rtlCol="0">
              <a:spAutoFit/>
            </a:bodyPr>
            <a:lstStyle/>
            <a:p>
              <a:pPr algn="ctr"/>
              <a:r>
                <a:rPr lang="en-US" dirty="0">
                  <a:latin typeface="+mn-lt"/>
                </a:rPr>
                <a:t>User apps</a:t>
              </a:r>
            </a:p>
          </p:txBody>
        </p:sp>
      </p:grpSp>
      <p:sp>
        <p:nvSpPr>
          <p:cNvPr id="31" name="Content Placeholder 2"/>
          <p:cNvSpPr txBox="1">
            <a:spLocks/>
          </p:cNvSpPr>
          <p:nvPr/>
        </p:nvSpPr>
        <p:spPr bwMode="auto">
          <a:xfrm>
            <a:off x="0" y="2819400"/>
            <a:ext cx="513086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VMM controls physical devices, so the VMM can snoop on the victim’s keystrokes, network traffic, disk IO</a:t>
            </a:r>
          </a:p>
          <a:p>
            <a:pPr lvl="1"/>
            <a:r>
              <a:rPr lang="en-US" kern="0" dirty="0"/>
              <a:t>If VMM is well-implemented, the victim’s code can’t detect that it’s running inside a VM! </a:t>
            </a:r>
          </a:p>
          <a:p>
            <a:r>
              <a:rPr lang="en-US" kern="0" dirty="0"/>
              <a:t>The fundamental principle: lower levels control higher levels!</a:t>
            </a:r>
          </a:p>
          <a:p>
            <a:pPr lvl="1"/>
            <a:endParaRPr lang="en-US" kern="0" dirty="0"/>
          </a:p>
        </p:txBody>
      </p:sp>
      <p:pic>
        <p:nvPicPr>
          <p:cNvPr id="32" name="Picture 31"/>
          <p:cNvPicPr>
            <a:picLocks noChangeAspect="1"/>
          </p:cNvPicPr>
          <p:nvPr/>
        </p:nvPicPr>
        <p:blipFill>
          <a:blip r:embed="rId3"/>
          <a:stretch>
            <a:fillRect/>
          </a:stretch>
        </p:blipFill>
        <p:spPr>
          <a:xfrm>
            <a:off x="6001002" y="4944571"/>
            <a:ext cx="780798" cy="695426"/>
          </a:xfrm>
          <a:prstGeom prst="rect">
            <a:avLst/>
          </a:prstGeom>
        </p:spPr>
      </p:pic>
      <p:sp>
        <p:nvSpPr>
          <p:cNvPr id="33" name="Title 1"/>
          <p:cNvSpPr txBox="1">
            <a:spLocks/>
          </p:cNvSpPr>
          <p:nvPr/>
        </p:nvSpPr>
        <p:spPr bwMode="auto">
          <a:xfrm>
            <a:off x="0" y="360367"/>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dirty="0"/>
              <a:t>Virtual-machine Based Rootkit (VMBR)</a:t>
            </a:r>
            <a:endParaRPr lang="en-US" kern="0" dirty="0"/>
          </a:p>
        </p:txBody>
      </p:sp>
    </p:spTree>
    <p:extLst>
      <p:ext uri="{BB962C8B-B14F-4D97-AF65-F5344CB8AC3E}">
        <p14:creationId xmlns:p14="http://schemas.microsoft.com/office/powerpoint/2010/main" val="31216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4.07407E-6 L -0.00365 -0.09004 " pathEditMode="relative" rAng="0" ptsTypes="AA">
                                      <p:cBhvr>
                                        <p:cTn id="6" dur="1000" fill="hold"/>
                                        <p:tgtEl>
                                          <p:spTgt spid="23"/>
                                        </p:tgtEl>
                                        <p:attrNameLst>
                                          <p:attrName>ppt_x</p:attrName>
                                          <p:attrName>ppt_y</p:attrName>
                                        </p:attrNameLst>
                                      </p:cBhvr>
                                      <p:rCtr x="-191" y="-4514"/>
                                    </p:animMotion>
                                  </p:childTnLst>
                                </p:cTn>
                              </p:par>
                            </p:childTnLst>
                          </p:cTn>
                        </p:par>
                        <p:par>
                          <p:cTn id="7" fill="hold">
                            <p:stCondLst>
                              <p:cond delay="1000"/>
                            </p:stCondLst>
                            <p:childTnLst>
                              <p:par>
                                <p:cTn id="8" presetID="1" presetClass="emph" presetSubtype="1" nodeType="afterEffect">
                                  <p:stCondLst>
                                    <p:cond delay="0"/>
                                  </p:stCondLst>
                                  <p:childTnLst>
                                    <p:set>
                                      <p:cBhvr>
                                        <p:cTn id="9" dur="indefinite"/>
                                        <p:tgtEl>
                                          <p:spTgt spid="29"/>
                                        </p:tgtEl>
                                        <p:attrNameLst>
                                          <p:attrName>fillcolor</p:attrName>
                                        </p:attrNameLst>
                                      </p:cBhvr>
                                      <p:to>
                                        <p:clrVal>
                                          <a:srgbClr val="FF5D5D"/>
                                        </p:clrVal>
                                      </p:to>
                                    </p:set>
                                    <p:set>
                                      <p:cBhvr>
                                        <p:cTn id="10" dur="indefinite"/>
                                        <p:tgtEl>
                                          <p:spTgt spid="29"/>
                                        </p:tgtEl>
                                        <p:attrNameLst>
                                          <p:attrName>fill.type</p:attrName>
                                        </p:attrNameLst>
                                      </p:cBhvr>
                                      <p:to>
                                        <p:strVal val="solid"/>
                                      </p:to>
                                    </p:set>
                                    <p:set>
                                      <p:cBhvr>
                                        <p:cTn id="11" dur="indefinite"/>
                                        <p:tgtEl>
                                          <p:spTgt spid="29"/>
                                        </p:tgtEl>
                                        <p:attrNameLst>
                                          <p:attrName>fill.on</p:attrName>
                                        </p:attrNameLst>
                                      </p:cBhvr>
                                      <p:to>
                                        <p:strVal val="true"/>
                                      </p:to>
                                    </p:se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fade">
                                      <p:cBhvr>
                                        <p:cTn id="25" dur="500"/>
                                        <p:tgtEl>
                                          <p:spTgt spid="3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xEl>
                                              <p:pRg st="2" end="2"/>
                                            </p:txEl>
                                          </p:spTgt>
                                        </p:tgtEl>
                                        <p:attrNameLst>
                                          <p:attrName>style.visibility</p:attrName>
                                        </p:attrNameLst>
                                      </p:cBhvr>
                                      <p:to>
                                        <p:strVal val="visible"/>
                                      </p:to>
                                    </p:set>
                                    <p:animEffect transition="in" filter="fade">
                                      <p:cBhvr>
                                        <p:cTn id="28"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a:t>When You Turn The Power Button On . . .</a:t>
            </a:r>
          </a:p>
        </p:txBody>
      </p:sp>
      <p:sp>
        <p:nvSpPr>
          <p:cNvPr id="3" name="Content Placeholder 2"/>
          <p:cNvSpPr>
            <a:spLocks noGrp="1"/>
          </p:cNvSpPr>
          <p:nvPr>
            <p:ph idx="1"/>
          </p:nvPr>
        </p:nvSpPr>
        <p:spPr>
          <a:xfrm>
            <a:off x="228600" y="685800"/>
            <a:ext cx="8839200" cy="6019800"/>
          </a:xfrm>
        </p:spPr>
        <p:txBody>
          <a:bodyPr/>
          <a:lstStyle/>
          <a:p>
            <a:r>
              <a:rPr lang="en-US" dirty="0"/>
              <a:t>The motherboard initializes itself and turns on a CPU to be the bootstrap CPU (the other CPUs are left idle at first)</a:t>
            </a:r>
          </a:p>
          <a:p>
            <a:r>
              <a:rPr lang="en-US" dirty="0"/>
              <a:t>The CPU starts executing the Basic Input-Output System (BIOS)</a:t>
            </a:r>
          </a:p>
          <a:p>
            <a:pPr lvl="1"/>
            <a:r>
              <a:rPr lang="en-US" dirty="0"/>
              <a:t>BIOS is low-level software provided by the motherboard manufacturer</a:t>
            </a:r>
          </a:p>
          <a:p>
            <a:pPr lvl="1"/>
            <a:r>
              <a:rPr lang="en-US" dirty="0"/>
              <a:t>The motherboard maps the BIOS code (typically stored in Flash memory) to a well-known location in RAM, so that the CPU knows where to start execution (on x86, location is 0xF0000)</a:t>
            </a:r>
          </a:p>
          <a:p>
            <a:r>
              <a:rPr lang="en-US" dirty="0"/>
              <a:t>BIOS probes for the existence of other hardware like hard disks, keyboards, etc., and then starts the boot sequence</a:t>
            </a:r>
          </a:p>
          <a:p>
            <a:pPr lvl="1"/>
            <a:r>
              <a:rPr lang="en-US" dirty="0"/>
              <a:t>BIOS reads the first sector of the hard disk which contains the Master Boot Record (MBR)</a:t>
            </a:r>
          </a:p>
          <a:p>
            <a:pPr lvl="1"/>
            <a:r>
              <a:rPr lang="en-US" dirty="0"/>
              <a:t>BIOS loads MBR into memory and jumps to that instruction</a:t>
            </a:r>
          </a:p>
          <a:p>
            <a:pPr lvl="1"/>
            <a:r>
              <a:rPr lang="en-US" dirty="0"/>
              <a:t>BIOS then loads the rest of the OS from disk</a:t>
            </a:r>
          </a:p>
          <a:p>
            <a:pPr lvl="1"/>
            <a:endParaRPr lang="en-US" dirty="0"/>
          </a:p>
          <a:p>
            <a:pPr lvl="1"/>
            <a:endParaRPr lang="en-US" dirty="0"/>
          </a:p>
        </p:txBody>
      </p:sp>
    </p:spTree>
    <p:extLst>
      <p:ext uri="{BB962C8B-B14F-4D97-AF65-F5344CB8AC3E}">
        <p14:creationId xmlns:p14="http://schemas.microsoft.com/office/powerpoint/2010/main" val="269878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VMBR: Corrupting The Boot Sequence</a:t>
            </a:r>
          </a:p>
        </p:txBody>
      </p:sp>
      <p:sp>
        <p:nvSpPr>
          <p:cNvPr id="3" name="Content Placeholder 2"/>
          <p:cNvSpPr>
            <a:spLocks noGrp="1"/>
          </p:cNvSpPr>
          <p:nvPr>
            <p:ph idx="1"/>
          </p:nvPr>
        </p:nvSpPr>
        <p:spPr>
          <a:xfrm>
            <a:off x="228600" y="533400"/>
            <a:ext cx="8839200" cy="1524000"/>
          </a:xfrm>
        </p:spPr>
        <p:txBody>
          <a:bodyPr/>
          <a:lstStyle/>
          <a:p>
            <a:r>
              <a:rPr lang="en-US" dirty="0"/>
              <a:t>Step 1: Attacker gains the ability to execute code</a:t>
            </a:r>
          </a:p>
          <a:p>
            <a:pPr lvl="1"/>
            <a:r>
              <a:rPr lang="en-US" dirty="0"/>
              <a:t>Probably the easiest part of the attack</a:t>
            </a:r>
          </a:p>
          <a:p>
            <a:pPr lvl="1"/>
            <a:r>
              <a:rPr lang="en-US" dirty="0"/>
              <a:t>Phishing emails, Java vulnerability, drive-by download, etc.</a:t>
            </a:r>
          </a:p>
        </p:txBody>
      </p:sp>
      <p:grpSp>
        <p:nvGrpSpPr>
          <p:cNvPr id="8" name="Group 7"/>
          <p:cNvGrpSpPr/>
          <p:nvPr/>
        </p:nvGrpSpPr>
        <p:grpSpPr>
          <a:xfrm>
            <a:off x="304800" y="2056563"/>
            <a:ext cx="8496300" cy="4250155"/>
            <a:chOff x="304800" y="2056563"/>
            <a:chExt cx="8496300" cy="4250155"/>
          </a:xfrm>
        </p:grpSpPr>
        <p:grpSp>
          <p:nvGrpSpPr>
            <p:cNvPr id="6" name="Group 5"/>
            <p:cNvGrpSpPr/>
            <p:nvPr/>
          </p:nvGrpSpPr>
          <p:grpSpPr>
            <a:xfrm>
              <a:off x="304800" y="2056563"/>
              <a:ext cx="4572000" cy="4250155"/>
              <a:chOff x="304800" y="2056563"/>
              <a:chExt cx="4572000" cy="4250155"/>
            </a:xfrm>
          </p:grpSpPr>
          <p:pic>
            <p:nvPicPr>
              <p:cNvPr id="4" name="Picture 3"/>
              <p:cNvPicPr>
                <a:picLocks noChangeAspect="1"/>
              </p:cNvPicPr>
              <p:nvPr/>
            </p:nvPicPr>
            <p:blipFill>
              <a:blip r:embed="rId3"/>
              <a:stretch>
                <a:fillRect/>
              </a:stretch>
            </p:blipFill>
            <p:spPr>
              <a:xfrm>
                <a:off x="1143000" y="2056563"/>
                <a:ext cx="2990850" cy="4250155"/>
              </a:xfrm>
              <a:prstGeom prst="rect">
                <a:avLst/>
              </a:prstGeom>
            </p:spPr>
          </p:pic>
          <p:sp>
            <p:nvSpPr>
              <p:cNvPr id="5" name="&quot;No&quot; Symbol 4"/>
              <p:cNvSpPr/>
              <p:nvPr/>
            </p:nvSpPr>
            <p:spPr bwMode="auto">
              <a:xfrm>
                <a:off x="304800" y="2133600"/>
                <a:ext cx="4572000" cy="4173118"/>
              </a:xfrm>
              <a:prstGeom prst="noSmoking">
                <a:avLst>
                  <a:gd name="adj" fmla="val 7319"/>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7" name="TextBox 6"/>
            <p:cNvSpPr txBox="1"/>
            <p:nvPr/>
          </p:nvSpPr>
          <p:spPr>
            <a:xfrm>
              <a:off x="4953000" y="2514600"/>
              <a:ext cx="3810000" cy="707886"/>
            </a:xfrm>
            <a:prstGeom prst="rect">
              <a:avLst/>
            </a:prstGeom>
            <a:noFill/>
          </p:spPr>
          <p:txBody>
            <a:bodyPr wrap="square" rtlCol="0">
              <a:spAutoFit/>
            </a:bodyPr>
            <a:lstStyle/>
            <a:p>
              <a:pPr algn="ctr"/>
              <a:r>
                <a:rPr lang="en-US" sz="4000" dirty="0">
                  <a:latin typeface="+mn-lt"/>
                </a:rPr>
                <a:t>UNINSTALL JAVA</a:t>
              </a:r>
            </a:p>
          </p:txBody>
        </p:sp>
        <p:sp>
          <p:nvSpPr>
            <p:cNvPr id="9" name="TextBox 8"/>
            <p:cNvSpPr txBox="1"/>
            <p:nvPr/>
          </p:nvSpPr>
          <p:spPr>
            <a:xfrm>
              <a:off x="4914900" y="3539069"/>
              <a:ext cx="3886200" cy="707886"/>
            </a:xfrm>
            <a:prstGeom prst="rect">
              <a:avLst/>
            </a:prstGeom>
            <a:noFill/>
          </p:spPr>
          <p:txBody>
            <a:bodyPr wrap="square" rtlCol="0">
              <a:spAutoFit/>
            </a:bodyPr>
            <a:lstStyle/>
            <a:p>
              <a:pPr algn="ctr"/>
              <a:r>
                <a:rPr lang="en-US" sz="4000" dirty="0">
                  <a:latin typeface="+mn-lt"/>
                </a:rPr>
                <a:t>IT’S KILLING YOU</a:t>
              </a:r>
            </a:p>
          </p:txBody>
        </p:sp>
        <p:sp>
          <p:nvSpPr>
            <p:cNvPr id="10" name="TextBox 9"/>
            <p:cNvSpPr txBox="1"/>
            <p:nvPr/>
          </p:nvSpPr>
          <p:spPr>
            <a:xfrm>
              <a:off x="4914900" y="4704155"/>
              <a:ext cx="3886200" cy="707886"/>
            </a:xfrm>
            <a:prstGeom prst="rect">
              <a:avLst/>
            </a:prstGeom>
            <a:noFill/>
          </p:spPr>
          <p:txBody>
            <a:bodyPr wrap="square" rtlCol="0">
              <a:spAutoFit/>
            </a:bodyPr>
            <a:lstStyle/>
            <a:p>
              <a:pPr algn="ctr"/>
              <a:r>
                <a:rPr lang="en-US" sz="4000" dirty="0">
                  <a:latin typeface="+mn-lt"/>
                </a:rPr>
                <a:t>DISABLE IT NOW</a:t>
              </a:r>
            </a:p>
          </p:txBody>
        </p:sp>
      </p:grpSp>
    </p:spTree>
    <p:extLst>
      <p:ext uri="{BB962C8B-B14F-4D97-AF65-F5344CB8AC3E}">
        <p14:creationId xmlns:p14="http://schemas.microsoft.com/office/powerpoint/2010/main" val="15344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400" dirty="0"/>
              <a:t>Attacking Java’s Best-fit Mapping Conversions</a:t>
            </a:r>
          </a:p>
        </p:txBody>
      </p:sp>
      <p:sp>
        <p:nvSpPr>
          <p:cNvPr id="3" name="Content Placeholder 2"/>
          <p:cNvSpPr>
            <a:spLocks noGrp="1"/>
          </p:cNvSpPr>
          <p:nvPr>
            <p:ph idx="1"/>
          </p:nvPr>
        </p:nvSpPr>
        <p:spPr>
          <a:xfrm>
            <a:off x="228600" y="533400"/>
            <a:ext cx="8839200" cy="1524000"/>
          </a:xfrm>
        </p:spPr>
        <p:txBody>
          <a:bodyPr/>
          <a:lstStyle/>
          <a:p>
            <a:r>
              <a:rPr lang="en-US" dirty="0"/>
              <a:t>Best-fit mapping occurs when a program converts a string from encoding X to encoding Y, and Y does not have an exact representation for a particular character</a:t>
            </a:r>
          </a:p>
        </p:txBody>
      </p:sp>
      <p:sp>
        <p:nvSpPr>
          <p:cNvPr id="19" name="Content Placeholder 2"/>
          <p:cNvSpPr txBox="1">
            <a:spLocks/>
          </p:cNvSpPr>
          <p:nvPr/>
        </p:nvSpPr>
        <p:spPr bwMode="auto">
          <a:xfrm>
            <a:off x="228600" y="1752600"/>
            <a:ext cx="5486400" cy="126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kern="0" dirty="0"/>
              <a:t>Java Web Start (JAWS) allows a user to launch a Java application by clicking on a link in a web browser</a:t>
            </a:r>
          </a:p>
          <a:p>
            <a:pPr lvl="1"/>
            <a:endParaRPr lang="en-US" kern="0" dirty="0"/>
          </a:p>
        </p:txBody>
      </p:sp>
      <p:grpSp>
        <p:nvGrpSpPr>
          <p:cNvPr id="15" name="Group 14"/>
          <p:cNvGrpSpPr/>
          <p:nvPr/>
        </p:nvGrpSpPr>
        <p:grpSpPr>
          <a:xfrm>
            <a:off x="5950632" y="1219200"/>
            <a:ext cx="2888568" cy="1773255"/>
            <a:chOff x="5791200" y="1295400"/>
            <a:chExt cx="2888568" cy="1773255"/>
          </a:xfrm>
        </p:grpSpPr>
        <p:grpSp>
          <p:nvGrpSpPr>
            <p:cNvPr id="12" name="Group 11"/>
            <p:cNvGrpSpPr/>
            <p:nvPr/>
          </p:nvGrpSpPr>
          <p:grpSpPr>
            <a:xfrm>
              <a:off x="5971401" y="1295400"/>
              <a:ext cx="2708367" cy="1773255"/>
              <a:chOff x="2397033" y="2586613"/>
              <a:chExt cx="2708367" cy="1773255"/>
            </a:xfrm>
          </p:grpSpPr>
          <p:pic>
            <p:nvPicPr>
              <p:cNvPr id="2052" name="Picture 4" descr="U+02BA"/>
              <p:cNvPicPr>
                <a:picLocks noChangeAspect="1" noChangeArrowheads="1"/>
              </p:cNvPicPr>
              <p:nvPr/>
            </p:nvPicPr>
            <p:blipFill rotWithShape="1">
              <a:blip r:embed="rId3">
                <a:extLst>
                  <a:ext uri="{28A0092B-C50C-407E-A947-70E740481C1C}">
                    <a14:useLocalDpi xmlns:a14="http://schemas.microsoft.com/office/drawing/2010/main" val="0"/>
                  </a:ext>
                </a:extLst>
              </a:blip>
              <a:srcRect l="20416" t="9941" r="20000" b="34059"/>
              <a:stretch/>
            </p:blipFill>
            <p:spPr bwMode="auto">
              <a:xfrm>
                <a:off x="4191000" y="2586613"/>
                <a:ext cx="914400" cy="8593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71800" y="2743200"/>
                <a:ext cx="1340432" cy="461665"/>
              </a:xfrm>
              <a:prstGeom prst="rect">
                <a:avLst/>
              </a:prstGeom>
            </p:spPr>
            <p:txBody>
              <a:bodyPr wrap="none">
                <a:spAutoFit/>
              </a:bodyPr>
              <a:lstStyle/>
              <a:p>
                <a:r>
                  <a:rPr lang="en-US" dirty="0"/>
                  <a:t>U+02BA</a:t>
                </a:r>
              </a:p>
            </p:txBody>
          </p:sp>
          <p:sp>
            <p:nvSpPr>
              <p:cNvPr id="14" name="Rectangle 13"/>
              <p:cNvSpPr/>
              <p:nvPr/>
            </p:nvSpPr>
            <p:spPr>
              <a:xfrm>
                <a:off x="2971800" y="3281065"/>
                <a:ext cx="1340432" cy="461665"/>
              </a:xfrm>
              <a:prstGeom prst="rect">
                <a:avLst/>
              </a:prstGeom>
            </p:spPr>
            <p:txBody>
              <a:bodyPr wrap="none">
                <a:spAutoFit/>
              </a:bodyPr>
              <a:lstStyle/>
              <a:p>
                <a:r>
                  <a:rPr lang="en-US" dirty="0"/>
                  <a:t>U+030E</a:t>
                </a:r>
              </a:p>
            </p:txBody>
          </p:sp>
          <p:pic>
            <p:nvPicPr>
              <p:cNvPr id="2054" name="Picture 6" descr="U+030E"/>
              <p:cNvPicPr>
                <a:picLocks noChangeAspect="1" noChangeArrowheads="1"/>
              </p:cNvPicPr>
              <p:nvPr/>
            </p:nvPicPr>
            <p:blipFill rotWithShape="1">
              <a:blip r:embed="rId4">
                <a:extLst>
                  <a:ext uri="{28A0092B-C50C-407E-A947-70E740481C1C}">
                    <a14:useLocalDpi xmlns:a14="http://schemas.microsoft.com/office/drawing/2010/main" val="0"/>
                  </a:ext>
                </a:extLst>
              </a:blip>
              <a:srcRect l="12291" t="6984" r="50838" b="52047"/>
              <a:stretch/>
            </p:blipFill>
            <p:spPr bwMode="auto">
              <a:xfrm>
                <a:off x="4262410" y="3113158"/>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97033" y="3847124"/>
                <a:ext cx="1946367" cy="461665"/>
              </a:xfrm>
              <a:prstGeom prst="rect">
                <a:avLst/>
              </a:prstGeom>
            </p:spPr>
            <p:txBody>
              <a:bodyPr wrap="none">
                <a:spAutoFit/>
              </a:bodyPr>
              <a:lstStyle/>
              <a:p>
                <a:r>
                  <a:rPr lang="en-US" dirty="0"/>
                  <a:t>0x22 (ASCII)</a:t>
                </a:r>
              </a:p>
            </p:txBody>
          </p:sp>
          <p:pic>
            <p:nvPicPr>
              <p:cNvPr id="2056" name="Picture 8" descr="U+0022"/>
              <p:cNvPicPr>
                <a:picLocks noChangeAspect="1" noChangeArrowheads="1"/>
              </p:cNvPicPr>
              <p:nvPr/>
            </p:nvPicPr>
            <p:blipFill rotWithShape="1">
              <a:blip r:embed="rId5">
                <a:extLst>
                  <a:ext uri="{28A0092B-C50C-407E-A947-70E740481C1C}">
                    <a14:useLocalDpi xmlns:a14="http://schemas.microsoft.com/office/drawing/2010/main" val="0"/>
                  </a:ext>
                </a:extLst>
              </a:blip>
              <a:srcRect l="29169" t="16426" r="27267" b="47931"/>
              <a:stretch/>
            </p:blipFill>
            <p:spPr bwMode="auto">
              <a:xfrm>
                <a:off x="4255305" y="3799797"/>
                <a:ext cx="684531" cy="56007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5791200" y="1371600"/>
              <a:ext cx="2888568" cy="169705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3" name="Content Placeholder 2"/>
          <p:cNvSpPr txBox="1">
            <a:spLocks/>
          </p:cNvSpPr>
          <p:nvPr/>
        </p:nvSpPr>
        <p:spPr bwMode="auto">
          <a:xfrm>
            <a:off x="228600" y="2895600"/>
            <a:ext cx="8763000" cy="23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Whenever a program receives input from an untrusted source, that input should be sanitized (i.e., stripped of dangerous characters)</a:t>
            </a:r>
          </a:p>
          <a:p>
            <a:pPr lvl="1"/>
            <a:r>
              <a:rPr lang="en-US" kern="0" dirty="0"/>
              <a:t>To prevent a website from passing malicious arguments to javaw.exe, JAWS quotes entire argument string (in red below), and then escapes any quotation marks inside of it</a:t>
            </a:r>
          </a:p>
          <a:p>
            <a:pPr lvl="1"/>
            <a:endParaRPr lang="en-US" kern="0" dirty="0"/>
          </a:p>
        </p:txBody>
      </p:sp>
      <p:sp>
        <p:nvSpPr>
          <p:cNvPr id="17" name="Rectangle 16"/>
          <p:cNvSpPr/>
          <p:nvPr/>
        </p:nvSpPr>
        <p:spPr>
          <a:xfrm>
            <a:off x="36007" y="5367478"/>
            <a:ext cx="8686800" cy="461665"/>
          </a:xfrm>
          <a:prstGeom prst="rect">
            <a:avLst/>
          </a:prstGeom>
        </p:spPr>
        <p:txBody>
          <a:bodyPr wrap="square">
            <a:spAutoFit/>
          </a:bodyPr>
          <a:lstStyle/>
          <a:p>
            <a:pPr algn="ctr"/>
            <a:r>
              <a:rPr lang="en-US" dirty="0"/>
              <a:t>javaw.exe -</a:t>
            </a:r>
            <a:r>
              <a:rPr lang="en-US" dirty="0" err="1"/>
              <a:t>arg</a:t>
            </a:r>
            <a:r>
              <a:rPr lang="en-US" dirty="0"/>
              <a:t>=</a:t>
            </a:r>
            <a:r>
              <a:rPr lang="en-US" dirty="0">
                <a:solidFill>
                  <a:srgbClr val="FF0000"/>
                </a:solidFill>
              </a:rPr>
              <a:t>"maliciousArg1 maliciousArg2 "maliciousArg3</a:t>
            </a:r>
          </a:p>
        </p:txBody>
      </p:sp>
      <p:sp>
        <p:nvSpPr>
          <p:cNvPr id="18" name="Rectangle 17"/>
          <p:cNvSpPr/>
          <p:nvPr/>
        </p:nvSpPr>
        <p:spPr>
          <a:xfrm>
            <a:off x="152400" y="6235109"/>
            <a:ext cx="9220200" cy="461665"/>
          </a:xfrm>
          <a:prstGeom prst="rect">
            <a:avLst/>
          </a:prstGeom>
        </p:spPr>
        <p:txBody>
          <a:bodyPr wrap="square">
            <a:spAutoFit/>
          </a:bodyPr>
          <a:lstStyle/>
          <a:p>
            <a:r>
              <a:rPr lang="en-US" dirty="0"/>
              <a:t>javaw.exe "-</a:t>
            </a:r>
            <a:r>
              <a:rPr lang="en-US" dirty="0" err="1"/>
              <a:t>arg</a:t>
            </a:r>
            <a:r>
              <a:rPr lang="en-US" dirty="0"/>
              <a:t>=\" maliciousArg1 maliciousArg2 \"maliciousArg3"</a:t>
            </a:r>
          </a:p>
        </p:txBody>
      </p:sp>
      <p:sp>
        <p:nvSpPr>
          <p:cNvPr id="21" name="Right Arrow 20"/>
          <p:cNvSpPr/>
          <p:nvPr/>
        </p:nvSpPr>
        <p:spPr bwMode="auto">
          <a:xfrm rot="5400000">
            <a:off x="1076365" y="5604550"/>
            <a:ext cx="609600" cy="933529"/>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p:cNvSpPr txBox="1"/>
          <p:nvPr/>
        </p:nvSpPr>
        <p:spPr>
          <a:xfrm>
            <a:off x="1905000" y="5791200"/>
            <a:ext cx="7010400" cy="461665"/>
          </a:xfrm>
          <a:prstGeom prst="rect">
            <a:avLst/>
          </a:prstGeom>
          <a:noFill/>
        </p:spPr>
        <p:txBody>
          <a:bodyPr wrap="square" rtlCol="0">
            <a:spAutoFit/>
          </a:bodyPr>
          <a:lstStyle/>
          <a:p>
            <a:r>
              <a:rPr lang="en-US" dirty="0">
                <a:latin typeface="+mn-lt"/>
              </a:rPr>
              <a:t>Attacker-provided string in red is sanitized to . . .</a:t>
            </a:r>
          </a:p>
        </p:txBody>
      </p:sp>
      <p:sp>
        <p:nvSpPr>
          <p:cNvPr id="28" name="Rectangle 27"/>
          <p:cNvSpPr/>
          <p:nvPr/>
        </p:nvSpPr>
        <p:spPr>
          <a:xfrm>
            <a:off x="0" y="5367478"/>
            <a:ext cx="9296400" cy="400110"/>
          </a:xfrm>
          <a:prstGeom prst="rect">
            <a:avLst/>
          </a:prstGeom>
        </p:spPr>
        <p:txBody>
          <a:bodyPr wrap="square">
            <a:spAutoFit/>
          </a:bodyPr>
          <a:lstStyle/>
          <a:p>
            <a:r>
              <a:rPr lang="en-US" sz="2000" dirty="0"/>
              <a:t>javaw.exe -</a:t>
            </a:r>
            <a:r>
              <a:rPr lang="en-US" sz="2000" dirty="0" err="1"/>
              <a:t>arg</a:t>
            </a:r>
            <a:r>
              <a:rPr lang="en-US" sz="2000" dirty="0"/>
              <a:t>=</a:t>
            </a:r>
            <a:r>
              <a:rPr lang="en-US" sz="2000" dirty="0">
                <a:solidFill>
                  <a:srgbClr val="FF0000"/>
                </a:solidFill>
              </a:rPr>
              <a:t>[U+02BA] maliciousArg1 maliciousArg2 [U+02BA]maliciousArg3</a:t>
            </a:r>
          </a:p>
        </p:txBody>
      </p:sp>
      <p:sp>
        <p:nvSpPr>
          <p:cNvPr id="29" name="Rectangle 28"/>
          <p:cNvSpPr/>
          <p:nvPr/>
        </p:nvSpPr>
        <p:spPr>
          <a:xfrm>
            <a:off x="152400" y="6235109"/>
            <a:ext cx="9220200" cy="461665"/>
          </a:xfrm>
          <a:prstGeom prst="rect">
            <a:avLst/>
          </a:prstGeom>
        </p:spPr>
        <p:txBody>
          <a:bodyPr wrap="square">
            <a:spAutoFit/>
          </a:bodyPr>
          <a:lstStyle/>
          <a:p>
            <a:r>
              <a:rPr lang="pt-BR" dirty="0"/>
              <a:t>javaw.exe "-arg=" </a:t>
            </a:r>
            <a:r>
              <a:rPr lang="pt-BR" dirty="0">
                <a:solidFill>
                  <a:srgbClr val="FF0000"/>
                </a:solidFill>
              </a:rPr>
              <a:t>maliciousArg1 maliciousArg2 "maliciousArg3"</a:t>
            </a:r>
            <a:endParaRPr lang="en-US" dirty="0">
              <a:solidFill>
                <a:srgbClr val="FF0000"/>
              </a:solidFill>
            </a:endParaRPr>
          </a:p>
        </p:txBody>
      </p:sp>
      <p:sp>
        <p:nvSpPr>
          <p:cNvPr id="30" name="Right Arrow 29"/>
          <p:cNvSpPr/>
          <p:nvPr/>
        </p:nvSpPr>
        <p:spPr bwMode="auto">
          <a:xfrm rot="5400000">
            <a:off x="278753" y="5563962"/>
            <a:ext cx="609600" cy="1014705"/>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1" name="TextBox 30"/>
          <p:cNvSpPr txBox="1"/>
          <p:nvPr/>
        </p:nvSpPr>
        <p:spPr>
          <a:xfrm>
            <a:off x="1090906" y="5791200"/>
            <a:ext cx="8281694" cy="461665"/>
          </a:xfrm>
          <a:prstGeom prst="rect">
            <a:avLst/>
          </a:prstGeom>
          <a:noFill/>
        </p:spPr>
        <p:txBody>
          <a:bodyPr wrap="square" rtlCol="0">
            <a:spAutoFit/>
          </a:bodyPr>
          <a:lstStyle/>
          <a:p>
            <a:r>
              <a:rPr lang="en-US" sz="2300" dirty="0">
                <a:latin typeface="+mn-lt"/>
              </a:rPr>
              <a:t>Sanitizer only looks for 0x22, and then JAWS best-fits to ASCII . . .</a:t>
            </a:r>
          </a:p>
        </p:txBody>
      </p:sp>
    </p:spTree>
    <p:extLst>
      <p:ext uri="{BB962C8B-B14F-4D97-AF65-F5344CB8AC3E}">
        <p14:creationId xmlns:p14="http://schemas.microsoft.com/office/powerpoint/2010/main" val="29451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3" grpId="0"/>
      <p:bldP spid="17" grpId="0"/>
      <p:bldP spid="17" grpId="1"/>
      <p:bldP spid="18" grpId="0"/>
      <p:bldP spid="18" grpId="1"/>
      <p:bldP spid="21" grpId="0" animBg="1"/>
      <p:bldP spid="21" grpId="1" animBg="1"/>
      <p:bldP spid="22" grpId="0"/>
      <p:bldP spid="22" grpId="1"/>
      <p:bldP spid="28" grpId="0"/>
      <p:bldP spid="29" grpId="0"/>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VMBR: Corrupting The Boot Sequence</a:t>
            </a:r>
          </a:p>
        </p:txBody>
      </p:sp>
      <p:sp>
        <p:nvSpPr>
          <p:cNvPr id="3" name="Content Placeholder 2"/>
          <p:cNvSpPr>
            <a:spLocks noGrp="1"/>
          </p:cNvSpPr>
          <p:nvPr>
            <p:ph idx="1"/>
          </p:nvPr>
        </p:nvSpPr>
        <p:spPr>
          <a:xfrm>
            <a:off x="228600" y="533400"/>
            <a:ext cx="8839200" cy="6172200"/>
          </a:xfrm>
        </p:spPr>
        <p:txBody>
          <a:bodyPr/>
          <a:lstStyle/>
          <a:p>
            <a:r>
              <a:rPr lang="en-US" dirty="0"/>
              <a:t>Step 1: Attacker gains the ability to execute code</a:t>
            </a:r>
          </a:p>
          <a:p>
            <a:pPr lvl="1"/>
            <a:r>
              <a:rPr lang="en-US" dirty="0"/>
              <a:t>Probably the easiest part of the attack</a:t>
            </a:r>
          </a:p>
          <a:p>
            <a:pPr lvl="1"/>
            <a:r>
              <a:rPr lang="en-US" dirty="0"/>
              <a:t>Phishing emails, Java vulnerability, drive-by download, etc.</a:t>
            </a:r>
          </a:p>
          <a:p>
            <a:r>
              <a:rPr lang="en-US" dirty="0"/>
              <a:t>Step 2: Attacker downloads the VMBR</a:t>
            </a:r>
          </a:p>
          <a:p>
            <a:pPr lvl="1"/>
            <a:r>
              <a:rPr lang="en-US" dirty="0"/>
              <a:t>I was lying; this is actually the easiest part of the attack</a:t>
            </a:r>
          </a:p>
          <a:p>
            <a:r>
              <a:rPr lang="en-US" dirty="0"/>
              <a:t>Step 3: Corrupt the MBR and other disk state</a:t>
            </a:r>
          </a:p>
          <a:p>
            <a:pPr lvl="1"/>
            <a:r>
              <a:rPr lang="en-US" dirty="0"/>
              <a:t>In the first proof-of-concept VMBR on Linux, the attacker disables swapping and then stores the rootkit state in the swap space; leaves other on-disk blocks in their normal place</a:t>
            </a:r>
          </a:p>
          <a:p>
            <a:pPr lvl="1"/>
            <a:r>
              <a:rPr lang="en-US" dirty="0"/>
              <a:t>Definitely the trickiest part of the attack, since the attacker needs to do this without causing the kernel to crash, while simultaneously avoiding antivirus software (which looks for tampering of boot blocks!)</a:t>
            </a:r>
          </a:p>
          <a:p>
            <a:r>
              <a:rPr lang="en-US" dirty="0"/>
              <a:t>Step 4: Reboot the machine</a:t>
            </a:r>
          </a:p>
          <a:p>
            <a:pPr lvl="1"/>
            <a:r>
              <a:rPr lang="en-US" dirty="0"/>
              <a:t>If the attacker has root privileges, then rebooting is easy</a:t>
            </a:r>
          </a:p>
        </p:txBody>
      </p:sp>
    </p:spTree>
    <p:extLst>
      <p:ext uri="{BB962C8B-B14F-4D97-AF65-F5344CB8AC3E}">
        <p14:creationId xmlns:p14="http://schemas.microsoft.com/office/powerpoint/2010/main" val="408070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a:t>VMBR: After Post-infection reboot</a:t>
            </a:r>
          </a:p>
        </p:txBody>
      </p:sp>
      <p:sp>
        <p:nvSpPr>
          <p:cNvPr id="3" name="Content Placeholder 2"/>
          <p:cNvSpPr>
            <a:spLocks noGrp="1"/>
          </p:cNvSpPr>
          <p:nvPr>
            <p:ph idx="1"/>
          </p:nvPr>
        </p:nvSpPr>
        <p:spPr>
          <a:xfrm>
            <a:off x="685800" y="457200"/>
            <a:ext cx="7772400" cy="3200400"/>
          </a:xfrm>
        </p:spPr>
        <p:txBody>
          <a:bodyPr/>
          <a:lstStyle/>
          <a:p>
            <a:r>
              <a:rPr lang="en-US" dirty="0"/>
              <a:t>VMBR loads target OS in a virtual machine</a:t>
            </a:r>
          </a:p>
          <a:p>
            <a:pPr lvl="1"/>
            <a:r>
              <a:rPr lang="en-US" dirty="0"/>
              <a:t>Target OS’s disk IO is redirected to a virtual disk that’s controlled by the VMBR</a:t>
            </a:r>
          </a:p>
          <a:p>
            <a:r>
              <a:rPr lang="en-US" dirty="0"/>
              <a:t>VMBR also creates an “attack OS” to manage the evil</a:t>
            </a:r>
          </a:p>
          <a:p>
            <a:pPr lvl="1"/>
            <a:r>
              <a:rPr lang="en-US" dirty="0"/>
              <a:t>Attack OS allows the malware to implement the attack control logic in user-mode code, and take advantage of device drivers and other OS functionality</a:t>
            </a:r>
          </a:p>
        </p:txBody>
      </p:sp>
      <p:grpSp>
        <p:nvGrpSpPr>
          <p:cNvPr id="7" name="Group 6"/>
          <p:cNvGrpSpPr/>
          <p:nvPr/>
        </p:nvGrpSpPr>
        <p:grpSpPr>
          <a:xfrm>
            <a:off x="2494504" y="3631175"/>
            <a:ext cx="6047777" cy="3150625"/>
            <a:chOff x="2885134" y="3173974"/>
            <a:chExt cx="6047777" cy="3150625"/>
          </a:xfrm>
        </p:grpSpPr>
        <p:grpSp>
          <p:nvGrpSpPr>
            <p:cNvPr id="8" name="Group 7"/>
            <p:cNvGrpSpPr/>
            <p:nvPr/>
          </p:nvGrpSpPr>
          <p:grpSpPr>
            <a:xfrm>
              <a:off x="2885134" y="3332167"/>
              <a:ext cx="5129683" cy="2992432"/>
              <a:chOff x="2833217" y="3703656"/>
              <a:chExt cx="5129683" cy="2992432"/>
            </a:xfrm>
          </p:grpSpPr>
          <p:sp>
            <p:nvSpPr>
              <p:cNvPr id="16" name="Rectangle 15"/>
              <p:cNvSpPr/>
              <p:nvPr/>
            </p:nvSpPr>
            <p:spPr bwMode="auto">
              <a:xfrm>
                <a:off x="2929513" y="5937690"/>
                <a:ext cx="5033387" cy="685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p:cNvSpPr txBox="1"/>
              <p:nvPr/>
            </p:nvSpPr>
            <p:spPr>
              <a:xfrm>
                <a:off x="4148713" y="5865091"/>
                <a:ext cx="2438400" cy="830997"/>
              </a:xfrm>
              <a:prstGeom prst="rect">
                <a:avLst/>
              </a:prstGeom>
              <a:noFill/>
            </p:spPr>
            <p:txBody>
              <a:bodyPr wrap="square" rtlCol="0">
                <a:spAutoFit/>
              </a:bodyPr>
              <a:lstStyle/>
              <a:p>
                <a:pPr algn="ctr"/>
                <a:r>
                  <a:rPr lang="en-US" dirty="0">
                    <a:solidFill>
                      <a:schemeClr val="accent3"/>
                    </a:solidFill>
                    <a:latin typeface="+mn-lt"/>
                  </a:rPr>
                  <a:t>Physical hardware</a:t>
                </a:r>
              </a:p>
            </p:txBody>
          </p:sp>
          <p:sp>
            <p:nvSpPr>
              <p:cNvPr id="18" name="TextBox 17"/>
              <p:cNvSpPr txBox="1"/>
              <p:nvPr/>
            </p:nvSpPr>
            <p:spPr>
              <a:xfrm>
                <a:off x="2837404" y="5371883"/>
                <a:ext cx="1143000" cy="461665"/>
              </a:xfrm>
              <a:prstGeom prst="rect">
                <a:avLst/>
              </a:prstGeom>
              <a:noFill/>
            </p:spPr>
            <p:txBody>
              <a:bodyPr wrap="square" rtlCol="0">
                <a:spAutoFit/>
              </a:bodyPr>
              <a:lstStyle/>
              <a:p>
                <a:r>
                  <a:rPr lang="en-US" dirty="0">
                    <a:latin typeface="+mn-lt"/>
                  </a:rPr>
                  <a:t>Ring 0</a:t>
                </a:r>
              </a:p>
            </p:txBody>
          </p:sp>
          <p:sp>
            <p:nvSpPr>
              <p:cNvPr id="19" name="TextBox 18"/>
              <p:cNvSpPr txBox="1"/>
              <p:nvPr/>
            </p:nvSpPr>
            <p:spPr>
              <a:xfrm>
                <a:off x="2833217" y="4799690"/>
                <a:ext cx="1143000" cy="461665"/>
              </a:xfrm>
              <a:prstGeom prst="rect">
                <a:avLst/>
              </a:prstGeom>
              <a:noFill/>
            </p:spPr>
            <p:txBody>
              <a:bodyPr wrap="square" rtlCol="0">
                <a:spAutoFit/>
              </a:bodyPr>
              <a:lstStyle/>
              <a:p>
                <a:r>
                  <a:rPr lang="en-US" dirty="0">
                    <a:latin typeface="+mn-lt"/>
                  </a:rPr>
                  <a:t>Ring 1</a:t>
                </a:r>
              </a:p>
            </p:txBody>
          </p:sp>
          <p:sp>
            <p:nvSpPr>
              <p:cNvPr id="20" name="TextBox 19"/>
              <p:cNvSpPr txBox="1"/>
              <p:nvPr/>
            </p:nvSpPr>
            <p:spPr>
              <a:xfrm>
                <a:off x="2837404" y="4250659"/>
                <a:ext cx="1143000" cy="461665"/>
              </a:xfrm>
              <a:prstGeom prst="rect">
                <a:avLst/>
              </a:prstGeom>
              <a:noFill/>
            </p:spPr>
            <p:txBody>
              <a:bodyPr wrap="square" rtlCol="0">
                <a:spAutoFit/>
              </a:bodyPr>
              <a:lstStyle/>
              <a:p>
                <a:r>
                  <a:rPr lang="en-US" dirty="0">
                    <a:latin typeface="+mn-lt"/>
                  </a:rPr>
                  <a:t>Ring 2</a:t>
                </a:r>
              </a:p>
            </p:txBody>
          </p:sp>
          <p:sp>
            <p:nvSpPr>
              <p:cNvPr id="21" name="TextBox 20"/>
              <p:cNvSpPr txBox="1"/>
              <p:nvPr/>
            </p:nvSpPr>
            <p:spPr>
              <a:xfrm>
                <a:off x="2833217" y="3709462"/>
                <a:ext cx="1143000" cy="461665"/>
              </a:xfrm>
              <a:prstGeom prst="rect">
                <a:avLst/>
              </a:prstGeom>
              <a:noFill/>
            </p:spPr>
            <p:txBody>
              <a:bodyPr wrap="square" rtlCol="0">
                <a:spAutoFit/>
              </a:bodyPr>
              <a:lstStyle/>
              <a:p>
                <a:r>
                  <a:rPr lang="en-US" dirty="0">
                    <a:latin typeface="+mn-lt"/>
                  </a:rPr>
                  <a:t>Ring 3</a:t>
                </a:r>
              </a:p>
            </p:txBody>
          </p:sp>
          <p:grpSp>
            <p:nvGrpSpPr>
              <p:cNvPr id="22" name="Group 21"/>
              <p:cNvGrpSpPr/>
              <p:nvPr/>
            </p:nvGrpSpPr>
            <p:grpSpPr>
              <a:xfrm>
                <a:off x="4544443" y="5405659"/>
                <a:ext cx="3418457" cy="461665"/>
                <a:chOff x="315343" y="5179368"/>
                <a:chExt cx="3418457" cy="461665"/>
              </a:xfrm>
            </p:grpSpPr>
            <p:sp>
              <p:nvSpPr>
                <p:cNvPr id="29" name="Rectangle 28"/>
                <p:cNvSpPr/>
                <p:nvPr/>
              </p:nvSpPr>
              <p:spPr bwMode="auto">
                <a:xfrm>
                  <a:off x="315343" y="5181600"/>
                  <a:ext cx="3418457" cy="457200"/>
                </a:xfrm>
                <a:prstGeom prst="rect">
                  <a:avLst/>
                </a:prstGeom>
                <a:solidFill>
                  <a:srgbClr val="FF9F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529213" y="5179368"/>
                  <a:ext cx="1232179" cy="461665"/>
                </a:xfrm>
                <a:prstGeom prst="rect">
                  <a:avLst/>
                </a:prstGeom>
                <a:noFill/>
              </p:spPr>
              <p:txBody>
                <a:bodyPr wrap="square" rtlCol="0">
                  <a:spAutoFit/>
                </a:bodyPr>
                <a:lstStyle/>
                <a:p>
                  <a:pPr algn="ctr"/>
                  <a:r>
                    <a:rPr lang="en-US" dirty="0">
                      <a:latin typeface="+mn-lt"/>
                    </a:rPr>
                    <a:t>VMBR</a:t>
                  </a:r>
                </a:p>
              </p:txBody>
            </p:sp>
          </p:grpSp>
          <p:grpSp>
            <p:nvGrpSpPr>
              <p:cNvPr id="23" name="Group 22"/>
              <p:cNvGrpSpPr/>
              <p:nvPr/>
            </p:nvGrpSpPr>
            <p:grpSpPr>
              <a:xfrm>
                <a:off x="6324600" y="4818705"/>
                <a:ext cx="1638300" cy="461665"/>
                <a:chOff x="2095500" y="5179368"/>
                <a:chExt cx="1638300" cy="461665"/>
              </a:xfrm>
            </p:grpSpPr>
            <p:sp>
              <p:nvSpPr>
                <p:cNvPr id="27" name="Rectangle 26"/>
                <p:cNvSpPr/>
                <p:nvPr/>
              </p:nvSpPr>
              <p:spPr bwMode="auto">
                <a:xfrm>
                  <a:off x="2095500" y="5181600"/>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p:cNvSpPr txBox="1"/>
                <p:nvPr/>
              </p:nvSpPr>
              <p:spPr>
                <a:xfrm>
                  <a:off x="2209800" y="5179368"/>
                  <a:ext cx="1447800" cy="461665"/>
                </a:xfrm>
                <a:prstGeom prst="rect">
                  <a:avLst/>
                </a:prstGeom>
                <a:noFill/>
              </p:spPr>
              <p:txBody>
                <a:bodyPr wrap="square" rtlCol="0">
                  <a:spAutoFit/>
                </a:bodyPr>
                <a:lstStyle/>
                <a:p>
                  <a:pPr algn="ctr"/>
                  <a:r>
                    <a:rPr lang="en-US" dirty="0">
                      <a:latin typeface="+mn-lt"/>
                    </a:rPr>
                    <a:t>Target OS</a:t>
                  </a:r>
                </a:p>
              </p:txBody>
            </p:sp>
          </p:grpSp>
          <p:grpSp>
            <p:nvGrpSpPr>
              <p:cNvPr id="24" name="Group 23"/>
              <p:cNvGrpSpPr/>
              <p:nvPr/>
            </p:nvGrpSpPr>
            <p:grpSpPr>
              <a:xfrm>
                <a:off x="6324600" y="3703656"/>
                <a:ext cx="1638300" cy="461665"/>
                <a:chOff x="2095500" y="5149224"/>
                <a:chExt cx="1638300" cy="461665"/>
              </a:xfrm>
            </p:grpSpPr>
            <p:sp>
              <p:nvSpPr>
                <p:cNvPr id="25" name="Rectangle 24"/>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p:cNvSpPr txBox="1"/>
                <p:nvPr/>
              </p:nvSpPr>
              <p:spPr>
                <a:xfrm>
                  <a:off x="2125644" y="5149224"/>
                  <a:ext cx="1562100" cy="461665"/>
                </a:xfrm>
                <a:prstGeom prst="rect">
                  <a:avLst/>
                </a:prstGeom>
                <a:noFill/>
              </p:spPr>
              <p:txBody>
                <a:bodyPr wrap="square" rtlCol="0">
                  <a:spAutoFit/>
                </a:bodyPr>
                <a:lstStyle/>
                <a:p>
                  <a:pPr algn="ctr"/>
                  <a:r>
                    <a:rPr lang="en-US" dirty="0">
                      <a:latin typeface="+mn-lt"/>
                    </a:rPr>
                    <a:t>User apps</a:t>
                  </a:r>
                </a:p>
              </p:txBody>
            </p:sp>
          </p:grpSp>
        </p:grpSp>
        <p:cxnSp>
          <p:nvCxnSpPr>
            <p:cNvPr id="9" name="Straight Arrow Connector 8"/>
            <p:cNvCxnSpPr/>
            <p:nvPr/>
          </p:nvCxnSpPr>
          <p:spPr bwMode="auto">
            <a:xfrm flipH="1">
              <a:off x="8014817" y="5313367"/>
              <a:ext cx="228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H="1">
              <a:off x="8239648" y="5999167"/>
              <a:ext cx="228600"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11" name="Straight Arrow Connector 10"/>
            <p:cNvCxnSpPr/>
            <p:nvPr/>
          </p:nvCxnSpPr>
          <p:spPr bwMode="auto">
            <a:xfrm>
              <a:off x="8243417" y="5313367"/>
              <a:ext cx="0" cy="6858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12" name="Straight Arrow Connector 11"/>
            <p:cNvCxnSpPr/>
            <p:nvPr/>
          </p:nvCxnSpPr>
          <p:spPr bwMode="auto">
            <a:xfrm>
              <a:off x="8458200" y="3562999"/>
              <a:ext cx="0" cy="2436168"/>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13" name="Straight Arrow Connector 12"/>
            <p:cNvCxnSpPr>
              <a:endCxn id="25" idx="3"/>
            </p:cNvCxnSpPr>
            <p:nvPr/>
          </p:nvCxnSpPr>
          <p:spPr bwMode="auto">
            <a:xfrm flipH="1">
              <a:off x="8014817" y="3562999"/>
              <a:ext cx="443383"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14" name="Straight Arrow Connector 13"/>
            <p:cNvCxnSpPr>
              <a:endCxn id="27" idx="3"/>
            </p:cNvCxnSpPr>
            <p:nvPr/>
          </p:nvCxnSpPr>
          <p:spPr bwMode="auto">
            <a:xfrm flipH="1">
              <a:off x="8014817" y="4678048"/>
              <a:ext cx="443383"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15" name="TextBox 14"/>
            <p:cNvSpPr txBox="1"/>
            <p:nvPr/>
          </p:nvSpPr>
          <p:spPr>
            <a:xfrm rot="5400000">
              <a:off x="7157543" y="4549232"/>
              <a:ext cx="3150625" cy="400110"/>
            </a:xfrm>
            <a:prstGeom prst="rect">
              <a:avLst/>
            </a:prstGeom>
            <a:noFill/>
          </p:spPr>
          <p:txBody>
            <a:bodyPr wrap="square" rtlCol="0">
              <a:spAutoFit/>
            </a:bodyPr>
            <a:lstStyle/>
            <a:p>
              <a:pPr algn="ctr"/>
              <a:r>
                <a:rPr lang="en-US" sz="2000" dirty="0">
                  <a:latin typeface="+mn-lt"/>
                </a:rPr>
                <a:t>All sensitive operations trap</a:t>
              </a:r>
            </a:p>
          </p:txBody>
        </p:sp>
      </p:grpSp>
      <p:grpSp>
        <p:nvGrpSpPr>
          <p:cNvPr id="33" name="Group 32"/>
          <p:cNvGrpSpPr/>
          <p:nvPr/>
        </p:nvGrpSpPr>
        <p:grpSpPr>
          <a:xfrm>
            <a:off x="4209251" y="4902184"/>
            <a:ext cx="1640394" cy="461665"/>
            <a:chOff x="5983794" y="4328453"/>
            <a:chExt cx="1640394" cy="461665"/>
          </a:xfrm>
        </p:grpSpPr>
        <p:sp>
          <p:nvSpPr>
            <p:cNvPr id="31" name="Rectangle 30"/>
            <p:cNvSpPr/>
            <p:nvPr/>
          </p:nvSpPr>
          <p:spPr bwMode="auto">
            <a:xfrm>
              <a:off x="5983794" y="4330685"/>
              <a:ext cx="1640394" cy="457200"/>
            </a:xfrm>
            <a:prstGeom prst="rect">
              <a:avLst/>
            </a:prstGeom>
            <a:solidFill>
              <a:srgbClr val="FF9F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TextBox 31"/>
            <p:cNvSpPr txBox="1"/>
            <p:nvPr/>
          </p:nvSpPr>
          <p:spPr>
            <a:xfrm>
              <a:off x="6076319" y="4328453"/>
              <a:ext cx="1451569" cy="461665"/>
            </a:xfrm>
            <a:prstGeom prst="rect">
              <a:avLst/>
            </a:prstGeom>
            <a:noFill/>
          </p:spPr>
          <p:txBody>
            <a:bodyPr wrap="square" rtlCol="0">
              <a:spAutoFit/>
            </a:bodyPr>
            <a:lstStyle/>
            <a:p>
              <a:pPr algn="ctr"/>
              <a:r>
                <a:rPr lang="en-US" dirty="0">
                  <a:latin typeface="+mn-lt"/>
                </a:rPr>
                <a:t>Attack OS</a:t>
              </a:r>
            </a:p>
          </p:txBody>
        </p:sp>
      </p:grpSp>
      <p:grpSp>
        <p:nvGrpSpPr>
          <p:cNvPr id="35" name="Group 34"/>
          <p:cNvGrpSpPr/>
          <p:nvPr/>
        </p:nvGrpSpPr>
        <p:grpSpPr>
          <a:xfrm>
            <a:off x="4189156" y="3789367"/>
            <a:ext cx="1712084" cy="461665"/>
            <a:chOff x="5963699" y="4328453"/>
            <a:chExt cx="1712084" cy="461665"/>
          </a:xfrm>
        </p:grpSpPr>
        <p:sp>
          <p:nvSpPr>
            <p:cNvPr id="36" name="Rectangle 35"/>
            <p:cNvSpPr/>
            <p:nvPr/>
          </p:nvSpPr>
          <p:spPr bwMode="auto">
            <a:xfrm>
              <a:off x="5983794" y="4330685"/>
              <a:ext cx="1640394" cy="457200"/>
            </a:xfrm>
            <a:prstGeom prst="rect">
              <a:avLst/>
            </a:prstGeom>
            <a:solidFill>
              <a:srgbClr val="FF9F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p:cNvSpPr txBox="1"/>
            <p:nvPr/>
          </p:nvSpPr>
          <p:spPr>
            <a:xfrm>
              <a:off x="5963699" y="4328453"/>
              <a:ext cx="1712084" cy="461665"/>
            </a:xfrm>
            <a:prstGeom prst="rect">
              <a:avLst/>
            </a:prstGeom>
            <a:noFill/>
          </p:spPr>
          <p:txBody>
            <a:bodyPr wrap="square" rtlCol="0">
              <a:spAutoFit/>
            </a:bodyPr>
            <a:lstStyle/>
            <a:p>
              <a:pPr algn="ctr"/>
              <a:r>
                <a:rPr lang="en-US" dirty="0">
                  <a:latin typeface="+mn-lt"/>
                </a:rPr>
                <a:t>Attack apps</a:t>
              </a:r>
            </a:p>
          </p:txBody>
        </p:sp>
      </p:grpSp>
      <p:cxnSp>
        <p:nvCxnSpPr>
          <p:cNvPr id="38" name="Straight Arrow Connector 37"/>
          <p:cNvCxnSpPr/>
          <p:nvPr/>
        </p:nvCxnSpPr>
        <p:spPr bwMode="auto">
          <a:xfrm flipV="1">
            <a:off x="5535461" y="5361616"/>
            <a:ext cx="1" cy="408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flipH="1">
            <a:off x="5535461" y="5762396"/>
            <a:ext cx="2088727" cy="8172"/>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46" name="Straight Arrow Connector 45"/>
          <p:cNvCxnSpPr/>
          <p:nvPr/>
        </p:nvCxnSpPr>
        <p:spPr bwMode="auto">
          <a:xfrm flipV="1">
            <a:off x="5531273" y="4253264"/>
            <a:ext cx="11231" cy="6541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59873" y="4126953"/>
            <a:ext cx="2474823" cy="1323439"/>
          </a:xfrm>
          <a:prstGeom prst="rect">
            <a:avLst/>
          </a:prstGeom>
          <a:noFill/>
          <a:ln>
            <a:solidFill>
              <a:schemeClr val="tx1"/>
            </a:solidFill>
            <a:prstDash val="lgDash"/>
          </a:ln>
        </p:spPr>
        <p:txBody>
          <a:bodyPr wrap="square" rtlCol="0">
            <a:spAutoFit/>
          </a:bodyPr>
          <a:lstStyle/>
          <a:p>
            <a:r>
              <a:rPr lang="en-US" sz="2000" dirty="0">
                <a:latin typeface="+mn-lt"/>
              </a:rPr>
              <a:t>One implementation option: Put Attack OS and apps in separate VM</a:t>
            </a:r>
          </a:p>
        </p:txBody>
      </p:sp>
    </p:spTree>
    <p:extLst>
      <p:ext uri="{BB962C8B-B14F-4D97-AF65-F5344CB8AC3E}">
        <p14:creationId xmlns:p14="http://schemas.microsoft.com/office/powerpoint/2010/main" val="162761479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SegoeUI">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18806</TotalTime>
  <Words>2424</Words>
  <Application>Microsoft Office PowerPoint</Application>
  <PresentationFormat>On-screen Show (4:3)</PresentationFormat>
  <Paragraphs>224</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Segoe UI</vt:lpstr>
      <vt:lpstr>Segoe UI Semibold</vt:lpstr>
      <vt:lpstr>Times</vt:lpstr>
      <vt:lpstr>Segoe UI Light</vt:lpstr>
      <vt:lpstr>Consolas</vt:lpstr>
      <vt:lpstr>Blank Presentation</vt:lpstr>
      <vt:lpstr>Security II</vt:lpstr>
      <vt:lpstr>Using Virtualization for Evil</vt:lpstr>
      <vt:lpstr>Deprivileging a Guest OS</vt:lpstr>
      <vt:lpstr>PowerPoint Presentation</vt:lpstr>
      <vt:lpstr>When You Turn The Power Button On . . .</vt:lpstr>
      <vt:lpstr>VMBR: Corrupting The Boot Sequence</vt:lpstr>
      <vt:lpstr>Attacking Java’s Best-fit Mapping Conversions</vt:lpstr>
      <vt:lpstr>VMBR: Corrupting The Boot Sequence</vt:lpstr>
      <vt:lpstr>VMBR: After Post-infection reboot</vt:lpstr>
      <vt:lpstr>Can VMBR Be Detected?</vt:lpstr>
      <vt:lpstr>What About Anti-virus Scanners and Network Intrusion Detectors?</vt:lpstr>
      <vt:lpstr>PowerPoint Presentation</vt:lpstr>
      <vt:lpstr>PowerPoint Presentation</vt:lpstr>
      <vt:lpstr>PowerPoint Presentation</vt:lpstr>
      <vt:lpstr>PowerPoint Presentation</vt:lpstr>
      <vt:lpstr>Attested Booting: iPhone</vt:lpstr>
      <vt:lpstr>Attested Booting: iPhone</vt:lpstr>
      <vt:lpstr>Formally Verified Software</vt:lpstr>
      <vt:lpstr>Formally Verified Software</vt:lpstr>
    </vt:vector>
  </TitlesOfParts>
  <Company>Sleepycat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Management CS165/CSCI E-268</dc:title>
  <dc:creator>Margo Seltzer</dc:creator>
  <cp:lastModifiedBy>James Mickens</cp:lastModifiedBy>
  <cp:revision>6349</cp:revision>
  <cp:lastPrinted>2013-01-27T16:59:04Z</cp:lastPrinted>
  <dcterms:created xsi:type="dcterms:W3CDTF">2010-01-26T00:38:54Z</dcterms:created>
  <dcterms:modified xsi:type="dcterms:W3CDTF">2017-04-27T21:47:07Z</dcterms:modified>
</cp:coreProperties>
</file>