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1" r:id="rId4"/>
    <p:sldId id="307" r:id="rId5"/>
    <p:sldId id="308" r:id="rId6"/>
    <p:sldId id="295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4" r:id="rId22"/>
    <p:sldId id="287" r:id="rId23"/>
  </p:sldIdLst>
  <p:sldSz cx="9144000" cy="6858000" type="screen4x3"/>
  <p:notesSz cx="6858000" cy="9144000"/>
  <p:embeddedFontLst>
    <p:embeddedFont>
      <p:font typeface="Times" panose="02020603050405020304" pitchFamily="18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Segoe UI Light" panose="020B0502040204020203" pitchFamily="34" charset="0"/>
      <p:regular r:id="rId34"/>
    </p:embeddedFont>
    <p:embeddedFont>
      <p:font typeface="ＭＳ Ｐゴシック" panose="020B0600070205080204" pitchFamily="34" charset="-128"/>
      <p:regular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0000"/>
    <a:srgbClr val="FF99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5024" autoAdjust="0"/>
  </p:normalViewPr>
  <p:slideViewPr>
    <p:cSldViewPr>
      <p:cViewPr varScale="1">
        <p:scale>
          <a:sx n="76" d="100"/>
          <a:sy n="76" d="100"/>
        </p:scale>
        <p:origin x="15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F171C9-0CE9-0F47-8D20-F389E6D86B2C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3C436D-1D42-4E4A-8410-69EE148BD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6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6E05D8-277B-7D45-BC29-AAF6596B7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1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platters are double-sided, i.e., they store data on both sides. Also note that all of the read/write heads move together, in unison.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5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/>
              <a:t>garbage collection traffic is “extra” because it doesn’t correspond to an IO that was directly issued by an application---</a:t>
            </a:r>
            <a:r>
              <a:rPr lang="en-US" baseline="0" dirty="0" smtClean="0"/>
              <a:t>instead</a:t>
            </a:r>
            <a:r>
              <a:rPr lang="en-US" baseline="0" dirty="0"/>
              <a:t>, the garbage collection traffic is pure bookkeeping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7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three interesting trends to note: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1) Hard drives have terrible performance</a:t>
            </a:r>
            <a:r>
              <a:rPr lang="en-US" baseline="0" dirty="0"/>
              <a:t> for random reads and writes. The reason is that, for random workloads, the disk head is moving all around, incurring a bunch of seek latencies and rotational delays. In contrast, an SSD only has to pay electronic latencies. But, as we see from this chart, a file system for SSDs would also benefit from converting random IOs to sequential ones, because SSDs also have a performance disparity between random and sequential IO.</a:t>
            </a:r>
          </a:p>
          <a:p>
            <a:r>
              <a:rPr lang="en-US" baseline="0" dirty="0"/>
              <a:t>2) A second interesting trend is that, for SSDs, random writes are faster than random reads. This is because the SSD can batch a bunch of writes, and then write them in one burst to the end of the log. The SSD can’t play those kinds of tricks with reads.</a:t>
            </a:r>
          </a:p>
          <a:p>
            <a:r>
              <a:rPr lang="en-US" dirty="0"/>
              <a:t>3) We</a:t>
            </a:r>
            <a:r>
              <a:rPr lang="en-US" baseline="0" dirty="0"/>
              <a:t> see another interesting trend by looking at the sequential numbers. For sequential reads and writes, the performance difference between SSDs and hard drives is much smaller. So, if you’re designing a machine, and you know that the machine will only be running applications with sequential workloads, then maybe you should put a hard disk in the machine instead of an SSD. You’ll get a lot more storage capacity for the same amount of dollars, and your sequential performance will be pretty reasonable. In terms of dollar per storage bit, </a:t>
            </a:r>
            <a:r>
              <a:rPr lang="en-US" baseline="0" dirty="0" smtClean="0"/>
              <a:t>there’s </a:t>
            </a:r>
            <a:r>
              <a:rPr lang="en-US" baseline="0" dirty="0"/>
              <a:t>a 10x differences between hard drives and SSDs. In other words, for a given amount of money, you can buy a hard disk that has ten times more storage than an SSD with the same dollar cost. So, SSDs have roughly twice as fast sequential throughput, but roughly a tenth of the storage capacity of a hard disk.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long time, hard disks used a sector size of 512. However, modern disks now use a sector size of 4K.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1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7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7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2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93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5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</a:defRPr>
            </a:lvl3pPr>
            <a:lvl4pPr>
              <a:defRPr sz="1400">
                <a:latin typeface="Segoe UI Light" panose="020B0502040204020203" pitchFamily="34" charset="0"/>
              </a:defRPr>
            </a:lvl4pPr>
            <a:lvl5pPr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43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6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6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6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6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600200"/>
            <a:ext cx="4419600" cy="1219200"/>
          </a:xfrm>
        </p:spPr>
        <p:txBody>
          <a:bodyPr/>
          <a:lstStyle/>
          <a:p>
            <a:r>
              <a:rPr lang="en-US" sz="7200" dirty="0"/>
              <a:t>Storage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724400" y="3438844"/>
            <a:ext cx="441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sz="4200" kern="0" dirty="0">
                <a:latin typeface="Segoe UI Light" panose="020B0502040204020203" pitchFamily="34" charset="0"/>
              </a:rPr>
              <a:t>CS 161: Lecture 11</a:t>
            </a:r>
          </a:p>
          <a:p>
            <a:r>
              <a:rPr lang="en-US" sz="4200" kern="0" dirty="0">
                <a:latin typeface="Segoe UI Light" panose="020B0502040204020203" pitchFamily="34" charset="0"/>
              </a:rPr>
              <a:t>3/21/17</a:t>
            </a:r>
          </a:p>
        </p:txBody>
      </p:sp>
      <p:pic>
        <p:nvPicPr>
          <p:cNvPr id="1028" name="Picture 4" descr="http://img.funnytab.net/gallery/computers/10MB_Hard_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3"/>
            <a:ext cx="4724400" cy="68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724400" y="2514600"/>
            <a:ext cx="4419600" cy="103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sz="7200" kern="0" dirty="0"/>
              <a:t>Devices</a:t>
            </a:r>
          </a:p>
        </p:txBody>
      </p:sp>
    </p:spTree>
    <p:extLst>
      <p:ext uri="{BB962C8B-B14F-4D97-AF65-F5344CB8AC3E}">
        <p14:creationId xmlns:p14="http://schemas.microsoft.com/office/powerpoint/2010/main" val="32322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5775" y="0"/>
            <a:ext cx="8012452" cy="2240043"/>
            <a:chOff x="565775" y="0"/>
            <a:chExt cx="8012452" cy="2240043"/>
          </a:xfrm>
        </p:grpSpPr>
        <p:grpSp>
          <p:nvGrpSpPr>
            <p:cNvPr id="71" name="Group 70"/>
            <p:cNvGrpSpPr/>
            <p:nvPr/>
          </p:nvGrpSpPr>
          <p:grpSpPr>
            <a:xfrm>
              <a:off x="565775" y="1655268"/>
              <a:ext cx="8012449" cy="584775"/>
              <a:chOff x="417608" y="1227105"/>
              <a:chExt cx="8012449" cy="58477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17608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43" name="Rectangle 42"/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+mn-lt"/>
                    </a:rPr>
                    <a:t>10011110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414169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63" name="Rectangle 62"/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+mn-lt"/>
                    </a:rPr>
                    <a:t>00100010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4416472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+mn-lt"/>
                    </a:rPr>
                    <a:t>01101101</a:t>
                  </a:r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6412797" y="1227105"/>
                <a:ext cx="2017260" cy="584775"/>
                <a:chOff x="417608" y="1227105"/>
                <a:chExt cx="2017260" cy="584775"/>
              </a:xfrm>
            </p:grpSpPr>
            <p:sp>
              <p:nvSpPr>
                <p:cNvPr id="69" name="Rectangle 68"/>
                <p:cNvSpPr>
                  <a:spLocks noChangeAspect="1"/>
                </p:cNvSpPr>
                <p:nvPr/>
              </p:nvSpPr>
              <p:spPr bwMode="auto">
                <a:xfrm>
                  <a:off x="432800" y="1227105"/>
                  <a:ext cx="2002068" cy="58477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17608" y="1227105"/>
                  <a:ext cx="201725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+mn-lt"/>
                    </a:rPr>
                    <a:t>11010011</a:t>
                  </a:r>
                </a:p>
              </p:txBody>
            </p:sp>
          </p:grpSp>
        </p:grpSp>
        <p:sp>
          <p:nvSpPr>
            <p:cNvPr id="77" name="Right Brace 76"/>
            <p:cNvSpPr/>
            <p:nvPr/>
          </p:nvSpPr>
          <p:spPr bwMode="auto">
            <a:xfrm rot="16200000">
              <a:off x="4043123" y="-2946036"/>
              <a:ext cx="1072947" cy="7997260"/>
            </a:xfrm>
            <a:prstGeom prst="rightBrace">
              <a:avLst>
                <a:gd name="adj1" fmla="val 1488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86848" y="0"/>
              <a:ext cx="10204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Block</a:t>
              </a:r>
            </a:p>
          </p:txBody>
        </p:sp>
        <p:sp>
          <p:nvSpPr>
            <p:cNvPr id="81" name="Right Brace 80"/>
            <p:cNvSpPr/>
            <p:nvPr/>
          </p:nvSpPr>
          <p:spPr bwMode="auto">
            <a:xfrm rot="16200000">
              <a:off x="1475700" y="493927"/>
              <a:ext cx="254921" cy="191835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314399" y="971632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Page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3370" y="3505200"/>
            <a:ext cx="8012449" cy="584775"/>
            <a:chOff x="417608" y="1227105"/>
            <a:chExt cx="8012449" cy="584775"/>
          </a:xfrm>
        </p:grpSpPr>
        <p:grpSp>
          <p:nvGrpSpPr>
            <p:cNvPr id="84" name="Group 83"/>
            <p:cNvGrpSpPr/>
            <p:nvPr/>
          </p:nvGrpSpPr>
          <p:grpSpPr>
            <a:xfrm>
              <a:off x="417608" y="1227105"/>
              <a:ext cx="2017260" cy="584775"/>
              <a:chOff x="417608" y="1227105"/>
              <a:chExt cx="2017260" cy="584775"/>
            </a:xfrm>
          </p:grpSpPr>
          <p:sp>
            <p:nvSpPr>
              <p:cNvPr id="94" name="Rectangle 93"/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11111111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2414169" y="1227105"/>
              <a:ext cx="2017260" cy="584775"/>
              <a:chOff x="417608" y="1227105"/>
              <a:chExt cx="2017260" cy="584775"/>
            </a:xfrm>
          </p:grpSpPr>
          <p:sp>
            <p:nvSpPr>
              <p:cNvPr id="92" name="Rectangle 91"/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11111111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416472" y="1227105"/>
              <a:ext cx="2017260" cy="584775"/>
              <a:chOff x="417608" y="1227105"/>
              <a:chExt cx="2017260" cy="584775"/>
            </a:xfrm>
          </p:grpSpPr>
          <p:sp>
            <p:nvSpPr>
              <p:cNvPr id="90" name="Rectangle 89"/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11111111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412797" y="1227105"/>
              <a:ext cx="2017260" cy="584775"/>
              <a:chOff x="417608" y="1227105"/>
              <a:chExt cx="2017260" cy="584775"/>
            </a:xfrm>
          </p:grpSpPr>
          <p:sp>
            <p:nvSpPr>
              <p:cNvPr id="88" name="Rectangle 87"/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11111111</a:t>
                </a: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588561" y="5638800"/>
            <a:ext cx="8012449" cy="584775"/>
            <a:chOff x="417608" y="1227105"/>
            <a:chExt cx="8012449" cy="584775"/>
          </a:xfrm>
        </p:grpSpPr>
        <p:grpSp>
          <p:nvGrpSpPr>
            <p:cNvPr id="97" name="Group 96"/>
            <p:cNvGrpSpPr/>
            <p:nvPr/>
          </p:nvGrpSpPr>
          <p:grpSpPr>
            <a:xfrm>
              <a:off x="417608" y="1227105"/>
              <a:ext cx="2017260" cy="584775"/>
              <a:chOff x="417608" y="1227105"/>
              <a:chExt cx="2017260" cy="584775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00110011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414169" y="1227105"/>
              <a:ext cx="2017260" cy="584775"/>
              <a:chOff x="417608" y="1227105"/>
              <a:chExt cx="2017260" cy="584775"/>
            </a:xfrm>
          </p:grpSpPr>
          <p:sp>
            <p:nvSpPr>
              <p:cNvPr id="105" name="Rectangle 104"/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11111111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4416472" y="1227105"/>
              <a:ext cx="2017260" cy="584775"/>
              <a:chOff x="417608" y="1227105"/>
              <a:chExt cx="2017260" cy="584775"/>
            </a:xfrm>
          </p:grpSpPr>
          <p:sp>
            <p:nvSpPr>
              <p:cNvPr id="103" name="Rectangle 102"/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11111111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412797" y="1227105"/>
              <a:ext cx="2017260" cy="584775"/>
              <a:chOff x="417608" y="1227105"/>
              <a:chExt cx="2017260" cy="584775"/>
            </a:xfrm>
          </p:grpSpPr>
          <p:sp>
            <p:nvSpPr>
              <p:cNvPr id="101" name="Rectangle 100"/>
              <p:cNvSpPr>
                <a:spLocks noChangeAspect="1"/>
              </p:cNvSpPr>
              <p:nvPr/>
            </p:nvSpPr>
            <p:spPr bwMode="auto">
              <a:xfrm>
                <a:off x="432800" y="1227105"/>
                <a:ext cx="2002068" cy="5847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417608" y="1227105"/>
                <a:ext cx="20172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11111111</a:t>
                </a:r>
              </a:p>
            </p:txBody>
          </p:sp>
        </p:grpSp>
      </p:grpSp>
      <p:sp>
        <p:nvSpPr>
          <p:cNvPr id="109" name="Down Arrow 108"/>
          <p:cNvSpPr/>
          <p:nvPr/>
        </p:nvSpPr>
        <p:spPr bwMode="auto">
          <a:xfrm>
            <a:off x="1066800" y="2326340"/>
            <a:ext cx="1066800" cy="112275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33600" y="24384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To write the first page, we must first erase the entire block</a:t>
            </a:r>
          </a:p>
        </p:txBody>
      </p:sp>
      <p:sp>
        <p:nvSpPr>
          <p:cNvPr id="111" name="Down Arrow 110"/>
          <p:cNvSpPr/>
          <p:nvPr/>
        </p:nvSpPr>
        <p:spPr bwMode="auto">
          <a:xfrm>
            <a:off x="1063790" y="4183019"/>
            <a:ext cx="1066800" cy="1122756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33600" y="422579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Now we can write the first page . . 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136112" y="4633555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. . . but what if we needed the data in the other three pages?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438400" y="1325641"/>
            <a:ext cx="6400800" cy="12651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11" grpId="0" animBg="1"/>
      <p:bldP spid="112" grpId="0"/>
      <p:bldP spid="1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Flash Translation Layer (FTL)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19800"/>
          </a:xfrm>
        </p:spPr>
        <p:txBody>
          <a:bodyPr/>
          <a:lstStyle/>
          <a:p>
            <a:r>
              <a:rPr lang="en-US" sz="2700" dirty="0"/>
              <a:t>Goal 1: Translate reads/writes to logical blocks into reads/erases/programs on physical </a:t>
            </a:r>
            <a:r>
              <a:rPr lang="en-US" sz="2700" dirty="0" err="1"/>
              <a:t>pages+blocks</a:t>
            </a:r>
            <a:endParaRPr lang="en-US" sz="2700" dirty="0"/>
          </a:p>
          <a:p>
            <a:pPr lvl="1"/>
            <a:r>
              <a:rPr lang="en-US" sz="2700" dirty="0"/>
              <a:t>Allows SSDs to export the simple “block interface” that hard disks have traditionally exported</a:t>
            </a:r>
          </a:p>
          <a:p>
            <a:pPr lvl="1"/>
            <a:r>
              <a:rPr lang="en-US" sz="2700" dirty="0"/>
              <a:t>Hides write-induced copying and garbage collection from applications</a:t>
            </a:r>
          </a:p>
          <a:p>
            <a:r>
              <a:rPr lang="en-US" sz="2700" dirty="0"/>
              <a:t>Goal 2: Reduce write amplification (i.e., the amount of extra copying needed to deal with block-level erases)</a:t>
            </a:r>
          </a:p>
          <a:p>
            <a:r>
              <a:rPr lang="en-US" sz="2700" dirty="0"/>
              <a:t>Goal 3: Implement wear leveling (i.e., distribute writes equally to all blocks, to avoid fast failures of a “hot” block)</a:t>
            </a:r>
          </a:p>
          <a:p>
            <a:endParaRPr lang="en-US" sz="2700" dirty="0"/>
          </a:p>
          <a:p>
            <a:r>
              <a:rPr lang="en-US" sz="2700" dirty="0"/>
              <a:t>FTL is typically implemented in hardware in the SSD, but is implemented in software for some SSDs</a:t>
            </a:r>
          </a:p>
        </p:txBody>
      </p:sp>
    </p:spTree>
    <p:extLst>
      <p:ext uri="{BB962C8B-B14F-4D97-AF65-F5344CB8AC3E}">
        <p14:creationId xmlns:p14="http://schemas.microsoft.com/office/powerpoint/2010/main" val="38593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/>
              <a:t>FTL Approach #1: Direct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dirty="0"/>
              <a:t>Have a 1-1 correspondence between logical pages and physical pages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4137" y="4038600"/>
            <a:ext cx="86998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Reading a page is straightforward</a:t>
            </a:r>
          </a:p>
          <a:p>
            <a:r>
              <a:rPr lang="en-US" kern="0" dirty="0"/>
              <a:t>Writing a page is trickier:</a:t>
            </a:r>
          </a:p>
          <a:p>
            <a:pPr lvl="1"/>
            <a:r>
              <a:rPr lang="en-US" kern="0" dirty="0"/>
              <a:t>Read </a:t>
            </a:r>
            <a:r>
              <a:rPr lang="en-US" u="sng" kern="0" dirty="0"/>
              <a:t>the entire physical block </a:t>
            </a:r>
            <a:r>
              <a:rPr lang="en-US" kern="0" dirty="0"/>
              <a:t>into memory</a:t>
            </a:r>
          </a:p>
          <a:p>
            <a:pPr lvl="1"/>
            <a:r>
              <a:rPr lang="en-US" kern="0" dirty="0"/>
              <a:t>Update the relevant page in the in-memory block</a:t>
            </a:r>
          </a:p>
          <a:p>
            <a:pPr lvl="1"/>
            <a:r>
              <a:rPr lang="en-US" kern="0" dirty="0"/>
              <a:t>Erase </a:t>
            </a:r>
            <a:r>
              <a:rPr lang="en-US" u="sng" kern="0" dirty="0"/>
              <a:t>the entire physical block</a:t>
            </a:r>
          </a:p>
          <a:p>
            <a:pPr lvl="1"/>
            <a:r>
              <a:rPr lang="en-US" kern="0" dirty="0"/>
              <a:t>Program </a:t>
            </a:r>
            <a:r>
              <a:rPr lang="en-US" u="sng" kern="0" dirty="0"/>
              <a:t>the entire physical block </a:t>
            </a:r>
            <a:r>
              <a:rPr lang="en-US" kern="0" dirty="0"/>
              <a:t>using the new block value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482970" y="2155779"/>
            <a:ext cx="6397451" cy="533400"/>
            <a:chOff x="1482970" y="2155779"/>
            <a:chExt cx="6397451" cy="53340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482970" y="2155779"/>
              <a:ext cx="2133600" cy="533400"/>
              <a:chOff x="3604009" y="3624941"/>
              <a:chExt cx="1828800" cy="457200"/>
            </a:xfrm>
          </p:grpSpPr>
          <p:sp>
            <p:nvSpPr>
              <p:cNvPr id="47" name="Rectangle 46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50" name="Rectangle 49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3613221" y="2155779"/>
              <a:ext cx="2133600" cy="533400"/>
              <a:chOff x="3604009" y="3624941"/>
              <a:chExt cx="1828800" cy="457200"/>
            </a:xfrm>
          </p:grpSpPr>
          <p:sp>
            <p:nvSpPr>
              <p:cNvPr id="43" name="Rectangle 42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6" name="Rectangle 45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5746821" y="2155779"/>
              <a:ext cx="2133600" cy="533400"/>
              <a:chOff x="3604009" y="3624941"/>
              <a:chExt cx="1828800" cy="457200"/>
            </a:xfrm>
          </p:grpSpPr>
          <p:sp>
            <p:nvSpPr>
              <p:cNvPr id="39" name="Rectangle 38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9378" y="2010116"/>
            <a:ext cx="1226158" cy="727482"/>
            <a:chOff x="79378" y="2151996"/>
            <a:chExt cx="1226158" cy="727482"/>
          </a:xfrm>
        </p:grpSpPr>
        <p:sp>
          <p:nvSpPr>
            <p:cNvPr id="13" name="TextBox 12"/>
            <p:cNvSpPr txBox="1"/>
            <p:nvPr/>
          </p:nvSpPr>
          <p:spPr>
            <a:xfrm>
              <a:off x="79378" y="2151996"/>
              <a:ext cx="1212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Logical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693" y="2417813"/>
              <a:ext cx="1212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pages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2693" y="3006318"/>
            <a:ext cx="1226158" cy="727482"/>
            <a:chOff x="79378" y="2151996"/>
            <a:chExt cx="1226158" cy="727482"/>
          </a:xfrm>
        </p:grpSpPr>
        <p:sp>
          <p:nvSpPr>
            <p:cNvPr id="54" name="TextBox 53"/>
            <p:cNvSpPr txBox="1"/>
            <p:nvPr/>
          </p:nvSpPr>
          <p:spPr>
            <a:xfrm>
              <a:off x="79378" y="2151996"/>
              <a:ext cx="1212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Physical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693" y="2417813"/>
              <a:ext cx="1212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pages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82970" y="3141119"/>
            <a:ext cx="6397451" cy="533400"/>
            <a:chOff x="1482970" y="2155779"/>
            <a:chExt cx="6397451" cy="533400"/>
          </a:xfrm>
        </p:grpSpPr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1482970" y="2155779"/>
              <a:ext cx="2133600" cy="533400"/>
              <a:chOff x="3604009" y="3624941"/>
              <a:chExt cx="1828800" cy="457200"/>
            </a:xfrm>
          </p:grpSpPr>
          <p:sp>
            <p:nvSpPr>
              <p:cNvPr id="70" name="Rectangle 69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71" name="Rectangle 70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72" name="Rectangle 71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73" name="Rectangle 72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3613221" y="2155779"/>
              <a:ext cx="2133600" cy="533400"/>
              <a:chOff x="3604009" y="3624941"/>
              <a:chExt cx="1828800" cy="457200"/>
            </a:xfrm>
          </p:grpSpPr>
          <p:sp>
            <p:nvSpPr>
              <p:cNvPr id="66" name="Rectangle 65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8" name="Rectangle 67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9" name="Rectangle 68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5746821" y="2155779"/>
              <a:ext cx="2133600" cy="533400"/>
              <a:chOff x="3604009" y="3624941"/>
              <a:chExt cx="1828800" cy="457200"/>
            </a:xfrm>
          </p:grpSpPr>
          <p:sp>
            <p:nvSpPr>
              <p:cNvPr id="62" name="Rectangle 61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3" name="Rectangle 62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65" name="Rectangle 64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</p:grpSp>
      <p:cxnSp>
        <p:nvCxnSpPr>
          <p:cNvPr id="75" name="Straight Arrow Connector 74"/>
          <p:cNvCxnSpPr>
            <a:stCxn id="47" idx="2"/>
            <a:endCxn id="70" idx="0"/>
          </p:cNvCxnSpPr>
          <p:nvPr/>
        </p:nvCxnSpPr>
        <p:spPr bwMode="auto">
          <a:xfrm>
            <a:off x="1749670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Straight Arrow Connector 75"/>
          <p:cNvCxnSpPr>
            <a:stCxn id="48" idx="2"/>
            <a:endCxn id="71" idx="0"/>
          </p:cNvCxnSpPr>
          <p:nvPr/>
        </p:nvCxnSpPr>
        <p:spPr bwMode="auto">
          <a:xfrm>
            <a:off x="2283070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9" name="Straight Arrow Connector 78"/>
          <p:cNvCxnSpPr>
            <a:stCxn id="42" idx="2"/>
            <a:endCxn id="65" idx="0"/>
          </p:cNvCxnSpPr>
          <p:nvPr/>
        </p:nvCxnSpPr>
        <p:spPr bwMode="auto">
          <a:xfrm>
            <a:off x="7613721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2" name="Straight Arrow Connector 81"/>
          <p:cNvCxnSpPr>
            <a:stCxn id="41" idx="2"/>
            <a:endCxn id="64" idx="0"/>
          </p:cNvCxnSpPr>
          <p:nvPr/>
        </p:nvCxnSpPr>
        <p:spPr bwMode="auto">
          <a:xfrm>
            <a:off x="7080321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5" name="Straight Arrow Connector 84"/>
          <p:cNvCxnSpPr>
            <a:stCxn id="40" idx="2"/>
            <a:endCxn id="63" idx="0"/>
          </p:cNvCxnSpPr>
          <p:nvPr/>
        </p:nvCxnSpPr>
        <p:spPr bwMode="auto">
          <a:xfrm>
            <a:off x="6546921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8" name="Straight Arrow Connector 87"/>
          <p:cNvCxnSpPr>
            <a:stCxn id="39" idx="2"/>
            <a:endCxn id="62" idx="0"/>
          </p:cNvCxnSpPr>
          <p:nvPr/>
        </p:nvCxnSpPr>
        <p:spPr bwMode="auto">
          <a:xfrm>
            <a:off x="6013521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1" name="Straight Arrow Connector 90"/>
          <p:cNvCxnSpPr>
            <a:stCxn id="46" idx="2"/>
            <a:endCxn id="69" idx="0"/>
          </p:cNvCxnSpPr>
          <p:nvPr/>
        </p:nvCxnSpPr>
        <p:spPr bwMode="auto">
          <a:xfrm>
            <a:off x="5480121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4" name="Straight Arrow Connector 93"/>
          <p:cNvCxnSpPr>
            <a:stCxn id="45" idx="2"/>
            <a:endCxn id="68" idx="0"/>
          </p:cNvCxnSpPr>
          <p:nvPr/>
        </p:nvCxnSpPr>
        <p:spPr bwMode="auto">
          <a:xfrm>
            <a:off x="4946721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7" name="Straight Arrow Connector 96"/>
          <p:cNvCxnSpPr>
            <a:stCxn id="49" idx="2"/>
            <a:endCxn id="72" idx="0"/>
          </p:cNvCxnSpPr>
          <p:nvPr/>
        </p:nvCxnSpPr>
        <p:spPr bwMode="auto">
          <a:xfrm>
            <a:off x="2816470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0" name="Straight Arrow Connector 99"/>
          <p:cNvCxnSpPr>
            <a:stCxn id="44" idx="2"/>
            <a:endCxn id="67" idx="0"/>
          </p:cNvCxnSpPr>
          <p:nvPr/>
        </p:nvCxnSpPr>
        <p:spPr bwMode="auto">
          <a:xfrm>
            <a:off x="4413321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3" name="Straight Arrow Connector 102"/>
          <p:cNvCxnSpPr>
            <a:stCxn id="43" idx="2"/>
            <a:endCxn id="66" idx="0"/>
          </p:cNvCxnSpPr>
          <p:nvPr/>
        </p:nvCxnSpPr>
        <p:spPr bwMode="auto">
          <a:xfrm>
            <a:off x="3879921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6" name="Straight Arrow Connector 105"/>
          <p:cNvCxnSpPr>
            <a:stCxn id="50" idx="2"/>
            <a:endCxn id="73" idx="0"/>
          </p:cNvCxnSpPr>
          <p:nvPr/>
        </p:nvCxnSpPr>
        <p:spPr bwMode="auto">
          <a:xfrm>
            <a:off x="3349870" y="2689179"/>
            <a:ext cx="0" cy="451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232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5124450" cy="62838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42672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Sadness #1: Write amplification</a:t>
            </a:r>
          </a:p>
          <a:p>
            <a:pPr lvl="1"/>
            <a:r>
              <a:rPr lang="en-US" dirty="0"/>
              <a:t>Writing a single page requires reading and writing an entire block</a:t>
            </a:r>
          </a:p>
          <a:p>
            <a:pPr marL="0" indent="0">
              <a:buNone/>
            </a:pPr>
            <a:r>
              <a:rPr lang="en-US" dirty="0"/>
              <a:t>Sadness #2: Poor reliability</a:t>
            </a:r>
          </a:p>
          <a:p>
            <a:pPr lvl="1"/>
            <a:r>
              <a:rPr lang="en-US" dirty="0"/>
              <a:t>If the same logical block is repeatedly written, its physical block will quickly fail</a:t>
            </a:r>
          </a:p>
          <a:p>
            <a:pPr lvl="1"/>
            <a:r>
              <a:rPr lang="en-US" dirty="0"/>
              <a:t>Particularly unfortunate for logical metadata blocks</a:t>
            </a:r>
          </a:p>
        </p:txBody>
      </p:sp>
    </p:spTree>
    <p:extLst>
      <p:ext uri="{BB962C8B-B14F-4D97-AF65-F5344CB8AC3E}">
        <p14:creationId xmlns:p14="http://schemas.microsoft.com/office/powerpoint/2010/main" val="3525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405"/>
            <a:ext cx="9144000" cy="600595"/>
          </a:xfrm>
        </p:spPr>
        <p:txBody>
          <a:bodyPr/>
          <a:lstStyle/>
          <a:p>
            <a:r>
              <a:rPr lang="en-US" dirty="0"/>
              <a:t>FTL Approach #2: Log-based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1752598"/>
          </a:xfrm>
        </p:spPr>
        <p:txBody>
          <a:bodyPr/>
          <a:lstStyle/>
          <a:p>
            <a:r>
              <a:rPr lang="en-US" sz="2600" dirty="0"/>
              <a:t>Basic idea: Treat the physical blocks like a log</a:t>
            </a:r>
          </a:p>
          <a:p>
            <a:pPr lvl="1"/>
            <a:r>
              <a:rPr lang="en-US" sz="2600" dirty="0"/>
              <a:t>Send data in each page-to-write to the end of the log</a:t>
            </a:r>
          </a:p>
          <a:p>
            <a:pPr lvl="1"/>
            <a:r>
              <a:rPr lang="en-US" sz="2600" dirty="0"/>
              <a:t>Maintain a mapping between logical pages and the corresponding physical pages in the SSD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1564" y="4771009"/>
            <a:ext cx="8145236" cy="1705991"/>
            <a:chOff x="209130" y="2428906"/>
            <a:chExt cx="8145236" cy="1705991"/>
          </a:xfrm>
        </p:grpSpPr>
        <p:sp>
          <p:nvSpPr>
            <p:cNvPr id="8" name="TextBox 7"/>
            <p:cNvSpPr txBox="1"/>
            <p:nvPr/>
          </p:nvSpPr>
          <p:spPr>
            <a:xfrm>
              <a:off x="7592366" y="2428906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. . .</a:t>
              </a:r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1150536" y="2516765"/>
              <a:ext cx="2133600" cy="533400"/>
              <a:chOff x="3604009" y="3624941"/>
              <a:chExt cx="1828800" cy="457200"/>
            </a:xfrm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3280787" y="2516765"/>
              <a:ext cx="2133600" cy="533400"/>
              <a:chOff x="3604009" y="3624941"/>
              <a:chExt cx="1828800" cy="457200"/>
            </a:xfrm>
          </p:grpSpPr>
          <p:sp>
            <p:nvSpPr>
              <p:cNvPr id="42" name="Rectangle 41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5414387" y="2516765"/>
              <a:ext cx="2133600" cy="533400"/>
              <a:chOff x="3604009" y="3624941"/>
              <a:chExt cx="1828800" cy="457200"/>
            </a:xfrm>
          </p:grpSpPr>
          <p:sp>
            <p:nvSpPr>
              <p:cNvPr id="38" name="Rectangle 37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39" name="Rectangle 38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09130" y="3030069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Page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19200" y="3050163"/>
              <a:ext cx="1999989" cy="461667"/>
              <a:chOff x="1219200" y="3050163"/>
              <a:chExt cx="1999989" cy="46166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19200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745534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78934" y="30501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808985" y="30501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328098" y="3050163"/>
              <a:ext cx="1999989" cy="461667"/>
              <a:chOff x="1371600" y="3202563"/>
              <a:chExt cx="1999989" cy="46166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71600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4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97934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5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431334" y="32025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6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61385" y="32025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7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447934" y="3050161"/>
              <a:ext cx="2100469" cy="461667"/>
              <a:chOff x="2917894" y="4232520"/>
              <a:chExt cx="2100469" cy="46166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917894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8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44228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9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29900" y="4232520"/>
                <a:ext cx="510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488312" y="4232521"/>
                <a:ext cx="530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9130" y="3643088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Block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64195" y="3388605"/>
              <a:ext cx="2075090" cy="746292"/>
              <a:chOff x="1164195" y="3388605"/>
              <a:chExt cx="2075090" cy="74629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012234" y="367323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0</a:t>
                </a:r>
              </a:p>
            </p:txBody>
          </p:sp>
          <p:sp>
            <p:nvSpPr>
              <p:cNvPr id="25" name="Right Brace 24"/>
              <p:cNvSpPr/>
              <p:nvPr/>
            </p:nvSpPr>
            <p:spPr bwMode="auto">
              <a:xfrm rot="5400000">
                <a:off x="202914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307008" y="3392124"/>
              <a:ext cx="2075090" cy="742772"/>
              <a:chOff x="3307008" y="3392124"/>
              <a:chExt cx="2075090" cy="74277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142485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</a:t>
                </a:r>
              </a:p>
            </p:txBody>
          </p:sp>
          <p:sp>
            <p:nvSpPr>
              <p:cNvPr id="23" name="Right Brace 22"/>
              <p:cNvSpPr/>
              <p:nvPr/>
            </p:nvSpPr>
            <p:spPr bwMode="auto">
              <a:xfrm rot="5400000">
                <a:off x="4171955" y="2527177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447935" y="3388605"/>
              <a:ext cx="2075090" cy="746291"/>
              <a:chOff x="5447935" y="3388605"/>
              <a:chExt cx="2075090" cy="74629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272736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</a:t>
                </a:r>
              </a:p>
            </p:txBody>
          </p:sp>
          <p:sp>
            <p:nvSpPr>
              <p:cNvPr id="21" name="Right Brace 20"/>
              <p:cNvSpPr/>
              <p:nvPr/>
            </p:nvSpPr>
            <p:spPr bwMode="auto">
              <a:xfrm rot="5400000">
                <a:off x="631288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28600" y="2743200"/>
            <a:ext cx="1178170" cy="766851"/>
            <a:chOff x="228600" y="2952540"/>
            <a:chExt cx="1178170" cy="766851"/>
          </a:xfrm>
        </p:grpSpPr>
        <p:sp>
          <p:nvSpPr>
            <p:cNvPr id="50" name="TextBox 49"/>
            <p:cNvSpPr txBox="1"/>
            <p:nvPr/>
          </p:nvSpPr>
          <p:spPr>
            <a:xfrm>
              <a:off x="228600" y="2952540"/>
              <a:ext cx="1178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Logical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8600" y="3257726"/>
              <a:ext cx="11781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pages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82970" y="3487265"/>
            <a:ext cx="6397451" cy="533400"/>
            <a:chOff x="1684723" y="3106265"/>
            <a:chExt cx="6397451" cy="533400"/>
          </a:xfrm>
        </p:grpSpPr>
        <p:sp>
          <p:nvSpPr>
            <p:cNvPr id="53" name="Rectangle 52"/>
            <p:cNvSpPr>
              <a:spLocks noChangeAspect="1"/>
            </p:cNvSpPr>
            <p:nvPr/>
          </p:nvSpPr>
          <p:spPr bwMode="auto">
            <a:xfrm>
              <a:off x="1684723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 bwMode="auto">
            <a:xfrm>
              <a:off x="2218123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 bwMode="auto">
            <a:xfrm>
              <a:off x="2751523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 bwMode="auto">
            <a:xfrm>
              <a:off x="3284923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 bwMode="auto">
            <a:xfrm>
              <a:off x="3814974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 bwMode="auto">
            <a:xfrm>
              <a:off x="4348374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 bwMode="auto">
            <a:xfrm>
              <a:off x="4881774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 bwMode="auto">
            <a:xfrm>
              <a:off x="5415174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 bwMode="auto">
            <a:xfrm>
              <a:off x="5948574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 bwMode="auto">
            <a:xfrm>
              <a:off x="6481974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 bwMode="auto">
            <a:xfrm>
              <a:off x="7015374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 bwMode="auto">
            <a:xfrm>
              <a:off x="7548774" y="3106265"/>
              <a:ext cx="533400" cy="533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cxnSp>
        <p:nvCxnSpPr>
          <p:cNvPr id="66" name="Straight Arrow Connector 65"/>
          <p:cNvCxnSpPr>
            <a:stCxn id="53" idx="2"/>
            <a:endCxn id="48" idx="0"/>
          </p:cNvCxnSpPr>
          <p:nvPr/>
        </p:nvCxnSpPr>
        <p:spPr bwMode="auto">
          <a:xfrm>
            <a:off x="1749670" y="4020665"/>
            <a:ext cx="106680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9" name="Straight Arrow Connector 68"/>
          <p:cNvCxnSpPr>
            <a:stCxn id="58" idx="2"/>
            <a:endCxn id="39" idx="0"/>
          </p:cNvCxnSpPr>
          <p:nvPr/>
        </p:nvCxnSpPr>
        <p:spPr bwMode="auto">
          <a:xfrm>
            <a:off x="4413321" y="4020665"/>
            <a:ext cx="213360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2" name="Straight Arrow Connector 71"/>
          <p:cNvCxnSpPr>
            <a:stCxn id="54" idx="2"/>
            <a:endCxn id="47" idx="0"/>
          </p:cNvCxnSpPr>
          <p:nvPr/>
        </p:nvCxnSpPr>
        <p:spPr bwMode="auto">
          <a:xfrm>
            <a:off x="2283070" y="4020665"/>
            <a:ext cx="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5" name="Straight Arrow Connector 74"/>
          <p:cNvCxnSpPr>
            <a:stCxn id="57" idx="2"/>
            <a:endCxn id="46" idx="0"/>
          </p:cNvCxnSpPr>
          <p:nvPr/>
        </p:nvCxnSpPr>
        <p:spPr bwMode="auto">
          <a:xfrm flipH="1">
            <a:off x="1749670" y="4020665"/>
            <a:ext cx="2130251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8" name="Straight Arrow Connector 77"/>
          <p:cNvCxnSpPr>
            <a:stCxn id="64" idx="2"/>
            <a:endCxn id="40" idx="0"/>
          </p:cNvCxnSpPr>
          <p:nvPr/>
        </p:nvCxnSpPr>
        <p:spPr bwMode="auto">
          <a:xfrm flipH="1">
            <a:off x="7080321" y="4020665"/>
            <a:ext cx="53340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1" name="Straight Arrow Connector 80"/>
          <p:cNvCxnSpPr>
            <a:stCxn id="63" idx="2"/>
            <a:endCxn id="38" idx="0"/>
          </p:cNvCxnSpPr>
          <p:nvPr/>
        </p:nvCxnSpPr>
        <p:spPr bwMode="auto">
          <a:xfrm flipH="1">
            <a:off x="6013521" y="4020665"/>
            <a:ext cx="106680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4" name="Straight Arrow Connector 83"/>
          <p:cNvCxnSpPr>
            <a:stCxn id="62" idx="2"/>
            <a:endCxn id="41" idx="0"/>
          </p:cNvCxnSpPr>
          <p:nvPr/>
        </p:nvCxnSpPr>
        <p:spPr bwMode="auto">
          <a:xfrm>
            <a:off x="6546921" y="4020665"/>
            <a:ext cx="106680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7" name="Straight Arrow Connector 86"/>
          <p:cNvCxnSpPr>
            <a:stCxn id="55" idx="2"/>
            <a:endCxn id="49" idx="0"/>
          </p:cNvCxnSpPr>
          <p:nvPr/>
        </p:nvCxnSpPr>
        <p:spPr bwMode="auto">
          <a:xfrm>
            <a:off x="2816470" y="4020665"/>
            <a:ext cx="53340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0" name="Straight Arrow Connector 89"/>
          <p:cNvCxnSpPr>
            <a:stCxn id="56" idx="2"/>
            <a:endCxn id="42" idx="0"/>
          </p:cNvCxnSpPr>
          <p:nvPr/>
        </p:nvCxnSpPr>
        <p:spPr bwMode="auto">
          <a:xfrm>
            <a:off x="3349870" y="4020665"/>
            <a:ext cx="530051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3" name="Straight Arrow Connector 92"/>
          <p:cNvCxnSpPr>
            <a:stCxn id="61" idx="2"/>
            <a:endCxn id="43" idx="0"/>
          </p:cNvCxnSpPr>
          <p:nvPr/>
        </p:nvCxnSpPr>
        <p:spPr bwMode="auto">
          <a:xfrm flipH="1">
            <a:off x="4413321" y="4020665"/>
            <a:ext cx="160020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6" name="Straight Arrow Connector 95"/>
          <p:cNvCxnSpPr>
            <a:stCxn id="59" idx="2"/>
            <a:endCxn id="44" idx="0"/>
          </p:cNvCxnSpPr>
          <p:nvPr/>
        </p:nvCxnSpPr>
        <p:spPr bwMode="auto">
          <a:xfrm>
            <a:off x="4946721" y="4020665"/>
            <a:ext cx="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9" name="Straight Arrow Connector 98"/>
          <p:cNvCxnSpPr>
            <a:stCxn id="60" idx="2"/>
            <a:endCxn id="45" idx="0"/>
          </p:cNvCxnSpPr>
          <p:nvPr/>
        </p:nvCxnSpPr>
        <p:spPr bwMode="auto">
          <a:xfrm>
            <a:off x="5480121" y="4020665"/>
            <a:ext cx="0" cy="838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1551634" y="2914471"/>
            <a:ext cx="6329203" cy="461669"/>
            <a:chOff x="1704034" y="5163664"/>
            <a:chExt cx="6329203" cy="461669"/>
          </a:xfrm>
        </p:grpSpPr>
        <p:sp>
          <p:nvSpPr>
            <p:cNvPr id="102" name="TextBox 101"/>
            <p:cNvSpPr txBox="1"/>
            <p:nvPr/>
          </p:nvSpPr>
          <p:spPr>
            <a:xfrm>
              <a:off x="1704034" y="5163668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30368" y="5163668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63768" y="5163666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93819" y="5163667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12932" y="5163668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39266" y="5163668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5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872666" y="5163666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6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02717" y="5163667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32768" y="5163666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8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59102" y="5163666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9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944774" y="5163664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10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503186" y="5163665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2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02364" y="4237609"/>
            <a:ext cx="7873940" cy="1705991"/>
            <a:chOff x="369898" y="2428906"/>
            <a:chExt cx="7873940" cy="1705991"/>
          </a:xfrm>
        </p:grpSpPr>
        <p:sp>
          <p:nvSpPr>
            <p:cNvPr id="91" name="TextBox 90"/>
            <p:cNvSpPr txBox="1"/>
            <p:nvPr/>
          </p:nvSpPr>
          <p:spPr>
            <a:xfrm>
              <a:off x="7481838" y="2428906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. . .</a:t>
              </a:r>
            </a:p>
          </p:txBody>
        </p:sp>
        <p:grpSp>
          <p:nvGrpSpPr>
            <p:cNvPr id="92" name="Group 91"/>
            <p:cNvGrpSpPr>
              <a:grpSpLocks noChangeAspect="1"/>
            </p:cNvGrpSpPr>
            <p:nvPr/>
          </p:nvGrpSpPr>
          <p:grpSpPr>
            <a:xfrm>
              <a:off x="1150536" y="2516765"/>
              <a:ext cx="2133600" cy="533400"/>
              <a:chOff x="3604009" y="3624941"/>
              <a:chExt cx="1828800" cy="457200"/>
            </a:xfrm>
          </p:grpSpPr>
          <p:sp>
            <p:nvSpPr>
              <p:cNvPr id="145" name="Rectangle 144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6" name="Rectangle 145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7" name="Rectangle 146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8" name="Rectangle 147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3280787" y="2516765"/>
              <a:ext cx="2133600" cy="533400"/>
              <a:chOff x="3604009" y="3624941"/>
              <a:chExt cx="1828800" cy="457200"/>
            </a:xfrm>
          </p:grpSpPr>
          <p:sp>
            <p:nvSpPr>
              <p:cNvPr id="141" name="Rectangle 140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2" name="Rectangle 141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3" name="Rectangle 142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95" name="Group 94"/>
            <p:cNvGrpSpPr>
              <a:grpSpLocks noChangeAspect="1"/>
            </p:cNvGrpSpPr>
            <p:nvPr/>
          </p:nvGrpSpPr>
          <p:grpSpPr>
            <a:xfrm>
              <a:off x="5414387" y="2516765"/>
              <a:ext cx="2133600" cy="533400"/>
              <a:chOff x="3604009" y="3624941"/>
              <a:chExt cx="1828800" cy="457200"/>
            </a:xfrm>
          </p:grpSpPr>
          <p:sp>
            <p:nvSpPr>
              <p:cNvPr id="137" name="Rectangle 136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69898" y="3030069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Page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219200" y="3050163"/>
              <a:ext cx="1999989" cy="461667"/>
              <a:chOff x="1219200" y="3050163"/>
              <a:chExt cx="1999989" cy="461667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219200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0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45534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278934" y="30501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808985" y="30501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328098" y="3050163"/>
              <a:ext cx="1999989" cy="461667"/>
              <a:chOff x="1371600" y="3202563"/>
              <a:chExt cx="1999989" cy="461667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1371600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4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897934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5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431334" y="32025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6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961385" y="32025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7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47934" y="3050161"/>
              <a:ext cx="2100469" cy="461667"/>
              <a:chOff x="2917894" y="4232520"/>
              <a:chExt cx="2100469" cy="461667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2917894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8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3444228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9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929900" y="4232520"/>
                <a:ext cx="510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10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488312" y="4232521"/>
                <a:ext cx="530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11</a:t>
                </a: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369898" y="3643088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Block</a:t>
              </a: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164195" y="3388605"/>
              <a:ext cx="2075090" cy="746292"/>
              <a:chOff x="1164195" y="3388605"/>
              <a:chExt cx="2075090" cy="746292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2012234" y="367323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0</a:t>
                </a:r>
              </a:p>
            </p:txBody>
          </p:sp>
          <p:sp>
            <p:nvSpPr>
              <p:cNvPr id="124" name="Right Brace 123"/>
              <p:cNvSpPr/>
              <p:nvPr/>
            </p:nvSpPr>
            <p:spPr bwMode="auto">
              <a:xfrm rot="5400000">
                <a:off x="202914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307008" y="3392124"/>
              <a:ext cx="2075090" cy="742772"/>
              <a:chOff x="3307008" y="3392124"/>
              <a:chExt cx="2075090" cy="742772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142485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</a:t>
                </a:r>
              </a:p>
            </p:txBody>
          </p:sp>
          <p:sp>
            <p:nvSpPr>
              <p:cNvPr id="122" name="Right Brace 121"/>
              <p:cNvSpPr/>
              <p:nvPr/>
            </p:nvSpPr>
            <p:spPr bwMode="auto">
              <a:xfrm rot="5400000">
                <a:off x="4171955" y="2527177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47935" y="3388605"/>
              <a:ext cx="2075090" cy="746291"/>
              <a:chOff x="5447935" y="3388605"/>
              <a:chExt cx="2075090" cy="746291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272736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</a:t>
                </a:r>
              </a:p>
            </p:txBody>
          </p:sp>
          <p:sp>
            <p:nvSpPr>
              <p:cNvPr id="120" name="Right Brace 119"/>
              <p:cNvSpPr/>
              <p:nvPr/>
            </p:nvSpPr>
            <p:spPr bwMode="auto">
              <a:xfrm rot="5400000">
                <a:off x="631288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76200" y="3962400"/>
            <a:ext cx="1944351" cy="954522"/>
            <a:chOff x="152400" y="3884250"/>
            <a:chExt cx="1944351" cy="954522"/>
          </a:xfrm>
        </p:grpSpPr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4827" y="3884250"/>
              <a:ext cx="15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Uninitialized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7967" y="4406064"/>
              <a:ext cx="948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Valid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03456" y="2971800"/>
            <a:ext cx="1541924" cy="1265809"/>
            <a:chOff x="2103456" y="2971800"/>
            <a:chExt cx="1541924" cy="1265809"/>
          </a:xfrm>
        </p:grpSpPr>
        <p:sp>
          <p:nvSpPr>
            <p:cNvPr id="154" name="TextBox 153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55" name="TextBox 154"/>
          <p:cNvSpPr txBox="1"/>
          <p:nvPr/>
        </p:nvSpPr>
        <p:spPr>
          <a:xfrm>
            <a:off x="5300874" y="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Logical-to-physical map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0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8514304" y="423760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21830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27164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32498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3783202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4313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6446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2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251666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60564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80400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402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2196661" y="5197308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339474" y="5200827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80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1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300874" y="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Logical-to-physical map</a:t>
            </a:r>
          </a:p>
          <a:p>
            <a:r>
              <a:rPr lang="en-US" dirty="0">
                <a:latin typeface="+mn-lt"/>
              </a:rPr>
              <a:t>92 --&gt; 0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6200" y="3962400"/>
            <a:ext cx="1944351" cy="954522"/>
            <a:chOff x="152400" y="3884250"/>
            <a:chExt cx="1944351" cy="954522"/>
          </a:xfrm>
        </p:grpSpPr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4827" y="3884250"/>
              <a:ext cx="15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Uninitialized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7967" y="4406064"/>
              <a:ext cx="948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Valid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103456" y="2971800"/>
            <a:ext cx="1541924" cy="1265809"/>
            <a:chOff x="2103456" y="2971800"/>
            <a:chExt cx="1541924" cy="1265809"/>
          </a:xfrm>
        </p:grpSpPr>
        <p:sp>
          <p:nvSpPr>
            <p:cNvPr id="154" name="TextBox 153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478627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609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logHead</a:t>
              </a:r>
              <a:r>
                <a:rPr lang="en-US" dirty="0">
                  <a:latin typeface="+mn-lt"/>
                </a:rPr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9408" y="569408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program(page0, w0)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819816" y="4337059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14303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25514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69196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00726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w0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621099" y="2972547"/>
            <a:ext cx="1541924" cy="1265809"/>
            <a:chOff x="2103456" y="2971800"/>
            <a:chExt cx="1541924" cy="1265809"/>
          </a:xfrm>
        </p:grpSpPr>
        <p:sp>
          <p:nvSpPr>
            <p:cNvPr id="86" name="TextBox 85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2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  <p:bldP spid="80" grpId="0"/>
      <p:bldP spid="81" grpId="0"/>
      <p:bldP spid="82" grpId="0"/>
      <p:bldP spid="83" grpId="0"/>
      <p:bldP spid="83" grpId="1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8514304" y="423760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2183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2716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3249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3783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4313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6446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2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251666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60564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80400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402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2196661" y="5197308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339474" y="5200827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80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1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300874" y="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Logical-to-physical map</a:t>
            </a:r>
          </a:p>
          <a:p>
            <a:r>
              <a:rPr lang="en-US" dirty="0">
                <a:latin typeface="+mn-lt"/>
              </a:rPr>
              <a:t>92 --&gt; 0</a:t>
            </a:r>
          </a:p>
          <a:p>
            <a:r>
              <a:rPr lang="en-US" dirty="0">
                <a:latin typeface="+mn-lt"/>
              </a:rPr>
              <a:t>17 --&gt;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6200" y="3962400"/>
            <a:ext cx="1944351" cy="954522"/>
            <a:chOff x="152400" y="3884250"/>
            <a:chExt cx="1944351" cy="954522"/>
          </a:xfrm>
        </p:grpSpPr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4827" y="3884250"/>
              <a:ext cx="15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Uninitialized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7967" y="4406064"/>
              <a:ext cx="948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Valid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627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609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logHead</a:t>
              </a:r>
              <a:r>
                <a:rPr lang="en-US" dirty="0">
                  <a:latin typeface="+mn-lt"/>
                </a:rPr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9408" y="569408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program(page0, w0)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819816" y="4337059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14303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25514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00726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w0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621099" y="2972547"/>
            <a:ext cx="1541924" cy="1265809"/>
            <a:chOff x="2103456" y="2971800"/>
            <a:chExt cx="1541924" cy="1265809"/>
          </a:xfrm>
        </p:grpSpPr>
        <p:sp>
          <p:nvSpPr>
            <p:cNvPr id="86" name="TextBox 85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303371" y="1443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write(page=17, data=w1)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09600" y="1808815"/>
            <a:ext cx="3112004" cy="461665"/>
            <a:chOff x="569408" y="681999"/>
            <a:chExt cx="3112004" cy="461665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69408" y="681999"/>
              <a:ext cx="0" cy="2524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program(page1, w1)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63946" y="2060818"/>
            <a:ext cx="1831048" cy="606217"/>
            <a:chOff x="609600" y="934496"/>
            <a:chExt cx="1831048" cy="606217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logHead</a:t>
              </a:r>
              <a:r>
                <a:rPr lang="en-US" dirty="0">
                  <a:latin typeface="+mn-lt"/>
                </a:rPr>
                <a:t>++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22454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143178" y="2973089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48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73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8514304" y="423760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2183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2716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3249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3783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43132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41" name="Rectangle 140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6446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2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251666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60564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80400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402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2196661" y="5197308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339474" y="5200827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80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1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write(page=92, data=w0)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300874" y="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Logical-to-physical map</a:t>
            </a:r>
          </a:p>
          <a:p>
            <a:r>
              <a:rPr lang="en-US" dirty="0">
                <a:latin typeface="+mn-lt"/>
              </a:rPr>
              <a:t>92 --&gt; 0</a:t>
            </a:r>
          </a:p>
          <a:p>
            <a:r>
              <a:rPr lang="en-US" dirty="0">
                <a:latin typeface="+mn-lt"/>
              </a:rPr>
              <a:t>17 --&gt;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6200" y="3962400"/>
            <a:ext cx="1944351" cy="954522"/>
            <a:chOff x="152400" y="3884250"/>
            <a:chExt cx="1944351" cy="954522"/>
          </a:xfrm>
        </p:grpSpPr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4827" y="3884250"/>
              <a:ext cx="15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Uninitialized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7967" y="4406064"/>
              <a:ext cx="948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Valid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627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erase(block0)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609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logHead</a:t>
              </a:r>
              <a:r>
                <a:rPr lang="en-US" dirty="0">
                  <a:latin typeface="+mn-lt"/>
                </a:rPr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9408" y="569408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program(page0, w0)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314303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25514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00726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3371" y="1443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write(page=17, data=w1)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609600" y="1808815"/>
            <a:ext cx="3112004" cy="461665"/>
            <a:chOff x="569408" y="681999"/>
            <a:chExt cx="3112004" cy="461665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69408" y="681999"/>
              <a:ext cx="0" cy="2524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program(page1, w1)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63946" y="2060818"/>
            <a:ext cx="1831048" cy="606217"/>
            <a:chOff x="609600" y="934496"/>
            <a:chExt cx="1831048" cy="606217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logHead</a:t>
              </a:r>
              <a:r>
                <a:rPr lang="en-US" dirty="0">
                  <a:latin typeface="+mn-lt"/>
                </a:rPr>
                <a:t>++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22454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143178" y="2973089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4282451" y="1443335"/>
            <a:ext cx="4938404" cy="279204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Advantages w.r.t. direct mapping</a:t>
            </a:r>
          </a:p>
          <a:p>
            <a:pPr lvl="1"/>
            <a:r>
              <a:rPr lang="en-US" dirty="0"/>
              <a:t>Avoids expensive read-modify-write behavior</a:t>
            </a:r>
          </a:p>
          <a:p>
            <a:pPr lvl="1"/>
            <a:r>
              <a:rPr lang="en-US" dirty="0"/>
              <a:t>Better wear levelling: writes get spread across pages, even if there is spatial locality in writes at logical level</a:t>
            </a:r>
          </a:p>
        </p:txBody>
      </p:sp>
    </p:spTree>
    <p:extLst>
      <p:ext uri="{BB962C8B-B14F-4D97-AF65-F5344CB8AC3E}">
        <p14:creationId xmlns:p14="http://schemas.microsoft.com/office/powerpoint/2010/main" val="11563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8514304" y="423760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2183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2716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3249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3783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43132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48466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53800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5913453" y="4325468"/>
            <a:ext cx="53340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6446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2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251666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60564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80400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402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2196661" y="5197308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339474" y="5200827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80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187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write(page=92, data=w4)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300874" y="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Logical-to-physical map</a:t>
            </a:r>
          </a:p>
          <a:p>
            <a:r>
              <a:rPr lang="en-US" dirty="0">
                <a:latin typeface="+mn-lt"/>
              </a:rPr>
              <a:t>92 --&gt; 0</a:t>
            </a:r>
          </a:p>
          <a:p>
            <a:r>
              <a:rPr lang="en-US" dirty="0">
                <a:latin typeface="+mn-lt"/>
              </a:rPr>
              <a:t>17 --&gt; 1</a:t>
            </a:r>
          </a:p>
          <a:p>
            <a:r>
              <a:rPr lang="en-US" dirty="0">
                <a:latin typeface="+mn-lt"/>
              </a:rPr>
              <a:t>33 --&gt; 2</a:t>
            </a:r>
          </a:p>
          <a:p>
            <a:r>
              <a:rPr lang="en-US" dirty="0">
                <a:latin typeface="+mn-lt"/>
              </a:rPr>
              <a:t>68 --&gt; 3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6200" y="3962400"/>
            <a:ext cx="1944351" cy="954522"/>
            <a:chOff x="152400" y="3884250"/>
            <a:chExt cx="1944351" cy="954522"/>
          </a:xfrm>
        </p:grpSpPr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4827" y="3884250"/>
              <a:ext cx="15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Uninitialized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7967" y="4406064"/>
              <a:ext cx="948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Valid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627" y="306510"/>
            <a:ext cx="3202785" cy="461665"/>
            <a:chOff x="478627" y="306510"/>
            <a:chExt cx="3202785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782462" y="306510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erase(block1)</a:t>
              </a: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478627" y="461665"/>
              <a:ext cx="0" cy="107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78627" y="569408"/>
              <a:ext cx="33088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609600" y="934496"/>
            <a:ext cx="1831048" cy="606217"/>
            <a:chOff x="609600" y="934496"/>
            <a:chExt cx="1831048" cy="606217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609600" y="1295400"/>
              <a:ext cx="1999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9600" y="934496"/>
              <a:ext cx="0" cy="360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769322" y="1079048"/>
              <a:ext cx="1671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logHead</a:t>
              </a:r>
              <a:r>
                <a:rPr lang="en-US" dirty="0">
                  <a:latin typeface="+mn-lt"/>
                </a:rPr>
                <a:t>++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9408" y="569408"/>
            <a:ext cx="3112004" cy="574256"/>
            <a:chOff x="569408" y="569408"/>
            <a:chExt cx="3112004" cy="574256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>
              <a:off x="569408" y="934496"/>
              <a:ext cx="24010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69408" y="569408"/>
              <a:ext cx="0" cy="365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2462" y="681999"/>
              <a:ext cx="289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program(page4, w4)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248545" y="4328131"/>
            <a:ext cx="57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66402" y="4328131"/>
            <a:ext cx="56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00726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722454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w1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211096" y="2973089"/>
            <a:ext cx="1541924" cy="1265809"/>
            <a:chOff x="2103456" y="2971800"/>
            <a:chExt cx="1541924" cy="1265809"/>
          </a:xfrm>
        </p:grpSpPr>
        <p:sp>
          <p:nvSpPr>
            <p:cNvPr id="99" name="TextBox 98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4940408" y="4337059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34895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946106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401395" y="4326510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756713" y="2974586"/>
            <a:ext cx="1541924" cy="1265809"/>
            <a:chOff x="2103456" y="2971800"/>
            <a:chExt cx="1541924" cy="1265809"/>
          </a:xfrm>
        </p:grpSpPr>
        <p:sp>
          <p:nvSpPr>
            <p:cNvPr id="105" name="TextBox 104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07" name="TextBox 106"/>
          <p:cNvSpPr txBox="1"/>
          <p:nvPr/>
        </p:nvSpPr>
        <p:spPr>
          <a:xfrm>
            <a:off x="4299649" y="4323971"/>
            <a:ext cx="64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w4</a:t>
            </a:r>
          </a:p>
        </p:txBody>
      </p:sp>
      <p:sp>
        <p:nvSpPr>
          <p:cNvPr id="5" name="Multiply 4"/>
          <p:cNvSpPr/>
          <p:nvPr/>
        </p:nvSpPr>
        <p:spPr bwMode="auto">
          <a:xfrm>
            <a:off x="5245704" y="295173"/>
            <a:ext cx="1400803" cy="593551"/>
          </a:xfrm>
          <a:prstGeom prst="mathMultiply">
            <a:avLst>
              <a:gd name="adj1" fmla="val 83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572675" y="369776"/>
            <a:ext cx="25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92 --&gt; 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85972" y="2231405"/>
            <a:ext cx="2655479" cy="2006204"/>
            <a:chOff x="1185972" y="2231405"/>
            <a:chExt cx="2655479" cy="2006204"/>
          </a:xfrm>
        </p:grpSpPr>
        <p:sp>
          <p:nvSpPr>
            <p:cNvPr id="8" name="Down Arrow 7"/>
            <p:cNvSpPr/>
            <p:nvPr/>
          </p:nvSpPr>
          <p:spPr bwMode="auto">
            <a:xfrm>
              <a:off x="2209447" y="3048000"/>
              <a:ext cx="497405" cy="118960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85972" y="2231405"/>
              <a:ext cx="2655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Garbage version of logical block 92!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3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6" grpId="0"/>
      <p:bldP spid="80" grpId="0"/>
      <p:bldP spid="85" grpId="0"/>
      <p:bldP spid="86" grpId="0"/>
      <p:bldP spid="103" grpId="0"/>
      <p:bldP spid="103" grpId="1"/>
      <p:bldP spid="107" grpId="0"/>
      <p:bldP spid="5" grpId="0" animBg="1"/>
      <p:bldP spid="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 bwMode="auto">
          <a:xfrm>
            <a:off x="1123950" y="4819492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7" name="Can 46"/>
          <p:cNvSpPr/>
          <p:nvPr/>
        </p:nvSpPr>
        <p:spPr bwMode="auto">
          <a:xfrm>
            <a:off x="4494571" y="5048683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123950" y="3405524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6" name="Can 45"/>
          <p:cNvSpPr/>
          <p:nvPr/>
        </p:nvSpPr>
        <p:spPr bwMode="auto">
          <a:xfrm>
            <a:off x="4495799" y="3661615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23950" y="1995739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5" name="Can 44"/>
          <p:cNvSpPr/>
          <p:nvPr/>
        </p:nvSpPr>
        <p:spPr bwMode="auto">
          <a:xfrm>
            <a:off x="4495799" y="2214830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23950" y="685800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4" name="Can 43"/>
          <p:cNvSpPr/>
          <p:nvPr/>
        </p:nvSpPr>
        <p:spPr bwMode="auto">
          <a:xfrm>
            <a:off x="4495800" y="581771"/>
            <a:ext cx="135405" cy="88591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345213" y="1979312"/>
            <a:ext cx="1808844" cy="896250"/>
            <a:chOff x="7345213" y="1979312"/>
            <a:chExt cx="1808844" cy="896250"/>
          </a:xfrm>
        </p:grpSpPr>
        <p:sp>
          <p:nvSpPr>
            <p:cNvPr id="10" name="TextBox 9"/>
            <p:cNvSpPr txBox="1"/>
            <p:nvPr/>
          </p:nvSpPr>
          <p:spPr>
            <a:xfrm>
              <a:off x="7762343" y="1979312"/>
              <a:ext cx="1391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Platter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 flipH="1">
              <a:off x="7345213" y="2465596"/>
              <a:ext cx="674838" cy="409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-152400" y="236159"/>
            <a:ext cx="4086993" cy="5859841"/>
            <a:chOff x="-152400" y="236159"/>
            <a:chExt cx="4086993" cy="5859841"/>
          </a:xfrm>
        </p:grpSpPr>
        <p:grpSp>
          <p:nvGrpSpPr>
            <p:cNvPr id="6" name="Group 5"/>
            <p:cNvGrpSpPr/>
            <p:nvPr/>
          </p:nvGrpSpPr>
          <p:grpSpPr>
            <a:xfrm>
              <a:off x="106213" y="838200"/>
              <a:ext cx="3828380" cy="5257800"/>
              <a:chOff x="106213" y="838200"/>
              <a:chExt cx="3828380" cy="5257800"/>
            </a:xfrm>
          </p:grpSpPr>
          <p:sp>
            <p:nvSpPr>
              <p:cNvPr id="5" name="Cube 4"/>
              <p:cNvSpPr/>
              <p:nvPr/>
            </p:nvSpPr>
            <p:spPr bwMode="auto">
              <a:xfrm>
                <a:off x="106213" y="838200"/>
                <a:ext cx="600607" cy="5257800"/>
              </a:xfrm>
              <a:prstGeom prst="cube">
                <a:avLst>
                  <a:gd name="adj" fmla="val 3025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3" name="Isosceles Triangle 2"/>
              <p:cNvSpPr/>
              <p:nvPr/>
            </p:nvSpPr>
            <p:spPr bwMode="auto">
              <a:xfrm rot="5800915">
                <a:off x="1942530" y="-393710"/>
                <a:ext cx="344694" cy="3639430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LeftDown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8" name="Isosceles Triangle 47"/>
              <p:cNvSpPr/>
              <p:nvPr/>
            </p:nvSpPr>
            <p:spPr bwMode="auto">
              <a:xfrm rot="5800915">
                <a:off x="1942530" y="1000021"/>
                <a:ext cx="344694" cy="3639430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LeftDown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 bwMode="auto">
              <a:xfrm rot="5800915">
                <a:off x="1942531" y="2463937"/>
                <a:ext cx="344694" cy="3639430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LeftDown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50" name="Isosceles Triangle 49"/>
              <p:cNvSpPr/>
              <p:nvPr/>
            </p:nvSpPr>
            <p:spPr bwMode="auto">
              <a:xfrm rot="5800915">
                <a:off x="1942530" y="3966512"/>
                <a:ext cx="344694" cy="3639430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isometricLeftDown"/>
                <a:lightRig rig="threePt" dir="t"/>
              </a:scene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-152400" y="236159"/>
              <a:ext cx="235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R/W heads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697699" y="153714"/>
            <a:ext cx="3615003" cy="1020814"/>
            <a:chOff x="4697699" y="153714"/>
            <a:chExt cx="3615003" cy="1020814"/>
          </a:xfrm>
        </p:grpSpPr>
        <p:sp>
          <p:nvSpPr>
            <p:cNvPr id="55" name="TextBox 54"/>
            <p:cNvSpPr txBox="1"/>
            <p:nvPr/>
          </p:nvSpPr>
          <p:spPr>
            <a:xfrm>
              <a:off x="6774897" y="153714"/>
              <a:ext cx="15378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Spindle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>
              <a:off x="4697699" y="685800"/>
              <a:ext cx="2287094" cy="4887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69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8514304" y="423760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. . .</a:t>
            </a:r>
          </a:p>
        </p:txBody>
      </p:sp>
      <p:sp>
        <p:nvSpPr>
          <p:cNvPr id="145" name="Rectangle 144"/>
          <p:cNvSpPr>
            <a:spLocks noChangeAspect="1"/>
          </p:cNvSpPr>
          <p:nvPr/>
        </p:nvSpPr>
        <p:spPr bwMode="auto">
          <a:xfrm>
            <a:off x="21830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6" name="Rectangle 145"/>
          <p:cNvSpPr>
            <a:spLocks noChangeAspect="1"/>
          </p:cNvSpPr>
          <p:nvPr/>
        </p:nvSpPr>
        <p:spPr bwMode="auto">
          <a:xfrm>
            <a:off x="27164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7" name="Rectangle 146"/>
          <p:cNvSpPr>
            <a:spLocks noChangeAspect="1"/>
          </p:cNvSpPr>
          <p:nvPr/>
        </p:nvSpPr>
        <p:spPr bwMode="auto">
          <a:xfrm>
            <a:off x="32498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8" name="Rectangle 147"/>
          <p:cNvSpPr>
            <a:spLocks noChangeAspect="1"/>
          </p:cNvSpPr>
          <p:nvPr/>
        </p:nvSpPr>
        <p:spPr bwMode="auto">
          <a:xfrm>
            <a:off x="3783202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 bwMode="auto">
          <a:xfrm>
            <a:off x="43132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 bwMode="auto">
          <a:xfrm>
            <a:off x="48466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3" name="Rectangle 142"/>
          <p:cNvSpPr>
            <a:spLocks noChangeAspect="1"/>
          </p:cNvSpPr>
          <p:nvPr/>
        </p:nvSpPr>
        <p:spPr bwMode="auto">
          <a:xfrm>
            <a:off x="53800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4" name="Rectangle 143"/>
          <p:cNvSpPr>
            <a:spLocks noChangeAspect="1"/>
          </p:cNvSpPr>
          <p:nvPr/>
        </p:nvSpPr>
        <p:spPr bwMode="auto">
          <a:xfrm>
            <a:off x="5913453" y="4325468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6446853" y="4325468"/>
            <a:ext cx="2133600" cy="533400"/>
            <a:chOff x="3604009" y="3624941"/>
            <a:chExt cx="1828800" cy="457200"/>
          </a:xfrm>
          <a:solidFill>
            <a:schemeClr val="bg1">
              <a:lumMod val="65000"/>
            </a:schemeClr>
          </a:solidFill>
        </p:grpSpPr>
        <p:sp>
          <p:nvSpPr>
            <p:cNvPr id="137" name="Rectangle 136"/>
            <p:cNvSpPr>
              <a:spLocks noChangeAspect="1"/>
            </p:cNvSpPr>
            <p:nvPr/>
          </p:nvSpPr>
          <p:spPr bwMode="auto">
            <a:xfrm>
              <a:off x="36040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40612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45184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 bwMode="auto">
            <a:xfrm>
              <a:off x="4975609" y="3624941"/>
              <a:ext cx="457200" cy="457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02364" y="4838772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Page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2251666" y="4858866"/>
            <a:ext cx="1999989" cy="461667"/>
            <a:chOff x="1219200" y="3050163"/>
            <a:chExt cx="1999989" cy="461667"/>
          </a:xfrm>
        </p:grpSpPr>
        <p:sp>
          <p:nvSpPr>
            <p:cNvPr id="133" name="TextBox 132"/>
            <p:cNvSpPr txBox="1"/>
            <p:nvPr/>
          </p:nvSpPr>
          <p:spPr>
            <a:xfrm>
              <a:off x="1219200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45534" y="30501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278934" y="30501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808985" y="30501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3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360564" y="4858866"/>
            <a:ext cx="1999989" cy="461667"/>
            <a:chOff x="1371600" y="3202563"/>
            <a:chExt cx="1999989" cy="461667"/>
          </a:xfrm>
        </p:grpSpPr>
        <p:sp>
          <p:nvSpPr>
            <p:cNvPr id="129" name="TextBox 128"/>
            <p:cNvSpPr txBox="1"/>
            <p:nvPr/>
          </p:nvSpPr>
          <p:spPr>
            <a:xfrm>
              <a:off x="1371600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4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897934" y="3202565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5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431334" y="3202563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6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1385" y="3202564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7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80400" y="4858864"/>
            <a:ext cx="2100469" cy="461667"/>
            <a:chOff x="2917894" y="4232520"/>
            <a:chExt cx="2100469" cy="461667"/>
          </a:xfrm>
        </p:grpSpPr>
        <p:sp>
          <p:nvSpPr>
            <p:cNvPr id="125" name="TextBox 124"/>
            <p:cNvSpPr txBox="1"/>
            <p:nvPr/>
          </p:nvSpPr>
          <p:spPr>
            <a:xfrm>
              <a:off x="2917894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444228" y="423252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9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29900" y="4232520"/>
              <a:ext cx="510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488312" y="4232521"/>
              <a:ext cx="530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11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402364" y="5451791"/>
            <a:ext cx="884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2196661" y="5197308"/>
            <a:ext cx="2075090" cy="746292"/>
            <a:chOff x="1164195" y="3388605"/>
            <a:chExt cx="2075090" cy="746292"/>
          </a:xfrm>
        </p:grpSpPr>
        <p:sp>
          <p:nvSpPr>
            <p:cNvPr id="123" name="TextBox 122"/>
            <p:cNvSpPr txBox="1"/>
            <p:nvPr/>
          </p:nvSpPr>
          <p:spPr>
            <a:xfrm>
              <a:off x="2012234" y="3673232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24" name="Right Brace 123"/>
            <p:cNvSpPr/>
            <p:nvPr/>
          </p:nvSpPr>
          <p:spPr bwMode="auto">
            <a:xfrm rot="5400000">
              <a:off x="202914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339474" y="5200827"/>
            <a:ext cx="2075090" cy="742772"/>
            <a:chOff x="3307008" y="3392124"/>
            <a:chExt cx="2075090" cy="742772"/>
          </a:xfrm>
        </p:grpSpPr>
        <p:sp>
          <p:nvSpPr>
            <p:cNvPr id="121" name="TextBox 120"/>
            <p:cNvSpPr txBox="1"/>
            <p:nvPr/>
          </p:nvSpPr>
          <p:spPr>
            <a:xfrm>
              <a:off x="4142485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  <p:sp>
          <p:nvSpPr>
            <p:cNvPr id="122" name="Right Brace 121"/>
            <p:cNvSpPr/>
            <p:nvPr/>
          </p:nvSpPr>
          <p:spPr bwMode="auto">
            <a:xfrm rot="5400000">
              <a:off x="4171955" y="2527177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80401" y="5197308"/>
            <a:ext cx="2075090" cy="746291"/>
            <a:chOff x="5447935" y="3388605"/>
            <a:chExt cx="2075090" cy="746291"/>
          </a:xfrm>
        </p:grpSpPr>
        <p:sp>
          <p:nvSpPr>
            <p:cNvPr id="119" name="TextBox 118"/>
            <p:cNvSpPr txBox="1"/>
            <p:nvPr/>
          </p:nvSpPr>
          <p:spPr>
            <a:xfrm>
              <a:off x="6272736" y="3673231"/>
              <a:ext cx="410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2</a:t>
              </a:r>
            </a:p>
          </p:txBody>
        </p:sp>
        <p:sp>
          <p:nvSpPr>
            <p:cNvPr id="120" name="Right Brace 119"/>
            <p:cNvSpPr/>
            <p:nvPr/>
          </p:nvSpPr>
          <p:spPr bwMode="auto">
            <a:xfrm rot="5400000">
              <a:off x="6312882" y="2523658"/>
              <a:ext cx="345195" cy="207509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5300874" y="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Logical-to-physical map</a:t>
            </a:r>
          </a:p>
          <a:p>
            <a:r>
              <a:rPr lang="en-US" dirty="0">
                <a:latin typeface="+mn-lt"/>
              </a:rPr>
              <a:t>92 --&gt; 0</a:t>
            </a:r>
          </a:p>
          <a:p>
            <a:r>
              <a:rPr lang="en-US" dirty="0">
                <a:latin typeface="+mn-lt"/>
              </a:rPr>
              <a:t>17 --&gt; 1</a:t>
            </a:r>
          </a:p>
          <a:p>
            <a:r>
              <a:rPr lang="en-US" dirty="0">
                <a:latin typeface="+mn-lt"/>
              </a:rPr>
              <a:t>33 --&gt; 2</a:t>
            </a:r>
          </a:p>
          <a:p>
            <a:r>
              <a:rPr lang="en-US" dirty="0">
                <a:latin typeface="+mn-lt"/>
              </a:rPr>
              <a:t>68 --&gt; 3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6200" y="3962400"/>
            <a:ext cx="1944351" cy="954522"/>
            <a:chOff x="152400" y="3884250"/>
            <a:chExt cx="1944351" cy="954522"/>
          </a:xfrm>
        </p:grpSpPr>
        <p:sp>
          <p:nvSpPr>
            <p:cNvPr id="150" name="Rectangle 149"/>
            <p:cNvSpPr>
              <a:spLocks noChangeAspect="1"/>
            </p:cNvSpPr>
            <p:nvPr/>
          </p:nvSpPr>
          <p:spPr bwMode="auto">
            <a:xfrm>
              <a:off x="152400" y="3886200"/>
              <a:ext cx="419172" cy="4191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 bwMode="auto">
            <a:xfrm>
              <a:off x="152400" y="4419600"/>
              <a:ext cx="419172" cy="4191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4827" y="3884250"/>
              <a:ext cx="15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Uninitialized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7967" y="4406064"/>
              <a:ext cx="948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Valid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248545" y="4328131"/>
            <a:ext cx="57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66402" y="4328131"/>
            <a:ext cx="56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00726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722454" y="4324631"/>
            <a:ext cx="54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940408" y="4337059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34895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946106" y="4328131"/>
            <a:ext cx="489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1*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4756713" y="2974586"/>
            <a:ext cx="1541924" cy="1265809"/>
            <a:chOff x="2103456" y="2971800"/>
            <a:chExt cx="1541924" cy="1265809"/>
          </a:xfrm>
        </p:grpSpPr>
        <p:sp>
          <p:nvSpPr>
            <p:cNvPr id="105" name="TextBox 104"/>
            <p:cNvSpPr txBox="1"/>
            <p:nvPr/>
          </p:nvSpPr>
          <p:spPr>
            <a:xfrm>
              <a:off x="2103456" y="2971800"/>
              <a:ext cx="1541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Log head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>
              <a:off x="2449702" y="3429000"/>
              <a:ext cx="0" cy="8086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lg"/>
            </a:ln>
            <a:effectLst/>
          </p:spPr>
        </p:cxnSp>
      </p:grpSp>
      <p:sp>
        <p:nvSpPr>
          <p:cNvPr id="107" name="TextBox 106"/>
          <p:cNvSpPr txBox="1"/>
          <p:nvPr/>
        </p:nvSpPr>
        <p:spPr>
          <a:xfrm>
            <a:off x="4299649" y="4323971"/>
            <a:ext cx="64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w4</a:t>
            </a:r>
          </a:p>
        </p:txBody>
      </p:sp>
      <p:sp>
        <p:nvSpPr>
          <p:cNvPr id="5" name="Multiply 4"/>
          <p:cNvSpPr/>
          <p:nvPr/>
        </p:nvSpPr>
        <p:spPr bwMode="auto">
          <a:xfrm>
            <a:off x="5245704" y="295173"/>
            <a:ext cx="1400803" cy="593551"/>
          </a:xfrm>
          <a:prstGeom prst="mathMultiply">
            <a:avLst>
              <a:gd name="adj1" fmla="val 830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572675" y="369776"/>
            <a:ext cx="257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92 --&gt; 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85972" y="2231405"/>
            <a:ext cx="2655479" cy="2006204"/>
            <a:chOff x="1185972" y="2231405"/>
            <a:chExt cx="2655479" cy="2006204"/>
          </a:xfrm>
        </p:grpSpPr>
        <p:sp>
          <p:nvSpPr>
            <p:cNvPr id="8" name="Down Arrow 7"/>
            <p:cNvSpPr/>
            <p:nvPr/>
          </p:nvSpPr>
          <p:spPr bwMode="auto">
            <a:xfrm>
              <a:off x="2209447" y="3048000"/>
              <a:ext cx="497405" cy="1189609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185972" y="2231405"/>
              <a:ext cx="2655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Garbage version of logical block 92!</a:t>
              </a:r>
            </a:p>
          </p:txBody>
        </p:sp>
      </p:grp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2004" y="6684"/>
            <a:ext cx="4938404" cy="4483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some point, FTL must: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-336808" y="307748"/>
            <a:ext cx="5366008" cy="5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Read all pages in physical block 0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 bwMode="auto">
          <a:xfrm>
            <a:off x="-336808" y="669319"/>
            <a:ext cx="5366008" cy="126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Write out the second, third, and fourth pages to the end of the log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-327915" y="1371600"/>
            <a:ext cx="4938404" cy="5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Update logical-to-physical map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76200" y="-102160"/>
            <a:ext cx="5047155" cy="19626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4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  <p:bldP spid="87" grpId="0"/>
      <p:bldP spid="89" grpId="0"/>
      <p:bldP spid="90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4800" dirty="0"/>
              <a:t>Trash Day Is The Worst Day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19400" y="1371600"/>
            <a:ext cx="6400800" cy="5336512"/>
          </a:xfrm>
        </p:spPr>
        <p:txBody>
          <a:bodyPr/>
          <a:lstStyle/>
          <a:p>
            <a:r>
              <a:rPr lang="en-US" sz="2600" dirty="0"/>
              <a:t>Garbage collection requires extra </a:t>
            </a:r>
            <a:r>
              <a:rPr lang="en-US" sz="2600" dirty="0" err="1"/>
              <a:t>read+write</a:t>
            </a:r>
            <a:r>
              <a:rPr lang="en-US" sz="2600" dirty="0"/>
              <a:t> traffic</a:t>
            </a:r>
          </a:p>
          <a:p>
            <a:r>
              <a:rPr lang="en-US" sz="2600" dirty="0"/>
              <a:t>Overprovisioning makes GC less painful</a:t>
            </a:r>
          </a:p>
          <a:p>
            <a:pPr lvl="1"/>
            <a:r>
              <a:rPr lang="en-US" sz="2600" dirty="0"/>
              <a:t>SSD exposes a logical page space that is smaller than the physical page space</a:t>
            </a:r>
          </a:p>
          <a:p>
            <a:pPr lvl="1"/>
            <a:r>
              <a:rPr lang="en-US" sz="2600" dirty="0"/>
              <a:t>By keeping extra, “hidden” pages around, the SSD tries to defer GC to a background task (thus removing GC from critical path of a write)</a:t>
            </a:r>
          </a:p>
          <a:p>
            <a:r>
              <a:rPr lang="en-US" sz="2600" dirty="0"/>
              <a:t>SSD will occasionally shuffle live (i.e., non-garbage) blocks that never get overwritten</a:t>
            </a:r>
          </a:p>
          <a:p>
            <a:pPr lvl="1"/>
            <a:r>
              <a:rPr lang="en-US" sz="2600" dirty="0"/>
              <a:t>Enforces wear levelling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8483"/>
          <a:stretch/>
        </p:blipFill>
        <p:spPr>
          <a:xfrm flipH="1">
            <a:off x="0" y="860540"/>
            <a:ext cx="3635180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SSDs versus Hard Drives (Throughput)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1354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Source: “Flash-based SSDs” chapter of “Operating Systems: Three Easy Pieces” by the </a:t>
            </a:r>
            <a:r>
              <a:rPr lang="en-US" sz="1800" dirty="0" err="1">
                <a:latin typeface="+mn-lt"/>
              </a:rPr>
              <a:t>Arpaci-Dusseaus</a:t>
            </a:r>
            <a:r>
              <a:rPr lang="en-US" sz="1800" dirty="0">
                <a:latin typeface="+mn-lt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796" y="1497205"/>
            <a:ext cx="149720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ＭＳ Ｐゴシック" pitchFamily="-96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r>
              <a:rPr lang="en-US" sz="3200" kern="0" dirty="0"/>
              <a:t>Device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505200" y="534028"/>
            <a:ext cx="2895600" cy="1506625"/>
            <a:chOff x="1646256" y="724528"/>
            <a:chExt cx="2895600" cy="1506625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2183005" y="724528"/>
              <a:ext cx="1752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200" kern="0" dirty="0"/>
                <a:t>Random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46256" y="1222549"/>
              <a:ext cx="2895600" cy="1008604"/>
              <a:chOff x="1646256" y="1222549"/>
              <a:chExt cx="2895600" cy="1008604"/>
            </a:xfrm>
          </p:grpSpPr>
          <p:sp>
            <p:nvSpPr>
              <p:cNvPr id="11" name="Title 1"/>
              <p:cNvSpPr txBox="1">
                <a:spLocks/>
              </p:cNvSpPr>
              <p:nvPr/>
            </p:nvSpPr>
            <p:spPr bwMode="auto">
              <a:xfrm>
                <a:off x="1752600" y="1222549"/>
                <a:ext cx="12954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3200" kern="0" dirty="0"/>
                  <a:t>Reads</a:t>
                </a:r>
              </a:p>
            </p:txBody>
          </p:sp>
          <p:sp>
            <p:nvSpPr>
              <p:cNvPr id="12" name="Title 1"/>
              <p:cNvSpPr txBox="1">
                <a:spLocks/>
              </p:cNvSpPr>
              <p:nvPr/>
            </p:nvSpPr>
            <p:spPr bwMode="auto">
              <a:xfrm>
                <a:off x="3124200" y="1222549"/>
                <a:ext cx="14097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3200" kern="0" dirty="0"/>
                  <a:t>Writes</a:t>
                </a:r>
              </a:p>
            </p:txBody>
          </p:sp>
          <p:sp>
            <p:nvSpPr>
              <p:cNvPr id="13" name="Title 1"/>
              <p:cNvSpPr txBox="1">
                <a:spLocks/>
              </p:cNvSpPr>
              <p:nvPr/>
            </p:nvSpPr>
            <p:spPr bwMode="auto">
              <a:xfrm>
                <a:off x="1646256" y="1621553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3200" kern="0" dirty="0"/>
                  <a:t>(MB/s)</a:t>
                </a:r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 bwMode="auto">
              <a:xfrm>
                <a:off x="3094056" y="1601875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3200" kern="0" dirty="0"/>
                  <a:t>(MB/s)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308688" y="533400"/>
            <a:ext cx="2895600" cy="1487575"/>
            <a:chOff x="6096000" y="723900"/>
            <a:chExt cx="2895600" cy="1487575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6444759" y="723900"/>
              <a:ext cx="216625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96" charset="-128"/>
                </a:defRPr>
              </a:lvl9pPr>
            </a:lstStyle>
            <a:p>
              <a:r>
                <a:rPr lang="en-US" sz="3200" kern="0" dirty="0"/>
                <a:t>Sequential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096000" y="1202871"/>
              <a:ext cx="2895600" cy="1008604"/>
              <a:chOff x="1646256" y="1222549"/>
              <a:chExt cx="2895600" cy="1008604"/>
            </a:xfrm>
          </p:grpSpPr>
          <p:sp>
            <p:nvSpPr>
              <p:cNvPr id="17" name="Title 1"/>
              <p:cNvSpPr txBox="1">
                <a:spLocks/>
              </p:cNvSpPr>
              <p:nvPr/>
            </p:nvSpPr>
            <p:spPr bwMode="auto">
              <a:xfrm>
                <a:off x="1752600" y="1222549"/>
                <a:ext cx="12954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3200" kern="0" dirty="0"/>
                  <a:t>Reads</a:t>
                </a:r>
              </a:p>
            </p:txBody>
          </p:sp>
          <p:sp>
            <p:nvSpPr>
              <p:cNvPr id="18" name="Title 1"/>
              <p:cNvSpPr txBox="1">
                <a:spLocks/>
              </p:cNvSpPr>
              <p:nvPr/>
            </p:nvSpPr>
            <p:spPr bwMode="auto">
              <a:xfrm>
                <a:off x="3124200" y="1222549"/>
                <a:ext cx="14097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3200" kern="0" dirty="0"/>
                  <a:t>Writes</a:t>
                </a:r>
              </a:p>
            </p:txBody>
          </p:sp>
          <p:sp>
            <p:nvSpPr>
              <p:cNvPr id="19" name="Title 1"/>
              <p:cNvSpPr txBox="1">
                <a:spLocks/>
              </p:cNvSpPr>
              <p:nvPr/>
            </p:nvSpPr>
            <p:spPr bwMode="auto">
              <a:xfrm>
                <a:off x="1646256" y="1621553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3200" kern="0" dirty="0"/>
                  <a:t>(MB/s)</a:t>
                </a:r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 bwMode="auto">
              <a:xfrm>
                <a:off x="3094056" y="1601875"/>
                <a:ext cx="14478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  <a:cs typeface="ＭＳ Ｐゴシック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pitchFamily="-96" charset="-128"/>
                  </a:defRPr>
                </a:lvl9pPr>
              </a:lstStyle>
              <a:p>
                <a:r>
                  <a:rPr lang="en-US" sz="3200" kern="0" dirty="0"/>
                  <a:t>(MB/s)</a:t>
                </a:r>
              </a:p>
            </p:txBody>
          </p:sp>
        </p:grpSp>
      </p:grpSp>
      <p:cxnSp>
        <p:nvCxnSpPr>
          <p:cNvPr id="22" name="Straight Connector 21"/>
          <p:cNvCxnSpPr/>
          <p:nvPr/>
        </p:nvCxnSpPr>
        <p:spPr bwMode="auto">
          <a:xfrm flipV="1">
            <a:off x="26796" y="2144905"/>
            <a:ext cx="9041004" cy="494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-3349" y="2352911"/>
            <a:ext cx="350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</a:rPr>
              <a:t>Samsung 840 Pro SSD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3350" y="2918380"/>
            <a:ext cx="350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</a:rPr>
              <a:t>Seagate 600 SSD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350" y="3471123"/>
            <a:ext cx="350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</a:rPr>
              <a:t>Intel 335 SSD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3351" y="4164205"/>
            <a:ext cx="3660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</a:rPr>
              <a:t>Seagate </a:t>
            </a:r>
            <a:r>
              <a:rPr lang="en-US" sz="2700" dirty="0" err="1">
                <a:latin typeface="+mn-lt"/>
              </a:rPr>
              <a:t>Savio</a:t>
            </a:r>
            <a:r>
              <a:rPr lang="en-US" sz="2700" dirty="0">
                <a:latin typeface="+mn-lt"/>
              </a:rPr>
              <a:t> 15K.3 HD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611544" y="659005"/>
            <a:ext cx="0" cy="449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26796" y="4031131"/>
            <a:ext cx="9041004" cy="56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638341" y="2353915"/>
            <a:ext cx="542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</a:rPr>
              <a:t>  103          287          421          384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4943" y="2936289"/>
            <a:ext cx="542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</a:rPr>
              <a:t>   84           252         424          374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11543" y="3471123"/>
            <a:ext cx="542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</a:rPr>
              <a:t>   39           222         344          354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8097" y="4156510"/>
            <a:ext cx="5429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</a:rPr>
              <a:t>    2              2           223          223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3351" y="5312911"/>
            <a:ext cx="914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Dollars per storage bit: Hard drives are 10x cheaper!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717888" y="4124793"/>
            <a:ext cx="5299667" cy="6115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88096" y="2094598"/>
            <a:ext cx="2598337" cy="209284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281052" y="1975363"/>
            <a:ext cx="2782560" cy="31794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3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  <p:bldP spid="3" grpId="1" animBg="1"/>
      <p:bldP spid="33" grpId="0" animBg="1"/>
      <p:bldP spid="33" grpId="1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 bwMode="auto">
          <a:xfrm>
            <a:off x="1123950" y="4819492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123950" y="4815309"/>
            <a:ext cx="6896100" cy="1905000"/>
            <a:chOff x="1790700" y="1600200"/>
            <a:chExt cx="5562600" cy="1447800"/>
          </a:xfrm>
        </p:grpSpPr>
        <p:sp>
          <p:nvSpPr>
            <p:cNvPr id="128" name="Oval 127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289268" y="4919754"/>
            <a:ext cx="6599454" cy="1628311"/>
            <a:chOff x="1790700" y="1600200"/>
            <a:chExt cx="5562600" cy="1447800"/>
          </a:xfrm>
        </p:grpSpPr>
        <p:sp>
          <p:nvSpPr>
            <p:cNvPr id="107" name="Oval 106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447475" y="4976491"/>
            <a:ext cx="6283042" cy="1400173"/>
            <a:chOff x="1790700" y="1600200"/>
            <a:chExt cx="5562600" cy="1447800"/>
          </a:xfrm>
        </p:grpSpPr>
        <p:sp>
          <p:nvSpPr>
            <p:cNvPr id="67" name="Oval 66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47" name="Can 46"/>
          <p:cNvSpPr/>
          <p:nvPr/>
        </p:nvSpPr>
        <p:spPr bwMode="auto">
          <a:xfrm>
            <a:off x="4494571" y="5048683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123950" y="3405524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1123950" y="3401341"/>
            <a:ext cx="6896100" cy="1905000"/>
            <a:chOff x="1790700" y="1600200"/>
            <a:chExt cx="5562600" cy="1447800"/>
          </a:xfrm>
        </p:grpSpPr>
        <p:sp>
          <p:nvSpPr>
            <p:cNvPr id="131" name="Oval 130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289268" y="3505786"/>
            <a:ext cx="6599454" cy="1628311"/>
            <a:chOff x="1790700" y="1600200"/>
            <a:chExt cx="5562600" cy="1447800"/>
          </a:xfrm>
        </p:grpSpPr>
        <p:sp>
          <p:nvSpPr>
            <p:cNvPr id="110" name="Oval 109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447475" y="3562523"/>
            <a:ext cx="6283042" cy="1400173"/>
            <a:chOff x="1790700" y="1600200"/>
            <a:chExt cx="5562600" cy="1447800"/>
          </a:xfrm>
        </p:grpSpPr>
        <p:sp>
          <p:nvSpPr>
            <p:cNvPr id="70" name="Oval 69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46" name="Can 45"/>
          <p:cNvSpPr/>
          <p:nvPr/>
        </p:nvSpPr>
        <p:spPr bwMode="auto">
          <a:xfrm>
            <a:off x="4495799" y="3661615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23950" y="1995739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123950" y="1991556"/>
            <a:ext cx="6896100" cy="1905000"/>
            <a:chOff x="1790700" y="1600200"/>
            <a:chExt cx="5562600" cy="1447800"/>
          </a:xfrm>
        </p:grpSpPr>
        <p:sp>
          <p:nvSpPr>
            <p:cNvPr id="134" name="Oval 133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289268" y="2096001"/>
            <a:ext cx="6599454" cy="1628311"/>
            <a:chOff x="1790700" y="1600200"/>
            <a:chExt cx="5562600" cy="1447800"/>
          </a:xfrm>
        </p:grpSpPr>
        <p:sp>
          <p:nvSpPr>
            <p:cNvPr id="113" name="Oval 112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47475" y="2152738"/>
            <a:ext cx="6283042" cy="1400173"/>
            <a:chOff x="1790700" y="1600200"/>
            <a:chExt cx="5562600" cy="1447800"/>
          </a:xfrm>
        </p:grpSpPr>
        <p:sp>
          <p:nvSpPr>
            <p:cNvPr id="73" name="Oval 72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65956" y="505855"/>
            <a:ext cx="1780600" cy="1840083"/>
            <a:chOff x="7465956" y="505855"/>
            <a:chExt cx="1780600" cy="1840083"/>
          </a:xfrm>
        </p:grpSpPr>
        <p:sp>
          <p:nvSpPr>
            <p:cNvPr id="81" name="TextBox 80"/>
            <p:cNvSpPr txBox="1"/>
            <p:nvPr/>
          </p:nvSpPr>
          <p:spPr>
            <a:xfrm>
              <a:off x="7465956" y="505855"/>
              <a:ext cx="178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Cylinder</a:t>
              </a:r>
            </a:p>
          </p:txBody>
        </p:sp>
        <p:cxnSp>
          <p:nvCxnSpPr>
            <p:cNvPr id="82" name="Straight Arrow Connector 81"/>
            <p:cNvCxnSpPr>
              <a:cxnSpLocks/>
            </p:cNvCxnSpPr>
            <p:nvPr/>
          </p:nvCxnSpPr>
          <p:spPr bwMode="auto">
            <a:xfrm flipH="1">
              <a:off x="7670403" y="1024726"/>
              <a:ext cx="1097392" cy="13212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5" name="Can 44"/>
          <p:cNvSpPr/>
          <p:nvPr/>
        </p:nvSpPr>
        <p:spPr bwMode="auto">
          <a:xfrm>
            <a:off x="4495799" y="2214830"/>
            <a:ext cx="135406" cy="56279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23950" y="685800"/>
            <a:ext cx="6896100" cy="1905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123950" y="681617"/>
            <a:ext cx="6896100" cy="1905000"/>
            <a:chOff x="1790700" y="1600200"/>
            <a:chExt cx="5562600" cy="1447800"/>
          </a:xfrm>
        </p:grpSpPr>
        <p:sp>
          <p:nvSpPr>
            <p:cNvPr id="137" name="Oval 136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289268" y="786062"/>
            <a:ext cx="6599454" cy="1628311"/>
            <a:chOff x="1790700" y="1600200"/>
            <a:chExt cx="5562600" cy="1447800"/>
          </a:xfrm>
        </p:grpSpPr>
        <p:sp>
          <p:nvSpPr>
            <p:cNvPr id="104" name="Oval 103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1924050" y="1676400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47475" y="842799"/>
            <a:ext cx="6283042" cy="1400173"/>
            <a:chOff x="1790700" y="1600200"/>
            <a:chExt cx="5562600" cy="1447800"/>
          </a:xfrm>
        </p:grpSpPr>
        <p:sp>
          <p:nvSpPr>
            <p:cNvPr id="76" name="Oval 75"/>
            <p:cNvSpPr/>
            <p:nvPr/>
          </p:nvSpPr>
          <p:spPr bwMode="auto">
            <a:xfrm>
              <a:off x="1790700" y="1600200"/>
              <a:ext cx="5562600" cy="1447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1924050" y="1676399"/>
              <a:ext cx="5295900" cy="12192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sp>
        <p:nvSpPr>
          <p:cNvPr id="44" name="Can 43"/>
          <p:cNvSpPr/>
          <p:nvPr/>
        </p:nvSpPr>
        <p:spPr bwMode="auto">
          <a:xfrm>
            <a:off x="4495800" y="581771"/>
            <a:ext cx="135405" cy="885911"/>
          </a:xfrm>
          <a:prstGeom prst="ca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cxnSp>
        <p:nvCxnSpPr>
          <p:cNvPr id="79" name="Straight Connector 78"/>
          <p:cNvCxnSpPr>
            <a:stCxn id="76" idx="6"/>
            <a:endCxn id="67" idx="6"/>
          </p:cNvCxnSpPr>
          <p:nvPr/>
        </p:nvCxnSpPr>
        <p:spPr bwMode="auto">
          <a:xfrm>
            <a:off x="7730517" y="1542886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1447474" y="1524000"/>
            <a:ext cx="0" cy="419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39" name="Group 138"/>
          <p:cNvGrpSpPr/>
          <p:nvPr/>
        </p:nvGrpSpPr>
        <p:grpSpPr>
          <a:xfrm>
            <a:off x="7536899" y="5005455"/>
            <a:ext cx="1788483" cy="1870289"/>
            <a:chOff x="7536899" y="5005455"/>
            <a:chExt cx="1788483" cy="1870289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 flipH="1" flipV="1">
              <a:off x="8054040" y="5005455"/>
              <a:ext cx="556560" cy="10905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141" name="Group 140"/>
            <p:cNvGrpSpPr/>
            <p:nvPr/>
          </p:nvGrpSpPr>
          <p:grpSpPr>
            <a:xfrm>
              <a:off x="7536899" y="5981131"/>
              <a:ext cx="1788483" cy="894613"/>
              <a:chOff x="8596212" y="2948239"/>
              <a:chExt cx="1788483" cy="894613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8596212" y="2948239"/>
                <a:ext cx="178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Cylinder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604095" y="3258077"/>
                <a:ext cx="178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group</a:t>
                </a:r>
              </a:p>
            </p:txBody>
          </p:sp>
        </p:grpSp>
      </p:grpSp>
      <p:cxnSp>
        <p:nvCxnSpPr>
          <p:cNvPr id="144" name="Straight Connector 143"/>
          <p:cNvCxnSpPr/>
          <p:nvPr/>
        </p:nvCxnSpPr>
        <p:spPr bwMode="auto">
          <a:xfrm>
            <a:off x="1123950" y="1638300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8020050" y="1638300"/>
            <a:ext cx="0" cy="41336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77" idx="6"/>
            <a:endCxn id="68" idx="6"/>
          </p:cNvCxnSpPr>
          <p:nvPr/>
        </p:nvCxnSpPr>
        <p:spPr bwMode="auto">
          <a:xfrm>
            <a:off x="7579896" y="1506038"/>
            <a:ext cx="0" cy="4133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77" idx="2"/>
            <a:endCxn id="68" idx="2"/>
          </p:cNvCxnSpPr>
          <p:nvPr/>
        </p:nvCxnSpPr>
        <p:spPr bwMode="auto">
          <a:xfrm>
            <a:off x="1598096" y="1506038"/>
            <a:ext cx="0" cy="41336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707796" y="253425"/>
            <a:ext cx="1780600" cy="1610575"/>
            <a:chOff x="7151746" y="81194"/>
            <a:chExt cx="1780600" cy="1610575"/>
          </a:xfrm>
        </p:grpSpPr>
        <p:cxnSp>
          <p:nvCxnSpPr>
            <p:cNvPr id="61" name="Straight Arrow Connector 60"/>
            <p:cNvCxnSpPr>
              <a:cxnSpLocks/>
              <a:stCxn id="64" idx="2"/>
            </p:cNvCxnSpPr>
            <p:nvPr/>
          </p:nvCxnSpPr>
          <p:spPr bwMode="auto">
            <a:xfrm>
              <a:off x="8042046" y="665969"/>
              <a:ext cx="328900" cy="102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7151746" y="81194"/>
              <a:ext cx="178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Track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48470" y="1001510"/>
            <a:ext cx="2404530" cy="1234594"/>
            <a:chOff x="2548470" y="1001510"/>
            <a:chExt cx="2404530" cy="1234594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 bwMode="auto">
            <a:xfrm flipH="1">
              <a:off x="4191000" y="2091304"/>
              <a:ext cx="76200" cy="14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cxnSpLocks/>
            </p:cNvCxnSpPr>
            <p:nvPr/>
          </p:nvCxnSpPr>
          <p:spPr bwMode="auto">
            <a:xfrm flipH="1" flipV="1">
              <a:off x="4876800" y="2095024"/>
              <a:ext cx="76200" cy="1391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Arrow Connector 83"/>
            <p:cNvCxnSpPr>
              <a:cxnSpLocks/>
            </p:cNvCxnSpPr>
            <p:nvPr/>
          </p:nvCxnSpPr>
          <p:spPr bwMode="auto">
            <a:xfrm>
              <a:off x="3748055" y="1506037"/>
              <a:ext cx="677868" cy="5568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2548470" y="1001510"/>
              <a:ext cx="178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Sector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10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Accessing Data On A Hard Disk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6172200"/>
          </a:xfrm>
        </p:spPr>
        <p:txBody>
          <a:bodyPr/>
          <a:lstStyle/>
          <a:p>
            <a:r>
              <a:rPr lang="en-US" sz="2300" dirty="0"/>
              <a:t>Access time is governed by several mechanical latencies</a:t>
            </a:r>
          </a:p>
          <a:p>
            <a:pPr lvl="1"/>
            <a:r>
              <a:rPr lang="en-US" sz="2300" dirty="0"/>
              <a:t>Seek time: Moving the disk head to the right track</a:t>
            </a:r>
          </a:p>
          <a:p>
            <a:pPr lvl="2"/>
            <a:r>
              <a:rPr lang="en-US" sz="2300" dirty="0"/>
              <a:t>Laptop/desktop drives have average seek times of 8—15ms </a:t>
            </a:r>
          </a:p>
          <a:p>
            <a:pPr lvl="2"/>
            <a:r>
              <a:rPr lang="en-US" sz="2300" dirty="0"/>
              <a:t>High-end server drives have average seek times of 4ms</a:t>
            </a:r>
          </a:p>
          <a:p>
            <a:pPr lvl="1"/>
            <a:r>
              <a:rPr lang="en-US" sz="2300" dirty="0"/>
              <a:t>Rotational latency: Moving the target sector under the disk head</a:t>
            </a:r>
          </a:p>
          <a:p>
            <a:pPr lvl="2"/>
            <a:r>
              <a:rPr lang="en-US" sz="2300" dirty="0"/>
              <a:t>Dependent on the revolutions-per-minute (RPM) of the drive</a:t>
            </a:r>
          </a:p>
          <a:p>
            <a:pPr lvl="2"/>
            <a:r>
              <a:rPr lang="en-US" sz="2300" dirty="0"/>
              <a:t>RPMs between 5400—7200 typical for laptop and desktop drives; server drives can go up to 15,000</a:t>
            </a:r>
          </a:p>
          <a:p>
            <a:pPr lvl="2"/>
            <a:r>
              <a:rPr lang="en-US" sz="2300" dirty="0"/>
              <a:t>So, average rotational latencies are 5.56—4.17 </a:t>
            </a:r>
            <a:r>
              <a:rPr lang="en-US" sz="2300" dirty="0" err="1"/>
              <a:t>ms</a:t>
            </a:r>
            <a:r>
              <a:rPr lang="en-US" sz="2300" dirty="0"/>
              <a:t> for laptop/desktop drives, 2 </a:t>
            </a:r>
            <a:r>
              <a:rPr lang="en-US" sz="2300" dirty="0" err="1"/>
              <a:t>ms</a:t>
            </a:r>
            <a:r>
              <a:rPr lang="en-US" sz="2300" dirty="0"/>
              <a:t> for high-end server drive</a:t>
            </a:r>
          </a:p>
          <a:p>
            <a:r>
              <a:rPr lang="en-US" sz="2300" dirty="0"/>
              <a:t>If you want to read or write an entire cylinder group, you just have to pay the seek cost, and then you can read/write the cylinder group as the disk rotates</a:t>
            </a:r>
          </a:p>
        </p:txBody>
      </p:sp>
    </p:spTree>
    <p:extLst>
      <p:ext uri="{BB962C8B-B14F-4D97-AF65-F5344CB8AC3E}">
        <p14:creationId xmlns:p14="http://schemas.microsoft.com/office/powerpoint/2010/main" val="15405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Hard Disk </a:t>
            </a:r>
            <a:r>
              <a:rPr lang="en-US"/>
              <a:t>Is Sealed </a:t>
            </a:r>
            <a:r>
              <a:rPr lang="en-US" dirty="0"/>
              <a:t>To Prevent Disk Head Tragedies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4833" y="1752600"/>
            <a:ext cx="8894334" cy="4743510"/>
            <a:chOff x="124833" y="1752600"/>
            <a:chExt cx="8894334" cy="4743510"/>
          </a:xfrm>
        </p:grpSpPr>
        <p:pic>
          <p:nvPicPr>
            <p:cNvPr id="1026" name="Picture 2" descr="http://www.seagate.com/www-content/ti-dm/_shared/images/ti-transitionadvanced-fig6-600x29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33" y="1752600"/>
              <a:ext cx="8894334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24000" y="6096000"/>
              <a:ext cx="609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[Courtesy of our friends at Seagate]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2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5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Solid-state Storage Devices (SSDs)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791200"/>
          </a:xfrm>
        </p:spPr>
        <p:txBody>
          <a:bodyPr/>
          <a:lstStyle/>
          <a:p>
            <a:r>
              <a:rPr lang="en-US" sz="3200" dirty="0"/>
              <a:t>Unlike hard drives, SSDs have no mechanical parts</a:t>
            </a:r>
          </a:p>
          <a:p>
            <a:pPr lvl="1"/>
            <a:r>
              <a:rPr lang="en-US" sz="3200" dirty="0"/>
              <a:t>SSDs use transistors (just like DRAM), but SSD data persists when the power goes out</a:t>
            </a:r>
          </a:p>
          <a:p>
            <a:pPr lvl="1"/>
            <a:r>
              <a:rPr lang="en-US" sz="3200" dirty="0"/>
              <a:t>NAND-based flash is the most popular technology, so we’ll focus on it</a:t>
            </a:r>
          </a:p>
          <a:p>
            <a:r>
              <a:rPr lang="en-US" sz="3200" dirty="0"/>
              <a:t>High-level takeaways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SSDs have a higher $/bit than hard drives, but better performance (no mechanical delays!)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/>
              <a:t>SSDs handle writes in a strange way; this has implications for file system design</a:t>
            </a:r>
          </a:p>
        </p:txBody>
      </p:sp>
    </p:spTree>
    <p:extLst>
      <p:ext uri="{BB962C8B-B14F-4D97-AF65-F5344CB8AC3E}">
        <p14:creationId xmlns:p14="http://schemas.microsoft.com/office/powerpoint/2010/main" val="10984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Solid-state Storage Devices (SSDs)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695" y="838200"/>
            <a:ext cx="8534400" cy="1516117"/>
          </a:xfrm>
        </p:spPr>
        <p:txBody>
          <a:bodyPr/>
          <a:lstStyle/>
          <a:p>
            <a:r>
              <a:rPr lang="en-US" dirty="0"/>
              <a:t>An SSD contains blocks made of pages</a:t>
            </a:r>
          </a:p>
          <a:p>
            <a:pPr lvl="1"/>
            <a:r>
              <a:rPr lang="en-US" dirty="0"/>
              <a:t>A page is a few KB in size (e.g., 4 KB)</a:t>
            </a:r>
          </a:p>
          <a:p>
            <a:pPr lvl="1"/>
            <a:r>
              <a:rPr lang="en-US" dirty="0"/>
              <a:t>A block contains several pages, is usually 128 KB or 256 KB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41564" y="2209800"/>
            <a:ext cx="8145236" cy="1705991"/>
            <a:chOff x="209130" y="2428906"/>
            <a:chExt cx="8145236" cy="1705991"/>
          </a:xfrm>
        </p:grpSpPr>
        <p:sp>
          <p:nvSpPr>
            <p:cNvPr id="28" name="TextBox 27"/>
            <p:cNvSpPr txBox="1"/>
            <p:nvPr/>
          </p:nvSpPr>
          <p:spPr>
            <a:xfrm>
              <a:off x="7592366" y="2428906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. . .</a:t>
              </a:r>
            </a:p>
          </p:txBody>
        </p: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1150536" y="2516765"/>
              <a:ext cx="2133600" cy="533400"/>
              <a:chOff x="3604009" y="3624941"/>
              <a:chExt cx="1828800" cy="457200"/>
            </a:xfrm>
          </p:grpSpPr>
          <p:sp>
            <p:nvSpPr>
              <p:cNvPr id="32" name="Rectangle 31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34" name="Rectangle 33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3280787" y="2516765"/>
              <a:ext cx="2133600" cy="533400"/>
              <a:chOff x="3604009" y="3624941"/>
              <a:chExt cx="1828800" cy="457200"/>
            </a:xfrm>
          </p:grpSpPr>
          <p:sp>
            <p:nvSpPr>
              <p:cNvPr id="47" name="Rectangle 46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50" name="Rectangle 49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5414387" y="2516765"/>
              <a:ext cx="2133600" cy="533400"/>
              <a:chOff x="3604009" y="3624941"/>
              <a:chExt cx="1828800" cy="457200"/>
            </a:xfrm>
          </p:grpSpPr>
          <p:sp>
            <p:nvSpPr>
              <p:cNvPr id="52" name="Rectangle 51"/>
              <p:cNvSpPr>
                <a:spLocks noChangeAspect="1"/>
              </p:cNvSpPr>
              <p:nvPr/>
            </p:nvSpPr>
            <p:spPr bwMode="auto">
              <a:xfrm>
                <a:off x="36040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>
                <a:off x="40612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 bwMode="auto">
              <a:xfrm>
                <a:off x="45184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 bwMode="auto">
              <a:xfrm>
                <a:off x="4975609" y="3624941"/>
                <a:ext cx="457200" cy="457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209130" y="3030069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Page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19200" y="3050163"/>
              <a:ext cx="1999989" cy="461667"/>
              <a:chOff x="1219200" y="3050163"/>
              <a:chExt cx="1999989" cy="46166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219200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745534" y="30501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78934" y="30501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808985" y="30501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328098" y="3050163"/>
              <a:ext cx="1999989" cy="461667"/>
              <a:chOff x="1371600" y="3202563"/>
              <a:chExt cx="1999989" cy="46166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371600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4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97934" y="3202565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431334" y="3202563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961385" y="3202564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7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447934" y="3050161"/>
              <a:ext cx="2100469" cy="461667"/>
              <a:chOff x="2917894" y="4232520"/>
              <a:chExt cx="2100469" cy="46166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2917894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8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444228" y="423252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9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29900" y="4232520"/>
                <a:ext cx="510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10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488312" y="4232521"/>
                <a:ext cx="530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11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09130" y="3643088"/>
              <a:ext cx="884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Block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1164195" y="3388605"/>
              <a:ext cx="2075090" cy="746292"/>
              <a:chOff x="1164195" y="3388605"/>
              <a:chExt cx="2075090" cy="74629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2012234" y="3673232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0</a:t>
                </a:r>
              </a:p>
            </p:txBody>
          </p:sp>
          <p:sp>
            <p:nvSpPr>
              <p:cNvPr id="76" name="Right Brace 75"/>
              <p:cNvSpPr/>
              <p:nvPr/>
            </p:nvSpPr>
            <p:spPr bwMode="auto">
              <a:xfrm rot="5400000">
                <a:off x="202914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3307008" y="3392124"/>
              <a:ext cx="2075090" cy="742772"/>
              <a:chOff x="3307008" y="3392124"/>
              <a:chExt cx="2075090" cy="742772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4142485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1</a:t>
                </a:r>
              </a:p>
            </p:txBody>
          </p:sp>
          <p:sp>
            <p:nvSpPr>
              <p:cNvPr id="77" name="Right Brace 76"/>
              <p:cNvSpPr/>
              <p:nvPr/>
            </p:nvSpPr>
            <p:spPr bwMode="auto">
              <a:xfrm rot="5400000">
                <a:off x="4171955" y="2527177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447935" y="3388605"/>
              <a:ext cx="2075090" cy="746291"/>
              <a:chOff x="5447935" y="3388605"/>
              <a:chExt cx="2075090" cy="746291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6272736" y="3673231"/>
                <a:ext cx="4102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2</a:t>
                </a:r>
              </a:p>
            </p:txBody>
          </p:sp>
          <p:sp>
            <p:nvSpPr>
              <p:cNvPr id="78" name="Right Brace 77"/>
              <p:cNvSpPr/>
              <p:nvPr/>
            </p:nvSpPr>
            <p:spPr bwMode="auto">
              <a:xfrm rot="5400000">
                <a:off x="6312882" y="2523658"/>
                <a:ext cx="345195" cy="2075090"/>
              </a:xfrm>
              <a:prstGeom prst="righ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</p:grpSp>
      <p:sp>
        <p:nvSpPr>
          <p:cNvPr id="83" name="Content Placeholder 6"/>
          <p:cNvSpPr txBox="1">
            <a:spLocks/>
          </p:cNvSpPr>
          <p:nvPr/>
        </p:nvSpPr>
        <p:spPr bwMode="auto">
          <a:xfrm>
            <a:off x="73695" y="4139356"/>
            <a:ext cx="5029200" cy="271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To write a single page, YOU MUST ERASE THE ENTIRE BLOCK FIRST</a:t>
            </a:r>
          </a:p>
          <a:p>
            <a:r>
              <a:rPr lang="en-US" kern="0" dirty="0"/>
              <a:t>A block is likely to fail after a certain number of erases (~1000 for slowest-but-highest-density flash, ~100,000 for fastest-but-lowest-density flash) </a:t>
            </a:r>
          </a:p>
        </p:txBody>
      </p:sp>
      <p:pic>
        <p:nvPicPr>
          <p:cNvPr id="1026" name="Picture 2" descr="http://vignette2.wikia.nocookie.net/sixguns/images/a/a2/Mordecai_meets_oh_god_why.png/revision/latest?cb=201503081740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89" y="3889105"/>
            <a:ext cx="4231511" cy="29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SSD Operations (Latency)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4953000"/>
          </a:xfrm>
        </p:spPr>
        <p:txBody>
          <a:bodyPr/>
          <a:lstStyle/>
          <a:p>
            <a:r>
              <a:rPr lang="en-US" sz="2600" dirty="0"/>
              <a:t>Read a page: Retrieve contents of entire page (e.g., 4 KB)</a:t>
            </a:r>
          </a:p>
          <a:p>
            <a:pPr lvl="1"/>
            <a:r>
              <a:rPr lang="en-US" sz="2600" dirty="0"/>
              <a:t>Cost is 25—75 microseconds</a:t>
            </a:r>
          </a:p>
          <a:p>
            <a:pPr lvl="1"/>
            <a:r>
              <a:rPr lang="en-US" sz="2600" dirty="0"/>
              <a:t>Cost is independent of page number, prior request offsets</a:t>
            </a:r>
          </a:p>
          <a:p>
            <a:r>
              <a:rPr lang="en-US" sz="2600" dirty="0"/>
              <a:t>Erase a block: Resets each page in the block to all 1s</a:t>
            </a:r>
          </a:p>
          <a:p>
            <a:pPr lvl="1"/>
            <a:r>
              <a:rPr lang="en-US" sz="2600" dirty="0"/>
              <a:t>Cost is 1.5—4.5 milliseconds</a:t>
            </a:r>
          </a:p>
          <a:p>
            <a:pPr lvl="1"/>
            <a:r>
              <a:rPr lang="en-US" sz="2600" dirty="0"/>
              <a:t>Much more expensive than reading!</a:t>
            </a:r>
          </a:p>
          <a:p>
            <a:pPr lvl="1"/>
            <a:r>
              <a:rPr lang="en-US" sz="2600" dirty="0"/>
              <a:t>Allows each page to be written</a:t>
            </a:r>
          </a:p>
          <a:p>
            <a:r>
              <a:rPr lang="en-US" sz="2600" dirty="0"/>
              <a:t>Program (i.e., write) a page: Change selected 1s to 0s</a:t>
            </a:r>
          </a:p>
          <a:p>
            <a:pPr lvl="1"/>
            <a:r>
              <a:rPr lang="en-US" sz="2600" dirty="0"/>
              <a:t>Cost is 200—1400 microseconds</a:t>
            </a:r>
          </a:p>
          <a:p>
            <a:pPr lvl="1"/>
            <a:r>
              <a:rPr lang="en-US" sz="2600" dirty="0"/>
              <a:t>Faster than erasing a block, but slower than reading a 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5867400"/>
            <a:ext cx="57452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Hard disk: 4—15ms avg. seek latency</a:t>
            </a:r>
          </a:p>
          <a:p>
            <a:r>
              <a:rPr lang="en-US" dirty="0">
                <a:latin typeface="+mj-lt"/>
              </a:rPr>
              <a:t>                 2—6ms avg. rotational latency</a:t>
            </a:r>
          </a:p>
        </p:txBody>
      </p:sp>
    </p:spTree>
    <p:extLst>
      <p:ext uri="{BB962C8B-B14F-4D97-AF65-F5344CB8AC3E}">
        <p14:creationId xmlns:p14="http://schemas.microsoft.com/office/powerpoint/2010/main" val="22399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meSegoeUI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15325</TotalTime>
  <Words>1788</Words>
  <Application>Microsoft Office PowerPoint</Application>
  <PresentationFormat>On-screen Show (4:3)</PresentationFormat>
  <Paragraphs>405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</vt:lpstr>
      <vt:lpstr>Segoe UI</vt:lpstr>
      <vt:lpstr>Segoe UI Light</vt:lpstr>
      <vt:lpstr>ＭＳ Ｐゴシック</vt:lpstr>
      <vt:lpstr>Arial</vt:lpstr>
      <vt:lpstr>Blank Presentation</vt:lpstr>
      <vt:lpstr>Storage</vt:lpstr>
      <vt:lpstr>PowerPoint Presentation</vt:lpstr>
      <vt:lpstr>PowerPoint Presentation</vt:lpstr>
      <vt:lpstr>Accessing Data On A Hard Disk</vt:lpstr>
      <vt:lpstr>Your Hard Disk Is Sealed To Prevent Disk Head Tragedies</vt:lpstr>
      <vt:lpstr>PowerPoint Presentation</vt:lpstr>
      <vt:lpstr>Solid-state Storage Devices (SSDs)</vt:lpstr>
      <vt:lpstr>Solid-state Storage Devices (SSDs)</vt:lpstr>
      <vt:lpstr>SSD Operations (Latency)</vt:lpstr>
      <vt:lpstr>PowerPoint Presentation</vt:lpstr>
      <vt:lpstr>Flash Translation Layer (FTL)</vt:lpstr>
      <vt:lpstr>FTL Approach #1: Direct Mapping</vt:lpstr>
      <vt:lpstr>PowerPoint Presentation</vt:lpstr>
      <vt:lpstr>FTL Approach #2: Log-based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Trash Day Is The Worst Day</vt:lpstr>
      <vt:lpstr>SSDs versus Hard Drives (Throughput)</vt:lpstr>
    </vt:vector>
  </TitlesOfParts>
  <Company>Sleepycat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Management CS165/CSCI E-268</dc:title>
  <dc:creator>Margo Seltzer</dc:creator>
  <cp:lastModifiedBy>mickens</cp:lastModifiedBy>
  <cp:revision>4424</cp:revision>
  <cp:lastPrinted>2013-01-27T16:59:04Z</cp:lastPrinted>
  <dcterms:created xsi:type="dcterms:W3CDTF">2010-01-26T00:38:54Z</dcterms:created>
  <dcterms:modified xsi:type="dcterms:W3CDTF">2017-03-21T20:20:03Z</dcterms:modified>
</cp:coreProperties>
</file>